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316" r:id="rId2"/>
    <p:sldId id="304" r:id="rId3"/>
    <p:sldId id="323" r:id="rId4"/>
    <p:sldId id="324" r:id="rId5"/>
    <p:sldId id="322" r:id="rId6"/>
    <p:sldId id="300" r:id="rId7"/>
    <p:sldId id="307" r:id="rId8"/>
    <p:sldId id="321" r:id="rId9"/>
    <p:sldId id="326" r:id="rId10"/>
    <p:sldId id="325" r:id="rId11"/>
  </p:sldIdLst>
  <p:sldSz cx="9144000" cy="6858000" type="screen4x3"/>
  <p:notesSz cx="6805613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2FA371-C795-4516-93B7-A93427FD766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87AFB0-75A6-4601-846D-3B488BCE9D43}">
      <dgm:prSet phldrT="[Текст]"/>
      <dgm:spPr>
        <a:solidFill>
          <a:schemeClr val="tx2"/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40412CB3-9F14-4634-86D0-A7FDE8B5CB2D}" type="parTrans" cxnId="{53C45ADC-4190-4322-8E78-46C672B43C79}">
      <dgm:prSet/>
      <dgm:spPr/>
      <dgm:t>
        <a:bodyPr/>
        <a:lstStyle/>
        <a:p>
          <a:endParaRPr lang="ru-RU"/>
        </a:p>
      </dgm:t>
    </dgm:pt>
    <dgm:pt modelId="{39094E9A-4C88-4EEE-BD03-BC4612A8ED3E}" type="sibTrans" cxnId="{53C45ADC-4190-4322-8E78-46C672B43C79}">
      <dgm:prSet/>
      <dgm:spPr/>
      <dgm:t>
        <a:bodyPr/>
        <a:lstStyle/>
        <a:p>
          <a:endParaRPr lang="ru-RU"/>
        </a:p>
      </dgm:t>
    </dgm:pt>
    <dgm:pt modelId="{A2E720F9-CB42-428A-85E0-FE421BC654B2}">
      <dgm:prSet phldrT="[Текст]" custT="1"/>
      <dgm:spPr>
        <a:ln>
          <a:solidFill>
            <a:schemeClr val="tx2"/>
          </a:solidFill>
        </a:ln>
      </dgm:spPr>
      <dgm:t>
        <a:bodyPr/>
        <a:lstStyle/>
        <a:p>
          <a:r>
            <a:rPr lang="ru-RU" sz="1300" dirty="0" smtClean="0">
              <a:solidFill>
                <a:srgbClr val="002060"/>
              </a:solidFill>
            </a:rPr>
            <a:t>Определение реальной потребности в медицинских кадрах в субъекте Российской Федерации</a:t>
          </a:r>
          <a:endParaRPr lang="ru-RU" sz="1300" dirty="0">
            <a:solidFill>
              <a:srgbClr val="002060"/>
            </a:solidFill>
          </a:endParaRPr>
        </a:p>
      </dgm:t>
    </dgm:pt>
    <dgm:pt modelId="{71396569-2E60-486F-BFFF-128F77B69935}" type="parTrans" cxnId="{6C530309-E907-4340-AB84-9D040A886F35}">
      <dgm:prSet/>
      <dgm:spPr/>
      <dgm:t>
        <a:bodyPr/>
        <a:lstStyle/>
        <a:p>
          <a:endParaRPr lang="ru-RU"/>
        </a:p>
      </dgm:t>
    </dgm:pt>
    <dgm:pt modelId="{FE1BD1D3-69AF-4356-B64C-1151E5DD5D83}" type="sibTrans" cxnId="{6C530309-E907-4340-AB84-9D040A886F35}">
      <dgm:prSet/>
      <dgm:spPr/>
      <dgm:t>
        <a:bodyPr/>
        <a:lstStyle/>
        <a:p>
          <a:endParaRPr lang="ru-RU"/>
        </a:p>
      </dgm:t>
    </dgm:pt>
    <dgm:pt modelId="{0EB90A9D-A0AB-405A-91BD-75923334D577}">
      <dgm:prSet phldrT="[Текст]"/>
      <dgm:spPr>
        <a:solidFill>
          <a:schemeClr val="tx2"/>
        </a:solidFill>
      </dgm:spPr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F97C4456-CC2E-4499-90AB-031F4FEA3817}" type="parTrans" cxnId="{AE675625-C894-4ED3-94D8-B4831285B9BA}">
      <dgm:prSet/>
      <dgm:spPr/>
      <dgm:t>
        <a:bodyPr/>
        <a:lstStyle/>
        <a:p>
          <a:endParaRPr lang="ru-RU"/>
        </a:p>
      </dgm:t>
    </dgm:pt>
    <dgm:pt modelId="{292060FD-95E0-43F5-8A76-2B4624A89350}" type="sibTrans" cxnId="{AE675625-C894-4ED3-94D8-B4831285B9BA}">
      <dgm:prSet/>
      <dgm:spPr/>
      <dgm:t>
        <a:bodyPr/>
        <a:lstStyle/>
        <a:p>
          <a:endParaRPr lang="ru-RU"/>
        </a:p>
      </dgm:t>
    </dgm:pt>
    <dgm:pt modelId="{B1A41C7E-6B56-4887-A744-843A2E9BA418}">
      <dgm:prSet phldrT="[Текст]" custT="1"/>
      <dgm:spPr>
        <a:ln>
          <a:solidFill>
            <a:schemeClr val="tx2"/>
          </a:solidFill>
        </a:ln>
      </dgm:spPr>
      <dgm:t>
        <a:bodyPr/>
        <a:lstStyle/>
        <a:p>
          <a:r>
            <a:rPr lang="ru-RU" sz="1300" dirty="0" smtClean="0">
              <a:solidFill>
                <a:srgbClr val="002060"/>
              </a:solidFill>
            </a:rPr>
            <a:t>Формирование кадровых резервов специалистов для организаций системы здравоохранения, в том числе управленческих кадров</a:t>
          </a:r>
          <a:endParaRPr lang="ru-RU" sz="1300" dirty="0">
            <a:solidFill>
              <a:srgbClr val="002060"/>
            </a:solidFill>
          </a:endParaRPr>
        </a:p>
      </dgm:t>
    </dgm:pt>
    <dgm:pt modelId="{A8290010-26CF-4B81-91AA-93A39453EC99}" type="parTrans" cxnId="{A99A209B-2E00-4AC1-A500-0064BD5111AE}">
      <dgm:prSet/>
      <dgm:spPr/>
      <dgm:t>
        <a:bodyPr/>
        <a:lstStyle/>
        <a:p>
          <a:endParaRPr lang="ru-RU"/>
        </a:p>
      </dgm:t>
    </dgm:pt>
    <dgm:pt modelId="{9D4F8C92-F460-49FB-B5BA-F4259D9248F7}" type="sibTrans" cxnId="{A99A209B-2E00-4AC1-A500-0064BD5111AE}">
      <dgm:prSet/>
      <dgm:spPr/>
      <dgm:t>
        <a:bodyPr/>
        <a:lstStyle/>
        <a:p>
          <a:endParaRPr lang="ru-RU"/>
        </a:p>
      </dgm:t>
    </dgm:pt>
    <dgm:pt modelId="{F4E61BD7-47E3-4FCF-980B-E72AB34C5E9C}">
      <dgm:prSet phldrT="[Текст]"/>
      <dgm:spPr>
        <a:solidFill>
          <a:schemeClr val="tx2"/>
        </a:solidFill>
      </dgm:spPr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CD7DC702-C83D-41DC-917F-0A9EAF026396}" type="parTrans" cxnId="{7C85EA5D-8432-4510-B5E1-8FB209713A62}">
      <dgm:prSet/>
      <dgm:spPr/>
      <dgm:t>
        <a:bodyPr/>
        <a:lstStyle/>
        <a:p>
          <a:endParaRPr lang="ru-RU"/>
        </a:p>
      </dgm:t>
    </dgm:pt>
    <dgm:pt modelId="{B38EE74C-D5D8-45CF-B63B-EACC84D7776B}" type="sibTrans" cxnId="{7C85EA5D-8432-4510-B5E1-8FB209713A62}">
      <dgm:prSet/>
      <dgm:spPr/>
      <dgm:t>
        <a:bodyPr/>
        <a:lstStyle/>
        <a:p>
          <a:endParaRPr lang="ru-RU"/>
        </a:p>
      </dgm:t>
    </dgm:pt>
    <dgm:pt modelId="{B0C05F2B-491A-47C9-A26D-6848DA8FD92B}">
      <dgm:prSet phldrT="[Текст]" custT="1"/>
      <dgm:spPr>
        <a:ln>
          <a:solidFill>
            <a:schemeClr val="tx2"/>
          </a:solidFill>
        </a:ln>
      </dgm:spPr>
      <dgm:t>
        <a:bodyPr/>
        <a:lstStyle/>
        <a:p>
          <a:r>
            <a:rPr lang="ru-RU" sz="1300" dirty="0" smtClean="0">
              <a:solidFill>
                <a:srgbClr val="002060"/>
              </a:solidFill>
            </a:rPr>
            <a:t>Развитие инфраструктуры для организации непрерывного повышения квалификации медицинских работников в рамках системы непрерывного медицинского образования  </a:t>
          </a:r>
          <a:endParaRPr lang="ru-RU" sz="1300" dirty="0">
            <a:solidFill>
              <a:srgbClr val="002060"/>
            </a:solidFill>
          </a:endParaRPr>
        </a:p>
      </dgm:t>
    </dgm:pt>
    <dgm:pt modelId="{0D261AD3-D135-46E7-B1C9-247B4E018528}" type="parTrans" cxnId="{1D149E65-ADB3-488F-B91A-79974BA373F3}">
      <dgm:prSet/>
      <dgm:spPr/>
      <dgm:t>
        <a:bodyPr/>
        <a:lstStyle/>
        <a:p>
          <a:endParaRPr lang="ru-RU"/>
        </a:p>
      </dgm:t>
    </dgm:pt>
    <dgm:pt modelId="{D3911652-05FB-4D2F-AA62-920AD8B6B46A}" type="sibTrans" cxnId="{1D149E65-ADB3-488F-B91A-79974BA373F3}">
      <dgm:prSet/>
      <dgm:spPr/>
      <dgm:t>
        <a:bodyPr/>
        <a:lstStyle/>
        <a:p>
          <a:endParaRPr lang="ru-RU"/>
        </a:p>
      </dgm:t>
    </dgm:pt>
    <dgm:pt modelId="{9053294A-8D5A-401E-8509-57E7CA3D38CD}">
      <dgm:prSet phldrT="[Текст]"/>
      <dgm:spPr>
        <a:solidFill>
          <a:schemeClr val="tx2"/>
        </a:solidFill>
      </dgm:spPr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DB96F1A3-1345-4099-B85D-263353370A31}" type="parTrans" cxnId="{CAF34D73-7420-4BF0-ADF3-FFE23B87B728}">
      <dgm:prSet/>
      <dgm:spPr/>
      <dgm:t>
        <a:bodyPr/>
        <a:lstStyle/>
        <a:p>
          <a:endParaRPr lang="ru-RU"/>
        </a:p>
      </dgm:t>
    </dgm:pt>
    <dgm:pt modelId="{E2314945-892B-4142-9CDD-DD4CD4584963}" type="sibTrans" cxnId="{CAF34D73-7420-4BF0-ADF3-FFE23B87B728}">
      <dgm:prSet/>
      <dgm:spPr/>
      <dgm:t>
        <a:bodyPr/>
        <a:lstStyle/>
        <a:p>
          <a:endParaRPr lang="ru-RU"/>
        </a:p>
      </dgm:t>
    </dgm:pt>
    <dgm:pt modelId="{433B3E96-1604-47F9-AE42-E1DB388AD502}">
      <dgm:prSet phldrT="[Текст]"/>
      <dgm:spPr>
        <a:solidFill>
          <a:schemeClr val="tx2"/>
        </a:solidFill>
      </dgm:spPr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71C83B4F-4BB4-4F20-9B8A-4CD8E6DB27B3}" type="parTrans" cxnId="{7F828CD1-37CA-4C3A-B696-43FFE2FD1C42}">
      <dgm:prSet/>
      <dgm:spPr/>
      <dgm:t>
        <a:bodyPr/>
        <a:lstStyle/>
        <a:p>
          <a:endParaRPr lang="ru-RU"/>
        </a:p>
      </dgm:t>
    </dgm:pt>
    <dgm:pt modelId="{3104FA8D-8CA8-4434-B7E6-31D9DD092A67}" type="sibTrans" cxnId="{7F828CD1-37CA-4C3A-B696-43FFE2FD1C42}">
      <dgm:prSet/>
      <dgm:spPr/>
      <dgm:t>
        <a:bodyPr/>
        <a:lstStyle/>
        <a:p>
          <a:endParaRPr lang="ru-RU"/>
        </a:p>
      </dgm:t>
    </dgm:pt>
    <dgm:pt modelId="{DC5D1FB9-B234-4272-80A9-873364F2D46A}">
      <dgm:prSet phldrT="[Текст]"/>
      <dgm:spPr>
        <a:solidFill>
          <a:schemeClr val="tx2"/>
        </a:solidFill>
      </dgm:spPr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4EAA5FA4-06C4-4856-AD75-539AE27BED53}" type="parTrans" cxnId="{E2E43F96-8706-4977-B8F3-412EEFBE89CB}">
      <dgm:prSet/>
      <dgm:spPr/>
      <dgm:t>
        <a:bodyPr/>
        <a:lstStyle/>
        <a:p>
          <a:endParaRPr lang="ru-RU"/>
        </a:p>
      </dgm:t>
    </dgm:pt>
    <dgm:pt modelId="{0A6B3601-1EED-4AD1-9B1F-4CFB7441FF6A}" type="sibTrans" cxnId="{E2E43F96-8706-4977-B8F3-412EEFBE89CB}">
      <dgm:prSet/>
      <dgm:spPr/>
      <dgm:t>
        <a:bodyPr/>
        <a:lstStyle/>
        <a:p>
          <a:endParaRPr lang="ru-RU"/>
        </a:p>
      </dgm:t>
    </dgm:pt>
    <dgm:pt modelId="{EF09D25F-1B2F-4E23-803A-73C237D1B374}">
      <dgm:prSet custT="1"/>
      <dgm:spPr>
        <a:ln>
          <a:solidFill>
            <a:schemeClr val="tx2"/>
          </a:solidFill>
        </a:ln>
      </dgm:spPr>
      <dgm:t>
        <a:bodyPr/>
        <a:lstStyle/>
        <a:p>
          <a:r>
            <a:rPr lang="ru-RU" sz="1300" dirty="0" smtClean="0">
              <a:solidFill>
                <a:srgbClr val="002060"/>
              </a:solidFill>
            </a:rPr>
            <a:t>Повышение эффективности трудоустройства выпускников ВУЗов и колледжей, проработавших в государственных и муниципальных медицинских организациях субъекта Российской Федерации не менее 3 лет</a:t>
          </a:r>
          <a:endParaRPr lang="ru-RU" sz="1300" dirty="0">
            <a:solidFill>
              <a:srgbClr val="002060"/>
            </a:solidFill>
          </a:endParaRPr>
        </a:p>
      </dgm:t>
    </dgm:pt>
    <dgm:pt modelId="{BC68EA61-622A-4445-8FDC-D5E9E106BA99}" type="parTrans" cxnId="{28D04169-1F73-4898-8A7C-692DF11AB056}">
      <dgm:prSet/>
      <dgm:spPr/>
      <dgm:t>
        <a:bodyPr/>
        <a:lstStyle/>
        <a:p>
          <a:endParaRPr lang="ru-RU"/>
        </a:p>
      </dgm:t>
    </dgm:pt>
    <dgm:pt modelId="{78E3F2A7-4C0B-47F5-A605-8325132D4D21}" type="sibTrans" cxnId="{28D04169-1F73-4898-8A7C-692DF11AB056}">
      <dgm:prSet/>
      <dgm:spPr/>
      <dgm:t>
        <a:bodyPr/>
        <a:lstStyle/>
        <a:p>
          <a:endParaRPr lang="ru-RU"/>
        </a:p>
      </dgm:t>
    </dgm:pt>
    <dgm:pt modelId="{354FAF32-E42C-41FD-8E5F-E9B3FDADD01A}">
      <dgm:prSet custT="1"/>
      <dgm:spPr>
        <a:ln>
          <a:solidFill>
            <a:schemeClr val="tx2"/>
          </a:solidFill>
        </a:ln>
      </dgm:spPr>
      <dgm:t>
        <a:bodyPr/>
        <a:lstStyle/>
        <a:p>
          <a:r>
            <a:rPr lang="ru-RU" sz="1300" dirty="0" smtClean="0">
              <a:solidFill>
                <a:srgbClr val="002060"/>
              </a:solidFill>
            </a:rPr>
            <a:t>Предложения по формированию квоты целевого приема и объемов государственного задания на подготовку специалистов с учетом реальной потребности субъекта Российской Федерации в медицинских кадрах</a:t>
          </a:r>
          <a:endParaRPr lang="ru-RU" sz="1300" dirty="0">
            <a:solidFill>
              <a:srgbClr val="002060"/>
            </a:solidFill>
          </a:endParaRPr>
        </a:p>
      </dgm:t>
    </dgm:pt>
    <dgm:pt modelId="{970ACEC2-2328-405A-A0D9-F1B5B2D4BB26}" type="parTrans" cxnId="{836A9AA5-5EC7-4512-92C3-51CED54C0DA4}">
      <dgm:prSet/>
      <dgm:spPr/>
      <dgm:t>
        <a:bodyPr/>
        <a:lstStyle/>
        <a:p>
          <a:endParaRPr lang="ru-RU"/>
        </a:p>
      </dgm:t>
    </dgm:pt>
    <dgm:pt modelId="{9E0F3B14-5B2D-4FD2-9EFD-C961894F261D}" type="sibTrans" cxnId="{836A9AA5-5EC7-4512-92C3-51CED54C0DA4}">
      <dgm:prSet/>
      <dgm:spPr/>
      <dgm:t>
        <a:bodyPr/>
        <a:lstStyle/>
        <a:p>
          <a:endParaRPr lang="ru-RU"/>
        </a:p>
      </dgm:t>
    </dgm:pt>
    <dgm:pt modelId="{395C1633-2630-47DC-A4AE-F285224CE716}">
      <dgm:prSet custT="1"/>
      <dgm:spPr>
        <a:ln>
          <a:solidFill>
            <a:schemeClr val="tx2"/>
          </a:solidFill>
        </a:ln>
      </dgm:spPr>
      <dgm:t>
        <a:bodyPr/>
        <a:lstStyle/>
        <a:p>
          <a:r>
            <a:rPr lang="ru-RU" sz="1300" dirty="0" smtClean="0">
              <a:solidFill>
                <a:srgbClr val="002060"/>
              </a:solidFill>
            </a:rPr>
            <a:t>Проведение </a:t>
          </a:r>
          <a:r>
            <a:rPr lang="ru-RU" sz="1300" dirty="0" err="1" smtClean="0">
              <a:solidFill>
                <a:srgbClr val="002060"/>
              </a:solidFill>
            </a:rPr>
            <a:t>профориентационной</a:t>
          </a:r>
          <a:r>
            <a:rPr lang="ru-RU" sz="1300" dirty="0" smtClean="0">
              <a:solidFill>
                <a:srgbClr val="002060"/>
              </a:solidFill>
            </a:rPr>
            <a:t> работы среди школьников и обеспечение востребованности абитуриентами специальностей области образования «Здравоохранение и медицинские науки»</a:t>
          </a:r>
          <a:endParaRPr lang="ru-RU" sz="1300" dirty="0">
            <a:solidFill>
              <a:srgbClr val="002060"/>
            </a:solidFill>
          </a:endParaRPr>
        </a:p>
      </dgm:t>
    </dgm:pt>
    <dgm:pt modelId="{179E4221-68FC-426B-ADD3-E31702F822F7}" type="parTrans" cxnId="{FACC7D00-57C1-457E-837C-4D4CC5997B70}">
      <dgm:prSet/>
      <dgm:spPr/>
      <dgm:t>
        <a:bodyPr/>
        <a:lstStyle/>
        <a:p>
          <a:endParaRPr lang="ru-RU"/>
        </a:p>
      </dgm:t>
    </dgm:pt>
    <dgm:pt modelId="{2BA135C0-E18A-42A1-B6D3-1E2C54185778}" type="sibTrans" cxnId="{FACC7D00-57C1-457E-837C-4D4CC5997B70}">
      <dgm:prSet/>
      <dgm:spPr/>
      <dgm:t>
        <a:bodyPr/>
        <a:lstStyle/>
        <a:p>
          <a:endParaRPr lang="ru-RU"/>
        </a:p>
      </dgm:t>
    </dgm:pt>
    <dgm:pt modelId="{85DD9F55-AF56-4626-9C61-EC4D58715652}">
      <dgm:prSet phldrT="[Текст]"/>
      <dgm:spPr>
        <a:solidFill>
          <a:schemeClr val="tx2"/>
        </a:solidFill>
      </dgm:spPr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9A9B7103-E392-4C3D-9DD9-3E4A35910DAC}" type="parTrans" cxnId="{B4D24DD5-1CFF-4780-9524-7B1BFE0B5634}">
      <dgm:prSet/>
      <dgm:spPr/>
      <dgm:t>
        <a:bodyPr/>
        <a:lstStyle/>
        <a:p>
          <a:endParaRPr lang="ru-RU"/>
        </a:p>
      </dgm:t>
    </dgm:pt>
    <dgm:pt modelId="{BE8BAD0B-4733-4A2F-A81E-B5FF122068CF}" type="sibTrans" cxnId="{B4D24DD5-1CFF-4780-9524-7B1BFE0B5634}">
      <dgm:prSet/>
      <dgm:spPr/>
      <dgm:t>
        <a:bodyPr/>
        <a:lstStyle/>
        <a:p>
          <a:endParaRPr lang="ru-RU"/>
        </a:p>
      </dgm:t>
    </dgm:pt>
    <dgm:pt modelId="{E3576960-5AAA-45E4-A3CD-25E8A565244F}">
      <dgm:prSet custT="1"/>
      <dgm:spPr/>
      <dgm:t>
        <a:bodyPr/>
        <a:lstStyle/>
        <a:p>
          <a:r>
            <a:rPr lang="ru-RU" sz="1300" dirty="0" smtClean="0">
              <a:solidFill>
                <a:srgbClr val="002060"/>
              </a:solidFill>
            </a:rPr>
            <a:t>Развитие инфраструктуры для организации и проведения процедуры оценки квалификации, полученной медицинскими работниками и принятии решения о возможности их допуска к профессиональной деятельности – аккредитации специалиста </a:t>
          </a:r>
          <a:endParaRPr lang="ru-RU" sz="1300" dirty="0"/>
        </a:p>
      </dgm:t>
    </dgm:pt>
    <dgm:pt modelId="{88851317-A3FC-43A3-9862-D98BAAFA9C7C}" type="parTrans" cxnId="{39277083-7DF9-4DDF-B9E8-8C046D67BAC2}">
      <dgm:prSet/>
      <dgm:spPr/>
      <dgm:t>
        <a:bodyPr/>
        <a:lstStyle/>
        <a:p>
          <a:endParaRPr lang="ru-RU"/>
        </a:p>
      </dgm:t>
    </dgm:pt>
    <dgm:pt modelId="{4BCC5C3E-E369-4593-8DAD-1218E2E9A7EA}" type="sibTrans" cxnId="{39277083-7DF9-4DDF-B9E8-8C046D67BAC2}">
      <dgm:prSet/>
      <dgm:spPr/>
      <dgm:t>
        <a:bodyPr/>
        <a:lstStyle/>
        <a:p>
          <a:endParaRPr lang="ru-RU"/>
        </a:p>
      </dgm:t>
    </dgm:pt>
    <dgm:pt modelId="{83D30B98-104C-406F-B0CA-D1386207FEE5}" type="pres">
      <dgm:prSet presAssocID="{D82FA371-C795-4516-93B7-A93427FD766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D330CA-8925-446B-903E-6AD34D8B63F9}" type="pres">
      <dgm:prSet presAssocID="{1E87AFB0-75A6-4601-846D-3B488BCE9D43}" presName="composite" presStyleCnt="0"/>
      <dgm:spPr/>
    </dgm:pt>
    <dgm:pt modelId="{C622983F-12D8-4997-8A2A-4765573D9DD0}" type="pres">
      <dgm:prSet presAssocID="{1E87AFB0-75A6-4601-846D-3B488BCE9D43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1182E-5D6C-4D59-96BF-90082FD9E035}" type="pres">
      <dgm:prSet presAssocID="{1E87AFB0-75A6-4601-846D-3B488BCE9D43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0BCB3-1138-4AFA-BB75-2DF26D5910F4}" type="pres">
      <dgm:prSet presAssocID="{39094E9A-4C88-4EEE-BD03-BC4612A8ED3E}" presName="sp" presStyleCnt="0"/>
      <dgm:spPr/>
    </dgm:pt>
    <dgm:pt modelId="{A426DB94-FBD8-4E7C-A154-993D148D5B1A}" type="pres">
      <dgm:prSet presAssocID="{0EB90A9D-A0AB-405A-91BD-75923334D577}" presName="composite" presStyleCnt="0"/>
      <dgm:spPr/>
    </dgm:pt>
    <dgm:pt modelId="{47D84F8B-6976-42AA-9396-3D137816D384}" type="pres">
      <dgm:prSet presAssocID="{0EB90A9D-A0AB-405A-91BD-75923334D577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FE9125-D24B-4505-A54E-4C997F9D49BC}" type="pres">
      <dgm:prSet presAssocID="{0EB90A9D-A0AB-405A-91BD-75923334D577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0C7F9-EB1C-4589-8D21-3805222C100C}" type="pres">
      <dgm:prSet presAssocID="{292060FD-95E0-43F5-8A76-2B4624A89350}" presName="sp" presStyleCnt="0"/>
      <dgm:spPr/>
    </dgm:pt>
    <dgm:pt modelId="{284E43D4-C286-4344-9B81-898F41062B8E}" type="pres">
      <dgm:prSet presAssocID="{9053294A-8D5A-401E-8509-57E7CA3D38CD}" presName="composite" presStyleCnt="0"/>
      <dgm:spPr/>
    </dgm:pt>
    <dgm:pt modelId="{85875572-1416-4453-9BFC-B825CE312C3D}" type="pres">
      <dgm:prSet presAssocID="{9053294A-8D5A-401E-8509-57E7CA3D38CD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20E1B-1A16-4D43-B287-F80471E63F20}" type="pres">
      <dgm:prSet presAssocID="{9053294A-8D5A-401E-8509-57E7CA3D38CD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336FE1-A7EE-4019-9A59-36488072C664}" type="pres">
      <dgm:prSet presAssocID="{E2314945-892B-4142-9CDD-DD4CD4584963}" presName="sp" presStyleCnt="0"/>
      <dgm:spPr/>
    </dgm:pt>
    <dgm:pt modelId="{2D9544CD-3A94-4FB4-B226-D829A2244390}" type="pres">
      <dgm:prSet presAssocID="{433B3E96-1604-47F9-AE42-E1DB388AD502}" presName="composite" presStyleCnt="0"/>
      <dgm:spPr/>
    </dgm:pt>
    <dgm:pt modelId="{5907CDEE-63FE-409E-820E-332C03C04DA0}" type="pres">
      <dgm:prSet presAssocID="{433B3E96-1604-47F9-AE42-E1DB388AD502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961549-8ACF-4268-BF50-5D6C8307EF7D}" type="pres">
      <dgm:prSet presAssocID="{433B3E96-1604-47F9-AE42-E1DB388AD502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A80670-D07F-4DE3-B00F-9E5B925A0BF2}" type="pres">
      <dgm:prSet presAssocID="{3104FA8D-8CA8-4434-B7E6-31D9DD092A67}" presName="sp" presStyleCnt="0"/>
      <dgm:spPr/>
    </dgm:pt>
    <dgm:pt modelId="{672D9D4F-7517-469D-9C90-3EE8531F900D}" type="pres">
      <dgm:prSet presAssocID="{DC5D1FB9-B234-4272-80A9-873364F2D46A}" presName="composite" presStyleCnt="0"/>
      <dgm:spPr/>
    </dgm:pt>
    <dgm:pt modelId="{32A95739-4BC7-4B5C-B7ED-4EE1A23B7AA3}" type="pres">
      <dgm:prSet presAssocID="{DC5D1FB9-B234-4272-80A9-873364F2D46A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2D9C58-C755-488B-A121-4575D5DEF530}" type="pres">
      <dgm:prSet presAssocID="{DC5D1FB9-B234-4272-80A9-873364F2D46A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AF4D7C-4AD6-4ECA-9772-45D810AC95A9}" type="pres">
      <dgm:prSet presAssocID="{0A6B3601-1EED-4AD1-9B1F-4CFB7441FF6A}" presName="sp" presStyleCnt="0"/>
      <dgm:spPr/>
    </dgm:pt>
    <dgm:pt modelId="{E80E331C-8C8A-4BFC-9F9E-E6356805139A}" type="pres">
      <dgm:prSet presAssocID="{F4E61BD7-47E3-4FCF-980B-E72AB34C5E9C}" presName="composite" presStyleCnt="0"/>
      <dgm:spPr/>
    </dgm:pt>
    <dgm:pt modelId="{3CB3CD0E-8024-4CE8-AEAB-03AA1C679C15}" type="pres">
      <dgm:prSet presAssocID="{F4E61BD7-47E3-4FCF-980B-E72AB34C5E9C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2BE9F-70AC-4B75-B21C-2B8487D166D6}" type="pres">
      <dgm:prSet presAssocID="{F4E61BD7-47E3-4FCF-980B-E72AB34C5E9C}" presName="descendantText" presStyleLbl="alignAcc1" presStyleIdx="5" presStyleCnt="7" custScaleY="113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1FA37-B465-4DE9-8D7C-36A23E4D8397}" type="pres">
      <dgm:prSet presAssocID="{B38EE74C-D5D8-45CF-B63B-EACC84D7776B}" presName="sp" presStyleCnt="0"/>
      <dgm:spPr/>
    </dgm:pt>
    <dgm:pt modelId="{0B7B8F1E-1A20-425E-867C-9D7C7D854593}" type="pres">
      <dgm:prSet presAssocID="{85DD9F55-AF56-4626-9C61-EC4D58715652}" presName="composite" presStyleCnt="0"/>
      <dgm:spPr/>
    </dgm:pt>
    <dgm:pt modelId="{4781570A-AA33-4D9B-91FD-D3153184A470}" type="pres">
      <dgm:prSet presAssocID="{85DD9F55-AF56-4626-9C61-EC4D58715652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8FFA4-FAC4-487B-AE6A-E50638197F92}" type="pres">
      <dgm:prSet presAssocID="{85DD9F55-AF56-4626-9C61-EC4D58715652}" presName="descendantText" presStyleLbl="alignAcc1" presStyleIdx="6" presStyleCnt="7" custScaleY="1138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149E65-ADB3-488F-B91A-79974BA373F3}" srcId="{F4E61BD7-47E3-4FCF-980B-E72AB34C5E9C}" destId="{B0C05F2B-491A-47C9-A26D-6848DA8FD92B}" srcOrd="0" destOrd="0" parTransId="{0D261AD3-D135-46E7-B1C9-247B4E018528}" sibTransId="{D3911652-05FB-4D2F-AA62-920AD8B6B46A}"/>
    <dgm:cxn modelId="{3E9DBB59-A8AE-4D01-B3C9-7E2C57D6F6ED}" type="presOf" srcId="{354FAF32-E42C-41FD-8E5F-E9B3FDADD01A}" destId="{E4961549-8ACF-4268-BF50-5D6C8307EF7D}" srcOrd="0" destOrd="0" presId="urn:microsoft.com/office/officeart/2005/8/layout/chevron2"/>
    <dgm:cxn modelId="{72C58AB9-7E32-46F1-81FB-C2268FC335AD}" type="presOf" srcId="{A2E720F9-CB42-428A-85E0-FE421BC654B2}" destId="{8351182E-5D6C-4D59-96BF-90082FD9E035}" srcOrd="0" destOrd="0" presId="urn:microsoft.com/office/officeart/2005/8/layout/chevron2"/>
    <dgm:cxn modelId="{7C85EA5D-8432-4510-B5E1-8FB209713A62}" srcId="{D82FA371-C795-4516-93B7-A93427FD766F}" destId="{F4E61BD7-47E3-4FCF-980B-E72AB34C5E9C}" srcOrd="5" destOrd="0" parTransId="{CD7DC702-C83D-41DC-917F-0A9EAF026396}" sibTransId="{B38EE74C-D5D8-45CF-B63B-EACC84D7776B}"/>
    <dgm:cxn modelId="{B4D24DD5-1CFF-4780-9524-7B1BFE0B5634}" srcId="{D82FA371-C795-4516-93B7-A93427FD766F}" destId="{85DD9F55-AF56-4626-9C61-EC4D58715652}" srcOrd="6" destOrd="0" parTransId="{9A9B7103-E392-4C3D-9DD9-3E4A35910DAC}" sibTransId="{BE8BAD0B-4733-4A2F-A81E-B5FF122068CF}"/>
    <dgm:cxn modelId="{53C45ADC-4190-4322-8E78-46C672B43C79}" srcId="{D82FA371-C795-4516-93B7-A93427FD766F}" destId="{1E87AFB0-75A6-4601-846D-3B488BCE9D43}" srcOrd="0" destOrd="0" parTransId="{40412CB3-9F14-4634-86D0-A7FDE8B5CB2D}" sibTransId="{39094E9A-4C88-4EEE-BD03-BC4612A8ED3E}"/>
    <dgm:cxn modelId="{AE675625-C894-4ED3-94D8-B4831285B9BA}" srcId="{D82FA371-C795-4516-93B7-A93427FD766F}" destId="{0EB90A9D-A0AB-405A-91BD-75923334D577}" srcOrd="1" destOrd="0" parTransId="{F97C4456-CC2E-4499-90AB-031F4FEA3817}" sibTransId="{292060FD-95E0-43F5-8A76-2B4624A89350}"/>
    <dgm:cxn modelId="{CAF34D73-7420-4BF0-ADF3-FFE23B87B728}" srcId="{D82FA371-C795-4516-93B7-A93427FD766F}" destId="{9053294A-8D5A-401E-8509-57E7CA3D38CD}" srcOrd="2" destOrd="0" parTransId="{DB96F1A3-1345-4099-B85D-263353370A31}" sibTransId="{E2314945-892B-4142-9CDD-DD4CD4584963}"/>
    <dgm:cxn modelId="{836A9AA5-5EC7-4512-92C3-51CED54C0DA4}" srcId="{433B3E96-1604-47F9-AE42-E1DB388AD502}" destId="{354FAF32-E42C-41FD-8E5F-E9B3FDADD01A}" srcOrd="0" destOrd="0" parTransId="{970ACEC2-2328-405A-A0D9-F1B5B2D4BB26}" sibTransId="{9E0F3B14-5B2D-4FD2-9EFD-C961894F261D}"/>
    <dgm:cxn modelId="{7ED1C1FB-DA02-48A0-BC06-05897590FBFA}" type="presOf" srcId="{DC5D1FB9-B234-4272-80A9-873364F2D46A}" destId="{32A95739-4BC7-4B5C-B7ED-4EE1A23B7AA3}" srcOrd="0" destOrd="0" presId="urn:microsoft.com/office/officeart/2005/8/layout/chevron2"/>
    <dgm:cxn modelId="{AB70B8C0-FF93-42BA-B7AE-696CD1B0D152}" type="presOf" srcId="{F4E61BD7-47E3-4FCF-980B-E72AB34C5E9C}" destId="{3CB3CD0E-8024-4CE8-AEAB-03AA1C679C15}" srcOrd="0" destOrd="0" presId="urn:microsoft.com/office/officeart/2005/8/layout/chevron2"/>
    <dgm:cxn modelId="{39277083-7DF9-4DDF-B9E8-8C046D67BAC2}" srcId="{85DD9F55-AF56-4626-9C61-EC4D58715652}" destId="{E3576960-5AAA-45E4-A3CD-25E8A565244F}" srcOrd="0" destOrd="0" parTransId="{88851317-A3FC-43A3-9862-D98BAAFA9C7C}" sibTransId="{4BCC5C3E-E369-4593-8DAD-1218E2E9A7EA}"/>
    <dgm:cxn modelId="{C4FB6674-7EF4-47BB-BE80-E7497A27E5CD}" type="presOf" srcId="{D82FA371-C795-4516-93B7-A93427FD766F}" destId="{83D30B98-104C-406F-B0CA-D1386207FEE5}" srcOrd="0" destOrd="0" presId="urn:microsoft.com/office/officeart/2005/8/layout/chevron2"/>
    <dgm:cxn modelId="{49CBC1D1-192D-4616-9869-FD55522F41C5}" type="presOf" srcId="{E3576960-5AAA-45E4-A3CD-25E8A565244F}" destId="{9EA8FFA4-FAC4-487B-AE6A-E50638197F92}" srcOrd="0" destOrd="0" presId="urn:microsoft.com/office/officeart/2005/8/layout/chevron2"/>
    <dgm:cxn modelId="{5D0415F6-E7D7-405B-8DFC-0E6B300BF2EA}" type="presOf" srcId="{433B3E96-1604-47F9-AE42-E1DB388AD502}" destId="{5907CDEE-63FE-409E-820E-332C03C04DA0}" srcOrd="0" destOrd="0" presId="urn:microsoft.com/office/officeart/2005/8/layout/chevron2"/>
    <dgm:cxn modelId="{7F828CD1-37CA-4C3A-B696-43FFE2FD1C42}" srcId="{D82FA371-C795-4516-93B7-A93427FD766F}" destId="{433B3E96-1604-47F9-AE42-E1DB388AD502}" srcOrd="3" destOrd="0" parTransId="{71C83B4F-4BB4-4F20-9B8A-4CD8E6DB27B3}" sibTransId="{3104FA8D-8CA8-4434-B7E6-31D9DD092A67}"/>
    <dgm:cxn modelId="{28D04169-1F73-4898-8A7C-692DF11AB056}" srcId="{DC5D1FB9-B234-4272-80A9-873364F2D46A}" destId="{EF09D25F-1B2F-4E23-803A-73C237D1B374}" srcOrd="0" destOrd="0" parTransId="{BC68EA61-622A-4445-8FDC-D5E9E106BA99}" sibTransId="{78E3F2A7-4C0B-47F5-A605-8325132D4D21}"/>
    <dgm:cxn modelId="{4BE1463F-D7F9-470C-AF9D-A7EE7D2A9828}" type="presOf" srcId="{0EB90A9D-A0AB-405A-91BD-75923334D577}" destId="{47D84F8B-6976-42AA-9396-3D137816D384}" srcOrd="0" destOrd="0" presId="urn:microsoft.com/office/officeart/2005/8/layout/chevron2"/>
    <dgm:cxn modelId="{E2E43F96-8706-4977-B8F3-412EEFBE89CB}" srcId="{D82FA371-C795-4516-93B7-A93427FD766F}" destId="{DC5D1FB9-B234-4272-80A9-873364F2D46A}" srcOrd="4" destOrd="0" parTransId="{4EAA5FA4-06C4-4856-AD75-539AE27BED53}" sibTransId="{0A6B3601-1EED-4AD1-9B1F-4CFB7441FF6A}"/>
    <dgm:cxn modelId="{FACC7D00-57C1-457E-837C-4D4CC5997B70}" srcId="{9053294A-8D5A-401E-8509-57E7CA3D38CD}" destId="{395C1633-2630-47DC-A4AE-F285224CE716}" srcOrd="0" destOrd="0" parTransId="{179E4221-68FC-426B-ADD3-E31702F822F7}" sibTransId="{2BA135C0-E18A-42A1-B6D3-1E2C54185778}"/>
    <dgm:cxn modelId="{CCBF95C4-68A6-45A9-B664-09EAC03E582A}" type="presOf" srcId="{85DD9F55-AF56-4626-9C61-EC4D58715652}" destId="{4781570A-AA33-4D9B-91FD-D3153184A470}" srcOrd="0" destOrd="0" presId="urn:microsoft.com/office/officeart/2005/8/layout/chevron2"/>
    <dgm:cxn modelId="{A99A209B-2E00-4AC1-A500-0064BD5111AE}" srcId="{0EB90A9D-A0AB-405A-91BD-75923334D577}" destId="{B1A41C7E-6B56-4887-A744-843A2E9BA418}" srcOrd="0" destOrd="0" parTransId="{A8290010-26CF-4B81-91AA-93A39453EC99}" sibTransId="{9D4F8C92-F460-49FB-B5BA-F4259D9248F7}"/>
    <dgm:cxn modelId="{3B2D5025-9BA5-4A46-9667-804359F2C6EC}" type="presOf" srcId="{B1A41C7E-6B56-4887-A744-843A2E9BA418}" destId="{EDFE9125-D24B-4505-A54E-4C997F9D49BC}" srcOrd="0" destOrd="0" presId="urn:microsoft.com/office/officeart/2005/8/layout/chevron2"/>
    <dgm:cxn modelId="{1380E8F4-D919-45BA-BDD7-D24B0128BD07}" type="presOf" srcId="{1E87AFB0-75A6-4601-846D-3B488BCE9D43}" destId="{C622983F-12D8-4997-8A2A-4765573D9DD0}" srcOrd="0" destOrd="0" presId="urn:microsoft.com/office/officeart/2005/8/layout/chevron2"/>
    <dgm:cxn modelId="{B9BACF74-BA74-455E-B339-DB6D4DCC36C4}" type="presOf" srcId="{B0C05F2B-491A-47C9-A26D-6848DA8FD92B}" destId="{CF62BE9F-70AC-4B75-B21C-2B8487D166D6}" srcOrd="0" destOrd="0" presId="urn:microsoft.com/office/officeart/2005/8/layout/chevron2"/>
    <dgm:cxn modelId="{DFEC5F1A-C460-4DA5-BC1D-089BB6DA8276}" type="presOf" srcId="{9053294A-8D5A-401E-8509-57E7CA3D38CD}" destId="{85875572-1416-4453-9BFC-B825CE312C3D}" srcOrd="0" destOrd="0" presId="urn:microsoft.com/office/officeart/2005/8/layout/chevron2"/>
    <dgm:cxn modelId="{6C530309-E907-4340-AB84-9D040A886F35}" srcId="{1E87AFB0-75A6-4601-846D-3B488BCE9D43}" destId="{A2E720F9-CB42-428A-85E0-FE421BC654B2}" srcOrd="0" destOrd="0" parTransId="{71396569-2E60-486F-BFFF-128F77B69935}" sibTransId="{FE1BD1D3-69AF-4356-B64C-1151E5DD5D83}"/>
    <dgm:cxn modelId="{1A16A42E-CE8B-45EF-A275-0A83D43F241B}" type="presOf" srcId="{EF09D25F-1B2F-4E23-803A-73C237D1B374}" destId="{4F2D9C58-C755-488B-A121-4575D5DEF530}" srcOrd="0" destOrd="0" presId="urn:microsoft.com/office/officeart/2005/8/layout/chevron2"/>
    <dgm:cxn modelId="{4D56DD13-FD57-4207-A928-4397CFFA5613}" type="presOf" srcId="{395C1633-2630-47DC-A4AE-F285224CE716}" destId="{EF820E1B-1A16-4D43-B287-F80471E63F20}" srcOrd="0" destOrd="0" presId="urn:microsoft.com/office/officeart/2005/8/layout/chevron2"/>
    <dgm:cxn modelId="{34BFBC8A-76D9-455A-89E4-4D6F29C03C76}" type="presParOf" srcId="{83D30B98-104C-406F-B0CA-D1386207FEE5}" destId="{92D330CA-8925-446B-903E-6AD34D8B63F9}" srcOrd="0" destOrd="0" presId="urn:microsoft.com/office/officeart/2005/8/layout/chevron2"/>
    <dgm:cxn modelId="{1484AEA1-3DF1-4FD1-8962-366C578F4B08}" type="presParOf" srcId="{92D330CA-8925-446B-903E-6AD34D8B63F9}" destId="{C622983F-12D8-4997-8A2A-4765573D9DD0}" srcOrd="0" destOrd="0" presId="urn:microsoft.com/office/officeart/2005/8/layout/chevron2"/>
    <dgm:cxn modelId="{8368E2DD-8E47-4EEE-BFDA-A02219A54335}" type="presParOf" srcId="{92D330CA-8925-446B-903E-6AD34D8B63F9}" destId="{8351182E-5D6C-4D59-96BF-90082FD9E035}" srcOrd="1" destOrd="0" presId="urn:microsoft.com/office/officeart/2005/8/layout/chevron2"/>
    <dgm:cxn modelId="{EAF1B958-B077-40A3-9E76-E685A21BB05C}" type="presParOf" srcId="{83D30B98-104C-406F-B0CA-D1386207FEE5}" destId="{5660BCB3-1138-4AFA-BB75-2DF26D5910F4}" srcOrd="1" destOrd="0" presId="urn:microsoft.com/office/officeart/2005/8/layout/chevron2"/>
    <dgm:cxn modelId="{E432FCFA-F253-46D2-A240-F2D9B01A589F}" type="presParOf" srcId="{83D30B98-104C-406F-B0CA-D1386207FEE5}" destId="{A426DB94-FBD8-4E7C-A154-993D148D5B1A}" srcOrd="2" destOrd="0" presId="urn:microsoft.com/office/officeart/2005/8/layout/chevron2"/>
    <dgm:cxn modelId="{18953A79-6353-41E3-B507-723C9E94DF5E}" type="presParOf" srcId="{A426DB94-FBD8-4E7C-A154-993D148D5B1A}" destId="{47D84F8B-6976-42AA-9396-3D137816D384}" srcOrd="0" destOrd="0" presId="urn:microsoft.com/office/officeart/2005/8/layout/chevron2"/>
    <dgm:cxn modelId="{E1BF8ED2-C7B5-4CB4-8C91-48143CEB6DDC}" type="presParOf" srcId="{A426DB94-FBD8-4E7C-A154-993D148D5B1A}" destId="{EDFE9125-D24B-4505-A54E-4C997F9D49BC}" srcOrd="1" destOrd="0" presId="urn:microsoft.com/office/officeart/2005/8/layout/chevron2"/>
    <dgm:cxn modelId="{30343F75-8DAB-4CF3-8E34-3CAF84E81CEF}" type="presParOf" srcId="{83D30B98-104C-406F-B0CA-D1386207FEE5}" destId="{3230C7F9-EB1C-4589-8D21-3805222C100C}" srcOrd="3" destOrd="0" presId="urn:microsoft.com/office/officeart/2005/8/layout/chevron2"/>
    <dgm:cxn modelId="{43C6CC73-908E-4835-9699-4934C3994B26}" type="presParOf" srcId="{83D30B98-104C-406F-B0CA-D1386207FEE5}" destId="{284E43D4-C286-4344-9B81-898F41062B8E}" srcOrd="4" destOrd="0" presId="urn:microsoft.com/office/officeart/2005/8/layout/chevron2"/>
    <dgm:cxn modelId="{92AE5791-874D-4C96-B541-D7610677AEDA}" type="presParOf" srcId="{284E43D4-C286-4344-9B81-898F41062B8E}" destId="{85875572-1416-4453-9BFC-B825CE312C3D}" srcOrd="0" destOrd="0" presId="urn:microsoft.com/office/officeart/2005/8/layout/chevron2"/>
    <dgm:cxn modelId="{31289797-EBF9-4EE1-8C25-0B05C2EE6749}" type="presParOf" srcId="{284E43D4-C286-4344-9B81-898F41062B8E}" destId="{EF820E1B-1A16-4D43-B287-F80471E63F20}" srcOrd="1" destOrd="0" presId="urn:microsoft.com/office/officeart/2005/8/layout/chevron2"/>
    <dgm:cxn modelId="{527FF261-691C-46CA-8E6D-6A3A4932BC5F}" type="presParOf" srcId="{83D30B98-104C-406F-B0CA-D1386207FEE5}" destId="{3C336FE1-A7EE-4019-9A59-36488072C664}" srcOrd="5" destOrd="0" presId="urn:microsoft.com/office/officeart/2005/8/layout/chevron2"/>
    <dgm:cxn modelId="{DCE49318-36D9-4822-B949-4D036E9A0D5E}" type="presParOf" srcId="{83D30B98-104C-406F-B0CA-D1386207FEE5}" destId="{2D9544CD-3A94-4FB4-B226-D829A2244390}" srcOrd="6" destOrd="0" presId="urn:microsoft.com/office/officeart/2005/8/layout/chevron2"/>
    <dgm:cxn modelId="{C9330A1B-73FF-4BCD-A784-234C4CCB52AC}" type="presParOf" srcId="{2D9544CD-3A94-4FB4-B226-D829A2244390}" destId="{5907CDEE-63FE-409E-820E-332C03C04DA0}" srcOrd="0" destOrd="0" presId="urn:microsoft.com/office/officeart/2005/8/layout/chevron2"/>
    <dgm:cxn modelId="{098DE161-B87C-45F1-9592-6A331717F05B}" type="presParOf" srcId="{2D9544CD-3A94-4FB4-B226-D829A2244390}" destId="{E4961549-8ACF-4268-BF50-5D6C8307EF7D}" srcOrd="1" destOrd="0" presId="urn:microsoft.com/office/officeart/2005/8/layout/chevron2"/>
    <dgm:cxn modelId="{1F5CD331-F344-43F0-980A-F82080A6ECD1}" type="presParOf" srcId="{83D30B98-104C-406F-B0CA-D1386207FEE5}" destId="{5CA80670-D07F-4DE3-B00F-9E5B925A0BF2}" srcOrd="7" destOrd="0" presId="urn:microsoft.com/office/officeart/2005/8/layout/chevron2"/>
    <dgm:cxn modelId="{B3953FA4-55D2-4B5D-9054-0EBFC849B40C}" type="presParOf" srcId="{83D30B98-104C-406F-B0CA-D1386207FEE5}" destId="{672D9D4F-7517-469D-9C90-3EE8531F900D}" srcOrd="8" destOrd="0" presId="urn:microsoft.com/office/officeart/2005/8/layout/chevron2"/>
    <dgm:cxn modelId="{C0C49FFE-21CA-41FF-8036-E605E1E9DE20}" type="presParOf" srcId="{672D9D4F-7517-469D-9C90-3EE8531F900D}" destId="{32A95739-4BC7-4B5C-B7ED-4EE1A23B7AA3}" srcOrd="0" destOrd="0" presId="urn:microsoft.com/office/officeart/2005/8/layout/chevron2"/>
    <dgm:cxn modelId="{32C69E54-A5EC-49F9-9EE4-7180E619ABB7}" type="presParOf" srcId="{672D9D4F-7517-469D-9C90-3EE8531F900D}" destId="{4F2D9C58-C755-488B-A121-4575D5DEF530}" srcOrd="1" destOrd="0" presId="urn:microsoft.com/office/officeart/2005/8/layout/chevron2"/>
    <dgm:cxn modelId="{AC0B0FA1-404F-4575-81C1-017E2234E9E7}" type="presParOf" srcId="{83D30B98-104C-406F-B0CA-D1386207FEE5}" destId="{13AF4D7C-4AD6-4ECA-9772-45D810AC95A9}" srcOrd="9" destOrd="0" presId="urn:microsoft.com/office/officeart/2005/8/layout/chevron2"/>
    <dgm:cxn modelId="{556A6C5A-7118-4805-8FC6-06053CBB3A8B}" type="presParOf" srcId="{83D30B98-104C-406F-B0CA-D1386207FEE5}" destId="{E80E331C-8C8A-4BFC-9F9E-E6356805139A}" srcOrd="10" destOrd="0" presId="urn:microsoft.com/office/officeart/2005/8/layout/chevron2"/>
    <dgm:cxn modelId="{A9A91D6F-0F1D-49C9-9763-F81E74CC9492}" type="presParOf" srcId="{E80E331C-8C8A-4BFC-9F9E-E6356805139A}" destId="{3CB3CD0E-8024-4CE8-AEAB-03AA1C679C15}" srcOrd="0" destOrd="0" presId="urn:microsoft.com/office/officeart/2005/8/layout/chevron2"/>
    <dgm:cxn modelId="{739B2695-FFD5-42DF-B153-80BEA8E0B311}" type="presParOf" srcId="{E80E331C-8C8A-4BFC-9F9E-E6356805139A}" destId="{CF62BE9F-70AC-4B75-B21C-2B8487D166D6}" srcOrd="1" destOrd="0" presId="urn:microsoft.com/office/officeart/2005/8/layout/chevron2"/>
    <dgm:cxn modelId="{639D6653-570B-4D1D-9FF5-21D5FB1BCF4F}" type="presParOf" srcId="{83D30B98-104C-406F-B0CA-D1386207FEE5}" destId="{1B61FA37-B465-4DE9-8D7C-36A23E4D8397}" srcOrd="11" destOrd="0" presId="urn:microsoft.com/office/officeart/2005/8/layout/chevron2"/>
    <dgm:cxn modelId="{5D5EAFC8-B1B8-4D99-82BA-179DFDDF0B32}" type="presParOf" srcId="{83D30B98-104C-406F-B0CA-D1386207FEE5}" destId="{0B7B8F1E-1A20-425E-867C-9D7C7D854593}" srcOrd="12" destOrd="0" presId="urn:microsoft.com/office/officeart/2005/8/layout/chevron2"/>
    <dgm:cxn modelId="{C47CE0B1-DB2C-4E94-9FC9-08C973315890}" type="presParOf" srcId="{0B7B8F1E-1A20-425E-867C-9D7C7D854593}" destId="{4781570A-AA33-4D9B-91FD-D3153184A470}" srcOrd="0" destOrd="0" presId="urn:microsoft.com/office/officeart/2005/8/layout/chevron2"/>
    <dgm:cxn modelId="{F5396198-3511-4ED2-BB92-666D465B5AB5}" type="presParOf" srcId="{0B7B8F1E-1A20-425E-867C-9D7C7D854593}" destId="{9EA8FFA4-FAC4-487B-AE6A-E50638197F9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22983F-12D8-4997-8A2A-4765573D9DD0}">
      <dsp:nvSpPr>
        <dsp:cNvPr id="0" name=""/>
        <dsp:cNvSpPr/>
      </dsp:nvSpPr>
      <dsp:spPr>
        <a:xfrm rot="5400000">
          <a:off x="-124477" y="130933"/>
          <a:ext cx="829847" cy="580893"/>
        </a:xfrm>
        <a:prstGeom prst="chevron">
          <a:avLst/>
        </a:prstGeom>
        <a:solidFill>
          <a:schemeClr val="tx2"/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</a:t>
          </a:r>
          <a:endParaRPr lang="ru-RU" sz="1600" kern="1200" dirty="0"/>
        </a:p>
      </dsp:txBody>
      <dsp:txXfrm rot="5400000">
        <a:off x="-124477" y="130933"/>
        <a:ext cx="829847" cy="580893"/>
      </dsp:txXfrm>
    </dsp:sp>
    <dsp:sp modelId="{8351182E-5D6C-4D59-96BF-90082FD9E035}">
      <dsp:nvSpPr>
        <dsp:cNvPr id="0" name=""/>
        <dsp:cNvSpPr/>
      </dsp:nvSpPr>
      <dsp:spPr>
        <a:xfrm rot="5400000">
          <a:off x="4305222" y="-3717872"/>
          <a:ext cx="539400" cy="7988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002060"/>
              </a:solidFill>
            </a:rPr>
            <a:t>Определение реальной потребности в медицинских кадрах в субъекте Российской Федерации</a:t>
          </a:r>
          <a:endParaRPr lang="ru-RU" sz="1300" kern="1200" dirty="0">
            <a:solidFill>
              <a:srgbClr val="002060"/>
            </a:solidFill>
          </a:endParaRPr>
        </a:p>
      </dsp:txBody>
      <dsp:txXfrm rot="5400000">
        <a:off x="4305222" y="-3717872"/>
        <a:ext cx="539400" cy="7988058"/>
      </dsp:txXfrm>
    </dsp:sp>
    <dsp:sp modelId="{47D84F8B-6976-42AA-9396-3D137816D384}">
      <dsp:nvSpPr>
        <dsp:cNvPr id="0" name=""/>
        <dsp:cNvSpPr/>
      </dsp:nvSpPr>
      <dsp:spPr>
        <a:xfrm rot="5400000">
          <a:off x="-124477" y="878469"/>
          <a:ext cx="829847" cy="580893"/>
        </a:xfrm>
        <a:prstGeom prst="chevron">
          <a:avLst/>
        </a:prstGeom>
        <a:solidFill>
          <a:schemeClr val="tx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</a:t>
          </a:r>
          <a:endParaRPr lang="ru-RU" sz="1600" kern="1200" dirty="0"/>
        </a:p>
      </dsp:txBody>
      <dsp:txXfrm rot="5400000">
        <a:off x="-124477" y="878469"/>
        <a:ext cx="829847" cy="580893"/>
      </dsp:txXfrm>
    </dsp:sp>
    <dsp:sp modelId="{EDFE9125-D24B-4505-A54E-4C997F9D49BC}">
      <dsp:nvSpPr>
        <dsp:cNvPr id="0" name=""/>
        <dsp:cNvSpPr/>
      </dsp:nvSpPr>
      <dsp:spPr>
        <a:xfrm rot="5400000">
          <a:off x="4305222" y="-2970336"/>
          <a:ext cx="539400" cy="7988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002060"/>
              </a:solidFill>
            </a:rPr>
            <a:t>Формирование кадровых резервов специалистов для организаций системы здравоохранения, в том числе управленческих кадров</a:t>
          </a:r>
          <a:endParaRPr lang="ru-RU" sz="1300" kern="1200" dirty="0">
            <a:solidFill>
              <a:srgbClr val="002060"/>
            </a:solidFill>
          </a:endParaRPr>
        </a:p>
      </dsp:txBody>
      <dsp:txXfrm rot="5400000">
        <a:off x="4305222" y="-2970336"/>
        <a:ext cx="539400" cy="7988058"/>
      </dsp:txXfrm>
    </dsp:sp>
    <dsp:sp modelId="{85875572-1416-4453-9BFC-B825CE312C3D}">
      <dsp:nvSpPr>
        <dsp:cNvPr id="0" name=""/>
        <dsp:cNvSpPr/>
      </dsp:nvSpPr>
      <dsp:spPr>
        <a:xfrm rot="5400000">
          <a:off x="-124477" y="1626005"/>
          <a:ext cx="829847" cy="580893"/>
        </a:xfrm>
        <a:prstGeom prst="chevron">
          <a:avLst/>
        </a:prstGeom>
        <a:solidFill>
          <a:schemeClr val="tx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</a:t>
          </a:r>
          <a:endParaRPr lang="ru-RU" sz="1600" kern="1200" dirty="0"/>
        </a:p>
      </dsp:txBody>
      <dsp:txXfrm rot="5400000">
        <a:off x="-124477" y="1626005"/>
        <a:ext cx="829847" cy="580893"/>
      </dsp:txXfrm>
    </dsp:sp>
    <dsp:sp modelId="{EF820E1B-1A16-4D43-B287-F80471E63F20}">
      <dsp:nvSpPr>
        <dsp:cNvPr id="0" name=""/>
        <dsp:cNvSpPr/>
      </dsp:nvSpPr>
      <dsp:spPr>
        <a:xfrm rot="5400000">
          <a:off x="4305222" y="-2222800"/>
          <a:ext cx="539400" cy="7988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002060"/>
              </a:solidFill>
            </a:rPr>
            <a:t>Проведение </a:t>
          </a:r>
          <a:r>
            <a:rPr lang="ru-RU" sz="1300" kern="1200" dirty="0" err="1" smtClean="0">
              <a:solidFill>
                <a:srgbClr val="002060"/>
              </a:solidFill>
            </a:rPr>
            <a:t>профориентационной</a:t>
          </a:r>
          <a:r>
            <a:rPr lang="ru-RU" sz="1300" kern="1200" dirty="0" smtClean="0">
              <a:solidFill>
                <a:srgbClr val="002060"/>
              </a:solidFill>
            </a:rPr>
            <a:t> работы среди школьников и обеспечение востребованности абитуриентами специальностей области образования «Здравоохранение и медицинские науки»</a:t>
          </a:r>
          <a:endParaRPr lang="ru-RU" sz="1300" kern="1200" dirty="0">
            <a:solidFill>
              <a:srgbClr val="002060"/>
            </a:solidFill>
          </a:endParaRPr>
        </a:p>
      </dsp:txBody>
      <dsp:txXfrm rot="5400000">
        <a:off x="4305222" y="-2222800"/>
        <a:ext cx="539400" cy="7988058"/>
      </dsp:txXfrm>
    </dsp:sp>
    <dsp:sp modelId="{5907CDEE-63FE-409E-820E-332C03C04DA0}">
      <dsp:nvSpPr>
        <dsp:cNvPr id="0" name=""/>
        <dsp:cNvSpPr/>
      </dsp:nvSpPr>
      <dsp:spPr>
        <a:xfrm rot="5400000">
          <a:off x="-124477" y="2373540"/>
          <a:ext cx="829847" cy="580893"/>
        </a:xfrm>
        <a:prstGeom prst="chevron">
          <a:avLst/>
        </a:prstGeom>
        <a:solidFill>
          <a:schemeClr val="tx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4</a:t>
          </a:r>
          <a:endParaRPr lang="ru-RU" sz="1600" kern="1200" dirty="0"/>
        </a:p>
      </dsp:txBody>
      <dsp:txXfrm rot="5400000">
        <a:off x="-124477" y="2373540"/>
        <a:ext cx="829847" cy="580893"/>
      </dsp:txXfrm>
    </dsp:sp>
    <dsp:sp modelId="{E4961549-8ACF-4268-BF50-5D6C8307EF7D}">
      <dsp:nvSpPr>
        <dsp:cNvPr id="0" name=""/>
        <dsp:cNvSpPr/>
      </dsp:nvSpPr>
      <dsp:spPr>
        <a:xfrm rot="5400000">
          <a:off x="4305222" y="-1475265"/>
          <a:ext cx="539400" cy="7988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002060"/>
              </a:solidFill>
            </a:rPr>
            <a:t>Предложения по формированию квоты целевого приема и объемов государственного задания на подготовку специалистов с учетом реальной потребности субъекта Российской Федерации в медицинских кадрах</a:t>
          </a:r>
          <a:endParaRPr lang="ru-RU" sz="1300" kern="1200" dirty="0">
            <a:solidFill>
              <a:srgbClr val="002060"/>
            </a:solidFill>
          </a:endParaRPr>
        </a:p>
      </dsp:txBody>
      <dsp:txXfrm rot="5400000">
        <a:off x="4305222" y="-1475265"/>
        <a:ext cx="539400" cy="7988058"/>
      </dsp:txXfrm>
    </dsp:sp>
    <dsp:sp modelId="{32A95739-4BC7-4B5C-B7ED-4EE1A23B7AA3}">
      <dsp:nvSpPr>
        <dsp:cNvPr id="0" name=""/>
        <dsp:cNvSpPr/>
      </dsp:nvSpPr>
      <dsp:spPr>
        <a:xfrm rot="5400000">
          <a:off x="-124477" y="3121076"/>
          <a:ext cx="829847" cy="580893"/>
        </a:xfrm>
        <a:prstGeom prst="chevron">
          <a:avLst/>
        </a:prstGeom>
        <a:solidFill>
          <a:schemeClr val="tx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5</a:t>
          </a:r>
          <a:endParaRPr lang="ru-RU" sz="1600" kern="1200" dirty="0"/>
        </a:p>
      </dsp:txBody>
      <dsp:txXfrm rot="5400000">
        <a:off x="-124477" y="3121076"/>
        <a:ext cx="829847" cy="580893"/>
      </dsp:txXfrm>
    </dsp:sp>
    <dsp:sp modelId="{4F2D9C58-C755-488B-A121-4575D5DEF530}">
      <dsp:nvSpPr>
        <dsp:cNvPr id="0" name=""/>
        <dsp:cNvSpPr/>
      </dsp:nvSpPr>
      <dsp:spPr>
        <a:xfrm rot="5400000">
          <a:off x="4305222" y="-727729"/>
          <a:ext cx="539400" cy="7988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002060"/>
              </a:solidFill>
            </a:rPr>
            <a:t>Повышение эффективности трудоустройства выпускников ВУЗов и колледжей, проработавших в государственных и муниципальных медицинских организациях субъекта Российской Федерации не менее 3 лет</a:t>
          </a:r>
          <a:endParaRPr lang="ru-RU" sz="1300" kern="1200" dirty="0">
            <a:solidFill>
              <a:srgbClr val="002060"/>
            </a:solidFill>
          </a:endParaRPr>
        </a:p>
      </dsp:txBody>
      <dsp:txXfrm rot="5400000">
        <a:off x="4305222" y="-727729"/>
        <a:ext cx="539400" cy="7988058"/>
      </dsp:txXfrm>
    </dsp:sp>
    <dsp:sp modelId="{3CB3CD0E-8024-4CE8-AEAB-03AA1C679C15}">
      <dsp:nvSpPr>
        <dsp:cNvPr id="0" name=""/>
        <dsp:cNvSpPr/>
      </dsp:nvSpPr>
      <dsp:spPr>
        <a:xfrm rot="5400000">
          <a:off x="-124477" y="3903889"/>
          <a:ext cx="829847" cy="580893"/>
        </a:xfrm>
        <a:prstGeom prst="chevron">
          <a:avLst/>
        </a:prstGeom>
        <a:solidFill>
          <a:schemeClr val="tx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6</a:t>
          </a:r>
          <a:endParaRPr lang="ru-RU" sz="1600" kern="1200" dirty="0"/>
        </a:p>
      </dsp:txBody>
      <dsp:txXfrm rot="5400000">
        <a:off x="-124477" y="3903889"/>
        <a:ext cx="829847" cy="580893"/>
      </dsp:txXfrm>
    </dsp:sp>
    <dsp:sp modelId="{CF62BE9F-70AC-4B75-B21C-2B8487D166D6}">
      <dsp:nvSpPr>
        <dsp:cNvPr id="0" name=""/>
        <dsp:cNvSpPr/>
      </dsp:nvSpPr>
      <dsp:spPr>
        <a:xfrm rot="5400000">
          <a:off x="4269945" y="55083"/>
          <a:ext cx="609954" cy="7988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002060"/>
              </a:solidFill>
            </a:rPr>
            <a:t>Развитие инфраструктуры для организации непрерывного повышения квалификации медицинских работников в рамках системы непрерывного медицинского образования  </a:t>
          </a:r>
          <a:endParaRPr lang="ru-RU" sz="1300" kern="1200" dirty="0">
            <a:solidFill>
              <a:srgbClr val="002060"/>
            </a:solidFill>
          </a:endParaRPr>
        </a:p>
      </dsp:txBody>
      <dsp:txXfrm rot="5400000">
        <a:off x="4269945" y="55083"/>
        <a:ext cx="609954" cy="7988058"/>
      </dsp:txXfrm>
    </dsp:sp>
    <dsp:sp modelId="{4781570A-AA33-4D9B-91FD-D3153184A470}">
      <dsp:nvSpPr>
        <dsp:cNvPr id="0" name=""/>
        <dsp:cNvSpPr/>
      </dsp:nvSpPr>
      <dsp:spPr>
        <a:xfrm rot="5400000">
          <a:off x="-124477" y="4688773"/>
          <a:ext cx="829847" cy="580893"/>
        </a:xfrm>
        <a:prstGeom prst="chevron">
          <a:avLst/>
        </a:prstGeom>
        <a:solidFill>
          <a:schemeClr val="tx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7</a:t>
          </a:r>
          <a:endParaRPr lang="ru-RU" sz="1600" kern="1200" dirty="0"/>
        </a:p>
      </dsp:txBody>
      <dsp:txXfrm rot="5400000">
        <a:off x="-124477" y="4688773"/>
        <a:ext cx="829847" cy="580893"/>
      </dsp:txXfrm>
    </dsp:sp>
    <dsp:sp modelId="{9EA8FFA4-FAC4-487B-AE6A-E50638197F92}">
      <dsp:nvSpPr>
        <dsp:cNvPr id="0" name=""/>
        <dsp:cNvSpPr/>
      </dsp:nvSpPr>
      <dsp:spPr>
        <a:xfrm rot="5400000">
          <a:off x="4267874" y="839967"/>
          <a:ext cx="614097" cy="7988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rgbClr val="002060"/>
              </a:solidFill>
            </a:rPr>
            <a:t>Развитие инфраструктуры для организации и проведения процедуры оценки квалификации, полученной медицинскими работниками и принятии решения о возможности их допуска к профессиональной деятельности – аккредитации специалиста </a:t>
          </a:r>
          <a:endParaRPr lang="ru-RU" sz="1300" kern="1200" dirty="0"/>
        </a:p>
      </dsp:txBody>
      <dsp:txXfrm rot="5400000">
        <a:off x="4267874" y="839967"/>
        <a:ext cx="614097" cy="79880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49099" cy="496968"/>
          </a:xfrm>
          <a:prstGeom prst="rect">
            <a:avLst/>
          </a:prstGeom>
        </p:spPr>
        <p:txBody>
          <a:bodyPr vert="horz" lIns="91621" tIns="45812" rIns="91621" bIns="458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2" y="0"/>
            <a:ext cx="2949099" cy="496968"/>
          </a:xfrm>
          <a:prstGeom prst="rect">
            <a:avLst/>
          </a:prstGeom>
        </p:spPr>
        <p:txBody>
          <a:bodyPr vert="horz" lIns="91621" tIns="45812" rIns="91621" bIns="45812" rtlCol="0"/>
          <a:lstStyle>
            <a:lvl1pPr algn="r">
              <a:defRPr sz="1200"/>
            </a:lvl1pPr>
          </a:lstStyle>
          <a:p>
            <a:fld id="{6C5412F2-20FC-49C5-BD42-DCB0E2E1F0E6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21" tIns="45812" rIns="91621" bIns="458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1189"/>
            <a:ext cx="5444490" cy="4472702"/>
          </a:xfrm>
          <a:prstGeom prst="rect">
            <a:avLst/>
          </a:prstGeom>
        </p:spPr>
        <p:txBody>
          <a:bodyPr vert="horz" lIns="91621" tIns="45812" rIns="91621" bIns="458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40648"/>
            <a:ext cx="2949099" cy="496968"/>
          </a:xfrm>
          <a:prstGeom prst="rect">
            <a:avLst/>
          </a:prstGeom>
        </p:spPr>
        <p:txBody>
          <a:bodyPr vert="horz" lIns="91621" tIns="45812" rIns="91621" bIns="458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2" y="9440648"/>
            <a:ext cx="2949099" cy="496968"/>
          </a:xfrm>
          <a:prstGeom prst="rect">
            <a:avLst/>
          </a:prstGeom>
        </p:spPr>
        <p:txBody>
          <a:bodyPr vert="horz" lIns="91621" tIns="45812" rIns="91621" bIns="45812" rtlCol="0" anchor="b"/>
          <a:lstStyle>
            <a:lvl1pPr algn="r">
              <a:defRPr sz="1200"/>
            </a:lvl1pPr>
          </a:lstStyle>
          <a:p>
            <a:fld id="{8504B517-902D-4F63-8FE5-8BD7CC73D9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5884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0" y="741363"/>
            <a:ext cx="497046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26" tIns="45215" rIns="90426" bIns="4521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7412" name="Номер слайда 3"/>
          <p:cNvSpPr txBox="1">
            <a:spLocks noGrp="1"/>
          </p:cNvSpPr>
          <p:nvPr/>
        </p:nvSpPr>
        <p:spPr bwMode="auto">
          <a:xfrm>
            <a:off x="3854188" y="9440307"/>
            <a:ext cx="2949842" cy="49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26" tIns="45215" rIns="90426" bIns="45215" anchor="b"/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67CA879F-8747-4D0B-A464-A0FCB0A70265}" type="slidenum">
              <a:rPr lang="ru-RU" altLang="ru-RU" sz="1200"/>
              <a:pPr algn="r"/>
              <a:t>1</a:t>
            </a:fld>
            <a:endParaRPr lang="ru-RU" alt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1673378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38B24-65DE-44CD-BDA2-554B73DC6508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4266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82336-0E3D-4AFD-8BE3-17F07E4F251D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290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D0C9B-545F-43EB-A963-C58F433873D7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5595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8C483-B979-4EA6-8CDB-743A02D4DB68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142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B96E-FB75-47BB-B0EB-C78685F1370F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741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771A-711E-4129-A75A-C44940D3E1B2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1022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D9882-B548-4A83-ABDB-A1C18937B4B6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229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A143-C6D5-451E-BF57-8EC88F636762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0784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51FDA-DE40-41F5-98DF-8119FDEF5142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34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6B1F1-72C8-4412-9A4A-CD1E58A69C69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287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40F42-CE29-40E0-A745-E697B55D5E3B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899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F867A-A6A0-4027-9CD4-061487E3FF69}" type="datetime1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6C0C9-6806-41D9-8AD2-CE196E069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8709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779912" y="6309320"/>
            <a:ext cx="1714500" cy="428625"/>
          </a:xfrm>
        </p:spPr>
        <p:txBody>
          <a:bodyPr lIns="95782" tIns="47891" rIns="95782" bIns="47891">
            <a:normAutofit/>
          </a:bodyPr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altLang="ru-RU" sz="1050" dirty="0" smtClean="0">
                <a:solidFill>
                  <a:srgbClr val="7F7F7F"/>
                </a:solidFill>
                <a:latin typeface="Century Gothic" pitchFamily="34" charset="0"/>
              </a:rPr>
              <a:t>РОССИЯ 2018</a:t>
            </a:r>
          </a:p>
        </p:txBody>
      </p:sp>
      <p:sp>
        <p:nvSpPr>
          <p:cNvPr id="2052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0"/>
            <a:ext cx="9144000" cy="935038"/>
          </a:xfrm>
        </p:spPr>
        <p:txBody>
          <a:bodyPr lIns="95782" tIns="47891" rIns="95782" bIns="47891" anchor="ctr"/>
          <a:lstStyle/>
          <a:p>
            <a:pPr marL="0" indent="0" algn="ctr" defTabSz="957263">
              <a:lnSpc>
                <a:spcPct val="80000"/>
              </a:lnSpc>
              <a:buFontTx/>
              <a:buNone/>
            </a:pPr>
            <a:r>
              <a:rPr lang="ru-RU" altLang="ru-RU" sz="1200" b="1" dirty="0" smtClean="0">
                <a:solidFill>
                  <a:srgbClr val="7F7F7F"/>
                </a:solidFill>
                <a:latin typeface="Century Gothic" pitchFamily="34" charset="0"/>
              </a:rPr>
              <a:t>МИНИСТЕРСТВО ЗДРАВООХРАНЕНИЯ РОССИЙСКОЙ ФЕДЕРАЦИИ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152525" y="2708275"/>
            <a:ext cx="6964363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8310" y="1052513"/>
            <a:ext cx="1512888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59632" y="3284984"/>
            <a:ext cx="67687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Федеральный проект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«Обеспечение медицинских организаций системы здравоохранения квалифицированными кадрами»</a:t>
            </a:r>
          </a:p>
          <a:p>
            <a:pPr algn="ctr">
              <a:defRPr/>
            </a:pPr>
            <a:endParaRPr lang="ru-RU" sz="2000" dirty="0" smtClean="0">
              <a:solidFill>
                <a:srgbClr val="002060"/>
              </a:solidFill>
              <a:latin typeface="Century Gothic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06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/>
          <p:cNvSpPr/>
          <p:nvPr/>
        </p:nvSpPr>
        <p:spPr>
          <a:xfrm>
            <a:off x="647315" y="138118"/>
            <a:ext cx="802914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lIns="95782" tIns="47891" rIns="95782" bIns="47891" anchor="ctr"/>
          <a:lstStyle/>
          <a:p>
            <a:pPr algn="ctr" eaLnBrk="0" hangingPunct="0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МЕДИЦИНСКИЕ  КАДРЫ  РОССИИ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5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235" cy="3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69" name="Прямоугольник 6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251520" y="692696"/>
            <a:ext cx="8712968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МОНИТОРИНГ РЕАЛИЗАЦИИ РЕГИОНАЛЬНОГО ПРОЕКТА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1691516"/>
            <a:ext cx="2160240" cy="94539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Ежегодный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16280" y="1691516"/>
            <a:ext cx="3456384" cy="94539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Результаты достижения показателей региональных проектов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539552" y="3275692"/>
            <a:ext cx="2160240" cy="94539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Периодический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5216280" y="3275692"/>
            <a:ext cx="3456384" cy="94539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Результаты выполнения контрольных точек регионального проекта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539552" y="4931876"/>
            <a:ext cx="2160240" cy="94539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Ежеквартальный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5216280" y="4931876"/>
            <a:ext cx="3456384" cy="94539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Форма оперативного </a:t>
            </a:r>
            <a:r>
              <a:rPr lang="ru-RU" sz="1600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мониторинга*</a:t>
            </a:r>
            <a:endParaRPr lang="ru-RU" sz="1600" dirty="0" smtClean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6786" y="1249015"/>
            <a:ext cx="2467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Периодичность мониторинга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4272" y="1249015"/>
            <a:ext cx="3604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Критерии  для осуществления мониторинга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2771800" y="2132856"/>
            <a:ext cx="237626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2771800" y="3717032"/>
            <a:ext cx="237626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771800" y="5445224"/>
            <a:ext cx="237626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042887" y="6237312"/>
            <a:ext cx="7345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</a:rPr>
              <a:t>* Представлена 17.07.2018 в раздаточных материалах в электронном виде на </a:t>
            </a:r>
            <a:r>
              <a:rPr lang="en-US" sz="1400" b="1" i="1" dirty="0" smtClean="0">
                <a:solidFill>
                  <a:srgbClr val="002060"/>
                </a:solidFill>
              </a:rPr>
              <a:t>CD</a:t>
            </a:r>
            <a:r>
              <a:rPr lang="ru-RU" sz="1400" b="1" i="1" dirty="0" smtClean="0">
                <a:solidFill>
                  <a:srgbClr val="002060"/>
                </a:solidFill>
              </a:rPr>
              <a:t>-диске</a:t>
            </a:r>
            <a:endParaRPr lang="ru-RU" sz="1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9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-108520" y="160879"/>
            <a:ext cx="9361040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НАЦИОНАЛЬНЫЙ ПРОЕКТ «ЗДРАВООХРАНЕНИЕ»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124744"/>
            <a:ext cx="252028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400" b="1" u="sng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Национальные проекты</a:t>
            </a:r>
            <a:endParaRPr lang="ru-RU" sz="1400" dirty="0" smtClean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51520" y="1700808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Демография</a:t>
            </a:r>
          </a:p>
        </p:txBody>
      </p:sp>
      <p:sp>
        <p:nvSpPr>
          <p:cNvPr id="112" name="Прямоугольник 111"/>
          <p:cNvSpPr/>
          <p:nvPr/>
        </p:nvSpPr>
        <p:spPr>
          <a:xfrm>
            <a:off x="-36512" y="646566"/>
            <a:ext cx="9217024" cy="441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Указ Президента Российской Федерации от 07.05.2018 № 204 </a:t>
            </a:r>
          </a:p>
          <a:p>
            <a:pPr algn="ctr" eaLnBrk="0" hangingPunct="0">
              <a:lnSpc>
                <a:spcPct val="80000"/>
              </a:lnSpc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«О национальных целях и стратегических задачах развития Российской Федерации на период до 2024 года»</a:t>
            </a:r>
          </a:p>
        </p:txBody>
      </p:sp>
      <p:pic>
        <p:nvPicPr>
          <p:cNvPr id="30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235" cy="3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32" name="Прямоугольник 31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51" name="Прямоугольник 50"/>
          <p:cNvSpPr/>
          <p:nvPr/>
        </p:nvSpPr>
        <p:spPr>
          <a:xfrm>
            <a:off x="251520" y="2115604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Здравоохранение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51520" y="2530400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Образование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251520" y="2913318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Жилье и городская среда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51520" y="3293610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Экология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51520" y="3673902"/>
            <a:ext cx="2520280" cy="32816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Безопасные и качественные автомобильные дороги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51520" y="4108576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Производительность труда и поддержка занятости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251520" y="4494494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Наука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251520" y="4883412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Цифровая экономика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251520" y="5280956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Культура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251520" y="5669874"/>
            <a:ext cx="2520280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Малое и среднее 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предпринимательство и поддержка индивидуальной предпринимательской инициативы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251520" y="6410206"/>
            <a:ext cx="2520280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Международная кооперация и экспорт</a:t>
            </a:r>
          </a:p>
        </p:txBody>
      </p:sp>
      <p:sp>
        <p:nvSpPr>
          <p:cNvPr id="69" name="Правая круглая скобка 68"/>
          <p:cNvSpPr/>
          <p:nvPr/>
        </p:nvSpPr>
        <p:spPr>
          <a:xfrm>
            <a:off x="2737296" y="2078100"/>
            <a:ext cx="72008" cy="360040"/>
          </a:xfrm>
          <a:prstGeom prst="righ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3275856" y="1124744"/>
            <a:ext cx="3024336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400" b="1" u="sng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Цели и целевые показатели</a:t>
            </a:r>
            <a:endParaRPr lang="ru-RU" sz="1400" dirty="0" smtClean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275856" y="1700808"/>
            <a:ext cx="3024336" cy="129614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Снижение показателей смертности населения трудоспособного возраста (до 350 случаев на 100 тыс. населения), смертности от болезней системы кровообращения (до 450 случаев на 100 тыс. населения), смертности от новообразований, в том числе от злокачественных (до 185 случаев на 100 тыс. населения), младенческой смертности (до 4,5 случая на 1 тыс. родившихся детей)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275856" y="3042840"/>
            <a:ext cx="3024336" cy="567680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Ликвидация кадрового дефицита в медицинских организациях, оказывающих первичную медико-санитарную помощь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3275856" y="3665276"/>
            <a:ext cx="3024336" cy="567680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Обеспечение охвата всех граждан профилактическими медицинскими осмотрами не реже одного раза в год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3275856" y="4293096"/>
            <a:ext cx="3024336" cy="9086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Обеспечение оптимальной доступности для населения (в том числе для жителей населенных пунктов, расположенных в отдаленных местностях) медицинских организаций, оказывающих первичную медико-санитарную помощь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3275856" y="5255078"/>
            <a:ext cx="3024336" cy="93610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Оптимизация работы медицинских организаций, оказывающих первичную медико-санитарную помощь, сокращение времени ожидания в очереди при обращении граждан в указанные медицинские организации, упрощение процедуры записи на прием к врачу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3275856" y="6237312"/>
            <a:ext cx="3024336" cy="49567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Увеличение объема экспорта медицинских услуг не менее чем в четыре раза по сравнению с 2017 годом (до 1 млрд. долларов США в год)</a:t>
            </a:r>
          </a:p>
        </p:txBody>
      </p:sp>
      <p:sp>
        <p:nvSpPr>
          <p:cNvPr id="79" name="Левая круглая скобка 78"/>
          <p:cNvSpPr/>
          <p:nvPr/>
        </p:nvSpPr>
        <p:spPr>
          <a:xfrm>
            <a:off x="3203848" y="1657678"/>
            <a:ext cx="72008" cy="5112568"/>
          </a:xfrm>
          <a:prstGeom prst="lef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 стрелкой 80"/>
          <p:cNvCxnSpPr/>
          <p:nvPr/>
        </p:nvCxnSpPr>
        <p:spPr>
          <a:xfrm>
            <a:off x="2843808" y="2276872"/>
            <a:ext cx="288032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Прямоугольник 85"/>
          <p:cNvSpPr/>
          <p:nvPr/>
        </p:nvSpPr>
        <p:spPr>
          <a:xfrm>
            <a:off x="6732240" y="1124744"/>
            <a:ext cx="2304256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400" b="1" u="sng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Федеральные проекты</a:t>
            </a:r>
            <a:endParaRPr lang="ru-RU" sz="1400" dirty="0" smtClean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732240" y="1700808"/>
            <a:ext cx="2304256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«Развитие системы оказания первичной медико-санитарной помощи»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6732240" y="2173360"/>
            <a:ext cx="2304256" cy="32253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«Борьба с </a:t>
            </a:r>
            <a:r>
              <a:rPr lang="ru-RU" sz="1000" dirty="0" err="1" smtClean="0">
                <a:solidFill>
                  <a:schemeClr val="tx1"/>
                </a:solidFill>
              </a:rPr>
              <a:t>сердечно-сосудистыми</a:t>
            </a:r>
            <a:r>
              <a:rPr lang="ru-RU" sz="1000" dirty="0" smtClean="0">
                <a:solidFill>
                  <a:schemeClr val="tx1"/>
                </a:solidFill>
              </a:rPr>
              <a:t> заболеваниями»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6732240" y="3915804"/>
            <a:ext cx="2304256" cy="285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«Борьба с онкологическими заболеваниями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6732240" y="2538528"/>
            <a:ext cx="2304256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Развитие детского здравоохранения, включая создание современной инфраструктуры оказания медицинской помощи детям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6732240" y="3230560"/>
            <a:ext cx="2304256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Обеспечение медицинских организаций системы здравоохранения квалифицированными кадрами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6732240" y="4244714"/>
            <a:ext cx="2304256" cy="134452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Завершение формирования сети НМИЦ, внедрение инновационных медицинских технологий, включая систему ранней диагностики и дистанционный мониторинг состояния здоровья пациентов, внедрение клинических рекомендаций и протоколов лечения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6732240" y="5635370"/>
            <a:ext cx="2304256" cy="78946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«Создание единого цифрового контура в здравоохранении на основе единой государственной информационной системы здравоохранения (ЕГИСЗ)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6732240" y="6461204"/>
            <a:ext cx="2304256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Развитие экспорта медицинских услуг</a:t>
            </a:r>
          </a:p>
        </p:txBody>
      </p:sp>
      <p:sp>
        <p:nvSpPr>
          <p:cNvPr id="101" name="Левая круглая скобка 100"/>
          <p:cNvSpPr/>
          <p:nvPr/>
        </p:nvSpPr>
        <p:spPr>
          <a:xfrm>
            <a:off x="6686110" y="3195724"/>
            <a:ext cx="72008" cy="720080"/>
          </a:xfrm>
          <a:prstGeom prst="lef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авая круглая скобка 102"/>
          <p:cNvSpPr/>
          <p:nvPr/>
        </p:nvSpPr>
        <p:spPr>
          <a:xfrm>
            <a:off x="6282940" y="3040082"/>
            <a:ext cx="45719" cy="642446"/>
          </a:xfrm>
          <a:prstGeom prst="righ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4" name="Прямая со стрелкой 103"/>
          <p:cNvCxnSpPr/>
          <p:nvPr/>
        </p:nvCxnSpPr>
        <p:spPr>
          <a:xfrm>
            <a:off x="6372200" y="3429000"/>
            <a:ext cx="288032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/>
          <p:cNvSpPr/>
          <p:nvPr/>
        </p:nvSpPr>
        <p:spPr>
          <a:xfrm>
            <a:off x="647315" y="138118"/>
            <a:ext cx="802914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lIns="95782" tIns="47891" rIns="95782" bIns="47891" anchor="ctr"/>
          <a:lstStyle/>
          <a:p>
            <a:pPr algn="ctr" eaLnBrk="0" hangingPunct="0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МЕДИЦИНСКИЕ  КАДРЫ  РОССИИ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5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235" cy="3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69" name="Прямоугольник 6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251520" y="692696"/>
            <a:ext cx="8712968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РЕАЛИЗАЦИЯ ФЕДЕРАЛЬНОГО ПРОЕКТА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1196752"/>
            <a:ext cx="8712968" cy="792088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ЦЕЛЬ и ЦЕЛЕВЫЕ ПОКАЗАТЕЛИ ФЕДЕРАЛЬНОГО ПРОЕКТА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907704" y="2924944"/>
            <a:ext cx="1008112" cy="20882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Результаты проекта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220072" y="2776736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Результаты проекта 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23528" y="2924944"/>
            <a:ext cx="1080120" cy="20882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Мероприятия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6732240" y="2776736"/>
            <a:ext cx="10801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Мероприятия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251520" y="5301208"/>
            <a:ext cx="280831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251520" y="2564904"/>
            <a:ext cx="2808312" cy="26642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TextBox 100"/>
          <p:cNvSpPr txBox="1"/>
          <p:nvPr/>
        </p:nvSpPr>
        <p:spPr>
          <a:xfrm>
            <a:off x="252694" y="5302949"/>
            <a:ext cx="2807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Финансовое обеспечение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выполнения мероприятий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076056" y="2204865"/>
            <a:ext cx="2808312" cy="11860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251520" y="2564904"/>
            <a:ext cx="2288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Федеральный проект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580112" y="2276872"/>
            <a:ext cx="2018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Региональные проекты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5074882" y="3436615"/>
            <a:ext cx="2808312" cy="4678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99" name="TextBox 98"/>
          <p:cNvSpPr txBox="1"/>
          <p:nvPr/>
        </p:nvSpPr>
        <p:spPr>
          <a:xfrm>
            <a:off x="5076056" y="3409836"/>
            <a:ext cx="2807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Финансовое обеспечение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выполнения мероприятий</a:t>
            </a:r>
            <a:endParaRPr lang="ru-RU" sz="1400" b="1" dirty="0">
              <a:solidFill>
                <a:srgbClr val="FF0000"/>
              </a:solidFill>
            </a:endParaRPr>
          </a:p>
        </p:txBody>
      </p:sp>
      <p:cxnSp>
        <p:nvCxnSpPr>
          <p:cNvPr id="104" name="Прямая со стрелкой 103"/>
          <p:cNvCxnSpPr/>
          <p:nvPr/>
        </p:nvCxnSpPr>
        <p:spPr>
          <a:xfrm flipH="1">
            <a:off x="2915816" y="2924944"/>
            <a:ext cx="2232248" cy="7200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 стрелкой 108"/>
          <p:cNvCxnSpPr/>
          <p:nvPr/>
        </p:nvCxnSpPr>
        <p:spPr>
          <a:xfrm flipV="1">
            <a:off x="2699792" y="2060848"/>
            <a:ext cx="0" cy="79208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>
            <a:stCxn id="49" idx="3"/>
            <a:endCxn id="33" idx="1"/>
          </p:cNvCxnSpPr>
          <p:nvPr/>
        </p:nvCxnSpPr>
        <p:spPr>
          <a:xfrm>
            <a:off x="1403648" y="3969060"/>
            <a:ext cx="50405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 стрелкой 111"/>
          <p:cNvCxnSpPr/>
          <p:nvPr/>
        </p:nvCxnSpPr>
        <p:spPr>
          <a:xfrm flipH="1">
            <a:off x="6228184" y="3063027"/>
            <a:ext cx="50405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5077230" y="4293097"/>
            <a:ext cx="2808312" cy="14020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5188998" y="4365104"/>
            <a:ext cx="2579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ВЦП «Управление кадровыми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ресурсами здравоохранения»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076056" y="5740871"/>
            <a:ext cx="2808312" cy="4678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5077230" y="5714092"/>
            <a:ext cx="2807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Финансовое обеспечение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выполнения мероприятий</a:t>
            </a:r>
            <a:endParaRPr lang="ru-RU" sz="1400" b="1" dirty="0">
              <a:solidFill>
                <a:srgbClr val="FF0000"/>
              </a:solidFill>
            </a:endParaRPr>
          </a:p>
        </p:txBody>
      </p:sp>
      <p:cxnSp>
        <p:nvCxnSpPr>
          <p:cNvPr id="57" name="Прямая со стрелкой 56"/>
          <p:cNvCxnSpPr/>
          <p:nvPr/>
        </p:nvCxnSpPr>
        <p:spPr>
          <a:xfrm flipH="1">
            <a:off x="6229358" y="5295275"/>
            <a:ext cx="50405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H="1" flipV="1">
            <a:off x="2915816" y="4653136"/>
            <a:ext cx="2232248" cy="79208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5220072" y="5013176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Результаты проекта 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6732240" y="5013176"/>
            <a:ext cx="10801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xmlns="" val="7009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/>
          <p:cNvSpPr/>
          <p:nvPr/>
        </p:nvSpPr>
        <p:spPr>
          <a:xfrm>
            <a:off x="647315" y="138118"/>
            <a:ext cx="802914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lIns="95782" tIns="47891" rIns="95782" bIns="47891" anchor="ctr"/>
          <a:lstStyle/>
          <a:p>
            <a:pPr algn="ctr" eaLnBrk="0" hangingPunct="0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МЕДИЦИНСКИЕ  КАДРЫ  РОССИИ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5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235" cy="3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69" name="Прямоугольник 6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251520" y="692696"/>
            <a:ext cx="8712968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СТРУКТУРА ФЕДЕРАЛЬНОГО И РЕГИОНАЛЬНОГО ПРОЕКТОВ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1196752"/>
            <a:ext cx="871296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ЦЕЛЬ: Ликвидация кадрового дефицита в медицинских организациях, оказывающих первичную медико-санитарную помощь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51520" y="2204864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Целевой показатель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907704" y="2204864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Целевой показатель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2204864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Доп. показатель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868144" y="2204864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Доп. показатель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956376" y="2204864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Доп. показатель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19493" y="2204864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. . . . 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7113257" y="2204864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. . . . 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79512" y="1844824"/>
            <a:ext cx="8856984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1835696" y="1772816"/>
            <a:ext cx="590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Достижение цели проекта через достижение показателей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43608" y="3645024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Результат проекта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139952" y="3645024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Результат проекта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961129" y="3717032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. . . . 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79512" y="3284984"/>
            <a:ext cx="8856984" cy="10801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1547664" y="3212976"/>
            <a:ext cx="664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Достижение показателей проекта через достижение результатов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164288" y="3645024"/>
            <a:ext cx="1008112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Результат проекта 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763688" y="4797152"/>
            <a:ext cx="10801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Мероприятия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31268" y="4797152"/>
            <a:ext cx="10801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Мероприятия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216502" y="4840282"/>
            <a:ext cx="62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. . . . 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860032" y="4797152"/>
            <a:ext cx="10801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Мероприятия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275856" y="4797152"/>
            <a:ext cx="10801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Мероприятия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283968" y="4840282"/>
            <a:ext cx="62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. . . .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7913246" y="4797152"/>
            <a:ext cx="10801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Мероприятия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6372200" y="4797152"/>
            <a:ext cx="10801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Мероприятия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380312" y="4840282"/>
            <a:ext cx="62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. . . . </a:t>
            </a:r>
            <a:endParaRPr lang="ru-RU" dirty="0"/>
          </a:p>
        </p:txBody>
      </p:sp>
      <p:cxnSp>
        <p:nvCxnSpPr>
          <p:cNvPr id="64" name="Прямая со стрелкой 63"/>
          <p:cNvCxnSpPr/>
          <p:nvPr/>
        </p:nvCxnSpPr>
        <p:spPr>
          <a:xfrm>
            <a:off x="1043608" y="2899066"/>
            <a:ext cx="0" cy="36004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2627784" y="2899066"/>
            <a:ext cx="0" cy="36004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>
            <a:off x="4067944" y="2887440"/>
            <a:ext cx="0" cy="36004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5364088" y="2899066"/>
            <a:ext cx="0" cy="36004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6660232" y="2899066"/>
            <a:ext cx="0" cy="36004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8100392" y="2899066"/>
            <a:ext cx="0" cy="36004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475656" y="5301208"/>
            <a:ext cx="6393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Мероприятия направлены на достижение результатов проекта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81" name="Прямая со стрелкой 80"/>
          <p:cNvCxnSpPr/>
          <p:nvPr/>
        </p:nvCxnSpPr>
        <p:spPr>
          <a:xfrm flipV="1">
            <a:off x="971600" y="4221088"/>
            <a:ext cx="432048" cy="50405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 flipV="1">
            <a:off x="3995936" y="4221088"/>
            <a:ext cx="432048" cy="50405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flipV="1">
            <a:off x="7092280" y="4221088"/>
            <a:ext cx="432048" cy="50405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 flipH="1" flipV="1">
            <a:off x="1691680" y="4221088"/>
            <a:ext cx="432048" cy="50405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flipH="1" flipV="1">
            <a:off x="4788024" y="4221088"/>
            <a:ext cx="432048" cy="50405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 flipH="1" flipV="1">
            <a:off x="7812360" y="4221088"/>
            <a:ext cx="432048" cy="504056"/>
          </a:xfrm>
          <a:prstGeom prst="straightConnector1">
            <a:avLst/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179512" y="6237312"/>
            <a:ext cx="885698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179512" y="4509120"/>
            <a:ext cx="8856984" cy="11521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TextBox 100"/>
          <p:cNvSpPr txBox="1"/>
          <p:nvPr/>
        </p:nvSpPr>
        <p:spPr>
          <a:xfrm>
            <a:off x="1764862" y="6309320"/>
            <a:ext cx="5471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Финансовое обеспечение выполнения мероприятий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2" name="Стрелка вверх 101"/>
          <p:cNvSpPr/>
          <p:nvPr/>
        </p:nvSpPr>
        <p:spPr>
          <a:xfrm>
            <a:off x="3707904" y="5733256"/>
            <a:ext cx="1728192" cy="432048"/>
          </a:xfrm>
          <a:prstGeom prst="up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09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/>
          <p:cNvSpPr/>
          <p:nvPr/>
        </p:nvSpPr>
        <p:spPr>
          <a:xfrm>
            <a:off x="647315" y="138118"/>
            <a:ext cx="802914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lIns="95782" tIns="47891" rIns="95782" bIns="47891" anchor="ctr"/>
          <a:lstStyle/>
          <a:p>
            <a:pPr algn="ctr" eaLnBrk="0" hangingPunct="0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МЕДИЦИНСКИЕ  КАДРЫ  РОССИИ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5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235" cy="3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69" name="Прямоугольник 6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251520" y="692696"/>
            <a:ext cx="8712968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ПЛАН МЕРОПРИЯТИЙ</a:t>
            </a:r>
          </a:p>
        </p:txBody>
      </p:sp>
      <p:graphicFrame>
        <p:nvGraphicFramePr>
          <p:cNvPr id="39" name="Схема 38"/>
          <p:cNvGraphicFramePr/>
          <p:nvPr>
            <p:extLst>
              <p:ext uri="{D42A27DB-BD31-4B8C-83A1-F6EECF244321}">
                <p14:modId xmlns:p14="http://schemas.microsoft.com/office/powerpoint/2010/main" xmlns="" val="1976458020"/>
              </p:ext>
            </p:extLst>
          </p:nvPr>
        </p:nvGraphicFramePr>
        <p:xfrm>
          <a:off x="323528" y="1412776"/>
          <a:ext cx="856895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2170548" y="1052736"/>
            <a:ext cx="4921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Ключевые мероприятия федерального проекта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9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/>
          <p:cNvSpPr/>
          <p:nvPr/>
        </p:nvSpPr>
        <p:spPr>
          <a:xfrm>
            <a:off x="647315" y="138118"/>
            <a:ext cx="802914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lIns="95782" tIns="47891" rIns="95782" bIns="47891" anchor="ctr"/>
          <a:lstStyle/>
          <a:p>
            <a:pPr algn="ctr" eaLnBrk="0" hangingPunct="0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МЕДИЦИНСКИЕ  КАДРЫ  РОССИИ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5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235" cy="3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69" name="Прямоугольник 6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251520" y="692696"/>
            <a:ext cx="8712968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ФЕДЕРАЛЬНЫЙ ПРОЕКТ «МЕДИЦИНСИЕ КАДРЫ РОССИИ»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251520" y="1196752"/>
            <a:ext cx="252028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Цель проекта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2843808" y="1196752"/>
            <a:ext cx="612068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Ликвидация кадрового дефицита в медицинских организациях, оказывающих первичную медико-санитарную помощь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987825" y="2925842"/>
            <a:ext cx="648072" cy="21512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2017</a:t>
            </a:r>
          </a:p>
          <a:p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79912" y="2929530"/>
            <a:ext cx="672987" cy="21143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</a:p>
          <a:p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572000" y="2925248"/>
            <a:ext cx="625897" cy="21572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2019</a:t>
            </a:r>
          </a:p>
          <a:p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64088" y="2928936"/>
            <a:ext cx="722821" cy="2120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360767" y="2929530"/>
            <a:ext cx="675729" cy="21143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2024</a:t>
            </a:r>
          </a:p>
          <a:p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2780928"/>
            <a:ext cx="252028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Показатель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51520" y="3538512"/>
            <a:ext cx="2520280" cy="104261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Укомплектованность врачебных должностей в подразделениях, оказывающих медицинскую помощь в амбулаторных условиях (физическими лицами при коэффициенте совместительства 1,2), %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51520" y="4653136"/>
            <a:ext cx="252028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Укомплектованность должностей среднего медицинского персонала в подразделениях, оказывающих медицинскую помощь в амбулаторных условиях (физическими лицами при коэффициенте совместительства 1,2), %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51520" y="5733256"/>
            <a:ext cx="252028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Число специалистов, вовлеченных в систему непрерывного образования медицинских работников, в том числе с использованием дистанционных образовательных технологий</a:t>
            </a:r>
          </a:p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(тыс. чел.)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51520" y="2346254"/>
            <a:ext cx="8712968" cy="2880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ОСНОВНЫЕ ПОКАЗАТЕЛИ ФЕДЕРАЛЬНОГО ПРОЕКТА</a:t>
            </a: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>
            <a:off x="3707904" y="285293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4499992" y="285293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5292080" y="285293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8316416" y="285293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6156176" y="2924944"/>
            <a:ext cx="722821" cy="2120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6876256" y="2924944"/>
            <a:ext cx="722821" cy="2120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2022</a:t>
            </a:r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7616175" y="2924944"/>
            <a:ext cx="722821" cy="2120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2023</a:t>
            </a:r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3" name="Прямая соединительная линия 102"/>
          <p:cNvCxnSpPr/>
          <p:nvPr/>
        </p:nvCxnSpPr>
        <p:spPr>
          <a:xfrm>
            <a:off x="7546908" y="285293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6804248" y="285293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6084168" y="285293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3707904" y="378904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4499992" y="378904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>
            <a:off x="5292080" y="378904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>
            <a:off x="8316416" y="378904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>
            <a:off x="7546908" y="378904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6804248" y="378904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>
            <a:off x="6084168" y="378904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3707904" y="486916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4499992" y="486916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>
            <a:off x="5292080" y="486916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>
            <a:off x="8316416" y="486916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>
            <a:off x="7546908" y="486916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>
            <a:off x="6804248" y="486916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>
            <a:off x="6084168" y="486916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>
            <a:off x="3707904" y="602128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4499992" y="602128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/>
          <p:cNvCxnSpPr/>
          <p:nvPr/>
        </p:nvCxnSpPr>
        <p:spPr>
          <a:xfrm>
            <a:off x="5292080" y="602128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>
            <a:off x="8316416" y="602128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>
            <a:off x="7546908" y="602128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>
            <a:off x="6804248" y="602128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>
            <a:off x="6084168" y="602128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2987824" y="3851756"/>
            <a:ext cx="6156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79,7           80             81            83             86           89           92            95</a:t>
            </a:r>
            <a:endParaRPr lang="ru-RU" sz="1600" dirty="0"/>
          </a:p>
        </p:txBody>
      </p:sp>
      <p:sp>
        <p:nvSpPr>
          <p:cNvPr id="154" name="TextBox 153"/>
          <p:cNvSpPr txBox="1"/>
          <p:nvPr/>
        </p:nvSpPr>
        <p:spPr>
          <a:xfrm>
            <a:off x="2987824" y="4962654"/>
            <a:ext cx="6156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 88,8           89             90            91            92            93          94            95</a:t>
            </a:r>
            <a:endParaRPr lang="ru-RU" sz="1600" dirty="0"/>
          </a:p>
        </p:txBody>
      </p:sp>
      <p:sp>
        <p:nvSpPr>
          <p:cNvPr id="155" name="TextBox 154"/>
          <p:cNvSpPr txBox="1"/>
          <p:nvPr/>
        </p:nvSpPr>
        <p:spPr>
          <a:xfrm>
            <a:off x="2987824" y="6114782"/>
            <a:ext cx="6156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109           240           350           560          850        1170       1500      1880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7009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/>
          <p:cNvSpPr/>
          <p:nvPr/>
        </p:nvSpPr>
        <p:spPr>
          <a:xfrm>
            <a:off x="647315" y="138118"/>
            <a:ext cx="802914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lIns="95782" tIns="47891" rIns="95782" bIns="47891" anchor="ctr"/>
          <a:lstStyle/>
          <a:p>
            <a:pPr algn="ctr" eaLnBrk="0" hangingPunct="0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МЕДИЦИНСКИЕ  КАДРЫ  РОССИИ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5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235" cy="3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69" name="Прямоугольник 6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107504" y="692696"/>
            <a:ext cx="8856984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ФЕДЕРАЛЬНЫЙ ПРОЕКТ «МЕДИЦИНСКИЕ КАДРЫ РОССИИ»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107504" y="1196752"/>
            <a:ext cx="2664296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Цель проекта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2843808" y="1196752"/>
            <a:ext cx="6120680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Ликвидация кадрового дефицита в медицинских организациях, оказывающих первичную медико-санитарную помощь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982523" y="2709818"/>
            <a:ext cx="651915" cy="21512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2017</a:t>
            </a:r>
          </a:p>
          <a:p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75775" y="2713506"/>
            <a:ext cx="676979" cy="21143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</a:p>
          <a:p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565661" y="2709224"/>
            <a:ext cx="629609" cy="21572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2019</a:t>
            </a:r>
          </a:p>
          <a:p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62284" y="2712912"/>
            <a:ext cx="727108" cy="2120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356760" y="2713506"/>
            <a:ext cx="679736" cy="21143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2024</a:t>
            </a:r>
          </a:p>
          <a:p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07504" y="2577704"/>
            <a:ext cx="2736304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Показатель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07504" y="3181816"/>
            <a:ext cx="2736304" cy="9953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Укомплектованность участков медицинских организаций, оказывающих первичную медико-санитарную помощь (терапевты участковые, педиатры участковые, врачи общей практики (физическими лицами), %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07504" y="4212296"/>
            <a:ext cx="2736304" cy="70794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Обеспеченность фельдшерско-акушерских </a:t>
            </a:r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(фельдшерских) пунктов средним медицинским персоналом (физическими лицами);%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07504" y="4974232"/>
            <a:ext cx="2736304" cy="6623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Доля специалистов, допущенных к профессиональной деятельности через процедуру аккредитации, от общего количества работающих специалистов, (%)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07504" y="2241704"/>
            <a:ext cx="8856984" cy="2880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ДОПОЛНИТЕЛЬНЫЕ ПОКАЗАТЕЛИ ФЕДЕРАЛЬНОГО ПРОЕКТА</a:t>
            </a: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>
            <a:off x="3702603" y="2636912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4494691" y="2636912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5286779" y="2636912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8311115" y="2636912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6154372" y="2708920"/>
            <a:ext cx="727108" cy="2120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6874452" y="2708920"/>
            <a:ext cx="727108" cy="2120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2022</a:t>
            </a:r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7614371" y="2708920"/>
            <a:ext cx="727108" cy="2120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ru-RU" sz="16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2023</a:t>
            </a:r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3" name="Прямая соединительная линия 102"/>
          <p:cNvCxnSpPr/>
          <p:nvPr/>
        </p:nvCxnSpPr>
        <p:spPr>
          <a:xfrm>
            <a:off x="7541607" y="2636912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6798947" y="2636912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6078867" y="2636912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3707904" y="350100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4499992" y="350100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>
            <a:off x="5292080" y="350100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>
            <a:off x="8316416" y="350100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>
            <a:off x="7546908" y="350100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6804248" y="350100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>
            <a:off x="6084168" y="350100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3059832" y="3563724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78,8           80             82           85            88          91           95            99</a:t>
            </a:r>
            <a:endParaRPr lang="ru-RU" sz="16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107504" y="5678400"/>
            <a:ext cx="2736304" cy="51495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Численность врачей, работающих в государственных и муниципальных медицинских организациях, (тыс. чел.)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107504" y="6219728"/>
            <a:ext cx="2736304" cy="620688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Численность средних медицинских работников, работающих в государственных и муниципальных медицинских организациях, (тыс. чел.)</a:t>
            </a:r>
          </a:p>
        </p:txBody>
      </p:sp>
      <p:cxnSp>
        <p:nvCxnSpPr>
          <p:cNvPr id="160" name="Прямая соединительная линия 159"/>
          <p:cNvCxnSpPr/>
          <p:nvPr/>
        </p:nvCxnSpPr>
        <p:spPr>
          <a:xfrm>
            <a:off x="3707904" y="429309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>
            <a:off x="4499992" y="429309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>
            <a:off x="5292080" y="429309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8316416" y="429309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>
            <a:off x="7546908" y="429309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>
            <a:off x="6804248" y="429309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>
            <a:off x="6084168" y="429309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Box 166"/>
          <p:cNvSpPr txBox="1"/>
          <p:nvPr/>
        </p:nvSpPr>
        <p:spPr>
          <a:xfrm>
            <a:off x="3059832" y="4355812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98,3         98,4         98,5          98,7        99,0        99,3        99,6         100</a:t>
            </a:r>
            <a:endParaRPr lang="ru-RU" sz="1600" dirty="0"/>
          </a:p>
        </p:txBody>
      </p:sp>
      <p:cxnSp>
        <p:nvCxnSpPr>
          <p:cNvPr id="168" name="Прямая соединительная линия 167"/>
          <p:cNvCxnSpPr/>
          <p:nvPr/>
        </p:nvCxnSpPr>
        <p:spPr>
          <a:xfrm>
            <a:off x="3707904" y="501317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>
            <a:off x="4499992" y="501317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>
            <a:off x="5292080" y="501317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>
            <a:off x="8316416" y="501317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/>
          <p:cNvCxnSpPr/>
          <p:nvPr/>
        </p:nvCxnSpPr>
        <p:spPr>
          <a:xfrm>
            <a:off x="7546908" y="501317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>
            <a:off x="6804248" y="501317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единительная линия 173"/>
          <p:cNvCxnSpPr/>
          <p:nvPr/>
        </p:nvCxnSpPr>
        <p:spPr>
          <a:xfrm>
            <a:off x="6084168" y="5013176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/>
          <p:cNvSpPr txBox="1"/>
          <p:nvPr/>
        </p:nvSpPr>
        <p:spPr>
          <a:xfrm>
            <a:off x="3059832" y="5075892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 2,1           6,3           10,5         15,6        40,7        65,6         90,2        114,7</a:t>
            </a:r>
            <a:endParaRPr lang="ru-RU" sz="1600" dirty="0"/>
          </a:p>
        </p:txBody>
      </p:sp>
      <p:cxnSp>
        <p:nvCxnSpPr>
          <p:cNvPr id="176" name="Прямая соединительная линия 175"/>
          <p:cNvCxnSpPr/>
          <p:nvPr/>
        </p:nvCxnSpPr>
        <p:spPr>
          <a:xfrm>
            <a:off x="3707904" y="566124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Прямая соединительная линия 176"/>
          <p:cNvCxnSpPr/>
          <p:nvPr/>
        </p:nvCxnSpPr>
        <p:spPr>
          <a:xfrm>
            <a:off x="4499992" y="566124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/>
          <p:nvPr/>
        </p:nvCxnSpPr>
        <p:spPr>
          <a:xfrm>
            <a:off x="5292080" y="566124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>
            <a:off x="8316416" y="566124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Прямая соединительная линия 179"/>
          <p:cNvCxnSpPr/>
          <p:nvPr/>
        </p:nvCxnSpPr>
        <p:spPr>
          <a:xfrm>
            <a:off x="7546908" y="566124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Прямая соединительная линия 180"/>
          <p:cNvCxnSpPr/>
          <p:nvPr/>
        </p:nvCxnSpPr>
        <p:spPr>
          <a:xfrm>
            <a:off x="6804248" y="566124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6084168" y="5661248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/>
          <p:cNvSpPr txBox="1"/>
          <p:nvPr/>
        </p:nvSpPr>
        <p:spPr>
          <a:xfrm>
            <a:off x="3059832" y="5723964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548,4        552           557          565         572         580          589          598</a:t>
            </a:r>
            <a:endParaRPr lang="ru-RU" sz="1600" dirty="0"/>
          </a:p>
        </p:txBody>
      </p:sp>
      <p:cxnSp>
        <p:nvCxnSpPr>
          <p:cNvPr id="184" name="Прямая соединительная линия 183"/>
          <p:cNvCxnSpPr/>
          <p:nvPr/>
        </p:nvCxnSpPr>
        <p:spPr>
          <a:xfrm>
            <a:off x="3707904" y="630932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Прямая соединительная линия 184"/>
          <p:cNvCxnSpPr/>
          <p:nvPr/>
        </p:nvCxnSpPr>
        <p:spPr>
          <a:xfrm>
            <a:off x="4499992" y="630932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Прямая соединительная линия 185"/>
          <p:cNvCxnSpPr/>
          <p:nvPr/>
        </p:nvCxnSpPr>
        <p:spPr>
          <a:xfrm>
            <a:off x="5292080" y="630932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Прямая соединительная линия 186"/>
          <p:cNvCxnSpPr/>
          <p:nvPr/>
        </p:nvCxnSpPr>
        <p:spPr>
          <a:xfrm>
            <a:off x="8316416" y="630932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/>
          <p:nvPr/>
        </p:nvCxnSpPr>
        <p:spPr>
          <a:xfrm>
            <a:off x="7546908" y="630932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/>
          <p:nvPr/>
        </p:nvCxnSpPr>
        <p:spPr>
          <a:xfrm>
            <a:off x="6804248" y="630932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>
            <a:off x="6084168" y="6309320"/>
            <a:ext cx="0" cy="50405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extBox 190"/>
          <p:cNvSpPr txBox="1"/>
          <p:nvPr/>
        </p:nvSpPr>
        <p:spPr>
          <a:xfrm>
            <a:off x="3059832" y="6372036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1266        1266         1276        1291      1309       1328       1356        1385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7009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/>
          <p:cNvSpPr/>
          <p:nvPr/>
        </p:nvSpPr>
        <p:spPr>
          <a:xfrm>
            <a:off x="647315" y="138118"/>
            <a:ext cx="802914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lIns="95782" tIns="47891" rIns="95782" bIns="47891" anchor="ctr"/>
          <a:lstStyle/>
          <a:p>
            <a:pPr algn="ctr" eaLnBrk="0" hangingPunct="0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МЕДИЦИНСКИЕ  КАДРЫ  РОССИИ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5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235" cy="3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69" name="Прямоугольник 6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251520" y="692696"/>
            <a:ext cx="8712968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РАСЧЕТ ПОКАЗАТЕЛЕЙ ФЕДЕРАЛЬНОГО И РЕГИОНАЛЬНЫХ ПРОЕКТОВ </a:t>
            </a:r>
            <a:endParaRPr lang="ru-RU" b="1" dirty="0" smtClean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779912" y="1268759"/>
            <a:ext cx="5184576" cy="1152129"/>
          </a:xfrm>
          <a:prstGeom prst="rect">
            <a:avLst/>
          </a:prstGeom>
          <a:noFill/>
          <a:ln w="158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Формула расчета: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(отношение числа </a:t>
            </a:r>
            <a:r>
              <a:rPr lang="ru-RU" sz="1200" dirty="0" smtClean="0">
                <a:solidFill>
                  <a:srgbClr val="002060"/>
                </a:solidFill>
              </a:rPr>
              <a:t>врачей (физических лиц) в подразделениях, оказывающих медицинскую помощь в амбулаторных условиях, к числу штатных должностей врачей в подразделениях, оказывающих медицинскую помощь в амбулаторных </a:t>
            </a:r>
            <a:r>
              <a:rPr lang="ru-RU" sz="1200" dirty="0" smtClean="0">
                <a:solidFill>
                  <a:srgbClr val="002060"/>
                </a:solidFill>
              </a:rPr>
              <a:t>условиях) Х 1,2 (коэффициент совместительства) Х 100%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Источник информации</a:t>
            </a:r>
            <a:r>
              <a:rPr lang="ru-RU" sz="1200" b="1" dirty="0" smtClean="0">
                <a:solidFill>
                  <a:srgbClr val="002060"/>
                </a:solidFill>
              </a:rPr>
              <a:t>: </a:t>
            </a:r>
            <a:r>
              <a:rPr lang="ru-RU" sz="1200" dirty="0" smtClean="0">
                <a:solidFill>
                  <a:srgbClr val="002060"/>
                </a:solidFill>
              </a:rPr>
              <a:t>форма 30, табл</a:t>
            </a:r>
            <a:r>
              <a:rPr lang="ru-RU" sz="1200" dirty="0" smtClean="0">
                <a:solidFill>
                  <a:srgbClr val="002060"/>
                </a:solidFill>
              </a:rPr>
              <a:t>. 1100</a:t>
            </a:r>
            <a:r>
              <a:rPr lang="ru-RU" sz="1200" dirty="0" smtClean="0">
                <a:solidFill>
                  <a:srgbClr val="002060"/>
                </a:solidFill>
              </a:rPr>
              <a:t>, </a:t>
            </a:r>
            <a:r>
              <a:rPr lang="ru-RU" sz="1200" dirty="0" smtClean="0">
                <a:solidFill>
                  <a:srgbClr val="002060"/>
                </a:solidFill>
              </a:rPr>
              <a:t>стр. 1, гр. 5 и 10</a:t>
            </a:r>
            <a:endParaRPr lang="ru-RU" sz="1200" dirty="0">
              <a:solidFill>
                <a:srgbClr val="002060"/>
              </a:solidFill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2771800" y="1772816"/>
            <a:ext cx="93610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51520" y="1268760"/>
            <a:ext cx="2520280" cy="1152128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Укомплектованность врачебных должностей в подразделениях, оказывающих медицинскую помощь в амбулаторных условиях (физическими лицами при коэффициенте совместительства 1,2), %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51520" y="2564904"/>
            <a:ext cx="2520280" cy="1152128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Укомплектованность должностей среднего медицинского персонала в подразделениях, оказывающих медицинскую помощь в амбулаторных условиях (физическими лицами при коэффициенте совместительства 1,2), %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51520" y="3933056"/>
            <a:ext cx="2520280" cy="129614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Число специалистов, вовлеченных в систему непрерывного образования медицинских работников, в том числе с использованием дистанционных образовательных технологий</a:t>
            </a:r>
          </a:p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(тыс. чел.)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779912" y="2564903"/>
            <a:ext cx="5184576" cy="1152129"/>
          </a:xfrm>
          <a:prstGeom prst="rect">
            <a:avLst/>
          </a:prstGeom>
          <a:noFill/>
          <a:ln w="158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Формула расчета: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(отношение числа </a:t>
            </a:r>
            <a:r>
              <a:rPr lang="ru-RU" sz="1200" dirty="0" smtClean="0">
                <a:solidFill>
                  <a:srgbClr val="002060"/>
                </a:solidFill>
              </a:rPr>
              <a:t>среднего мед персонала (физических лиц) в подразделениях, оказывающих медицинскую помощь в амбулаторных условиях, к числу штатных должностей в подразделениях, оказывающих медицинскую помощь в амбулаторных </a:t>
            </a:r>
            <a:r>
              <a:rPr lang="ru-RU" sz="1200" dirty="0" smtClean="0">
                <a:solidFill>
                  <a:srgbClr val="002060"/>
                </a:solidFill>
              </a:rPr>
              <a:t>условиях) Х 1,2 (коэффициент совместительства) Х 100%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Источник информации</a:t>
            </a:r>
            <a:r>
              <a:rPr lang="ru-RU" sz="1200" b="1" dirty="0" smtClean="0">
                <a:solidFill>
                  <a:srgbClr val="002060"/>
                </a:solidFill>
              </a:rPr>
              <a:t>: </a:t>
            </a:r>
            <a:r>
              <a:rPr lang="ru-RU" sz="1200" dirty="0" smtClean="0">
                <a:solidFill>
                  <a:srgbClr val="002060"/>
                </a:solidFill>
              </a:rPr>
              <a:t>форма 30, табл</a:t>
            </a:r>
            <a:r>
              <a:rPr lang="ru-RU" sz="1200" dirty="0" smtClean="0">
                <a:solidFill>
                  <a:srgbClr val="002060"/>
                </a:solidFill>
              </a:rPr>
              <a:t>. 1100</a:t>
            </a:r>
            <a:r>
              <a:rPr lang="ru-RU" sz="1200" dirty="0" smtClean="0">
                <a:solidFill>
                  <a:srgbClr val="002060"/>
                </a:solidFill>
              </a:rPr>
              <a:t>, </a:t>
            </a:r>
            <a:r>
              <a:rPr lang="ru-RU" sz="1200" dirty="0" smtClean="0">
                <a:solidFill>
                  <a:srgbClr val="002060"/>
                </a:solidFill>
              </a:rPr>
              <a:t>стр. 139, гр. 5 и 10</a:t>
            </a:r>
            <a:endParaRPr lang="ru-RU" sz="1200" dirty="0">
              <a:solidFill>
                <a:srgbClr val="002060"/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2771800" y="3068960"/>
            <a:ext cx="93610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3779912" y="3861048"/>
            <a:ext cx="5184576" cy="1440160"/>
          </a:xfrm>
          <a:prstGeom prst="rect">
            <a:avLst/>
          </a:prstGeom>
          <a:noFill/>
          <a:ln w="158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Формула расчета: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число </a:t>
            </a:r>
            <a:r>
              <a:rPr lang="ru-RU" sz="1200" dirty="0" smtClean="0">
                <a:solidFill>
                  <a:srgbClr val="002060"/>
                </a:solidFill>
              </a:rPr>
              <a:t>активных пользователей портала непрерывного медицинского образования (физических лиц)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Источник </a:t>
            </a:r>
            <a:r>
              <a:rPr lang="ru-RU" sz="1200" b="1" dirty="0" smtClean="0">
                <a:solidFill>
                  <a:srgbClr val="002060"/>
                </a:solidFill>
              </a:rPr>
              <a:t>информации: </a:t>
            </a: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002060"/>
                </a:solidFill>
              </a:rPr>
              <a:t>Аналитическая </a:t>
            </a:r>
            <a:r>
              <a:rPr lang="ru-RU" sz="1200" dirty="0" smtClean="0">
                <a:solidFill>
                  <a:srgbClr val="002060"/>
                </a:solidFill>
              </a:rPr>
              <a:t>информация РНИМУ им. Н.И. Пирогова по количеству активных пользователей портала </a:t>
            </a:r>
            <a:r>
              <a:rPr lang="ru-RU" sz="1200" dirty="0" smtClean="0">
                <a:solidFill>
                  <a:srgbClr val="002060"/>
                </a:solidFill>
              </a:rPr>
              <a:t>НМО (Минздрав </a:t>
            </a:r>
            <a:r>
              <a:rPr lang="ru-RU" sz="1200" dirty="0" smtClean="0">
                <a:solidFill>
                  <a:srgbClr val="002060"/>
                </a:solidFill>
              </a:rPr>
              <a:t>Р</a:t>
            </a:r>
            <a:r>
              <a:rPr lang="ru-RU" sz="1200" dirty="0" smtClean="0">
                <a:solidFill>
                  <a:srgbClr val="002060"/>
                </a:solidFill>
              </a:rPr>
              <a:t>оссии).</a:t>
            </a: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002060"/>
                </a:solidFill>
              </a:rPr>
              <a:t>Информация предоставляемая медицинскими организациями, расположенными на территории субъекта Российской Федерации (субъект РФ).</a:t>
            </a:r>
            <a:endParaRPr lang="ru-RU" sz="1200" dirty="0" smtClean="0">
              <a:solidFill>
                <a:srgbClr val="002060"/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2771800" y="4581128"/>
            <a:ext cx="93610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251520" y="5420841"/>
            <a:ext cx="2520280" cy="122413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Укомплектованность участков медицинских организаций, оказывающих первичную медико-санитарную помощь (терапевты участковые, педиатры участковые, врачи общей практики (физическими лицами), %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779912" y="5445223"/>
            <a:ext cx="5184576" cy="1152129"/>
          </a:xfrm>
          <a:prstGeom prst="rect">
            <a:avLst/>
          </a:prstGeom>
          <a:noFill/>
          <a:ln w="158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Формула расчета: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(отношение числа </a:t>
            </a:r>
            <a:r>
              <a:rPr lang="ru-RU" sz="1200" dirty="0" smtClean="0">
                <a:solidFill>
                  <a:srgbClr val="002060"/>
                </a:solidFill>
              </a:rPr>
              <a:t>врачей (физических лиц) к числу участков медицинских организаций, оказывающих первичную медико-санитарную помощь</a:t>
            </a:r>
            <a:r>
              <a:rPr lang="ru-RU" sz="1200" dirty="0" smtClean="0">
                <a:solidFill>
                  <a:srgbClr val="002060"/>
                </a:solidFill>
              </a:rPr>
              <a:t>) Х 100%</a:t>
            </a:r>
            <a:endParaRPr lang="ru-RU" sz="1200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Источник </a:t>
            </a:r>
            <a:r>
              <a:rPr lang="ru-RU" sz="1200" b="1" dirty="0" smtClean="0">
                <a:solidFill>
                  <a:srgbClr val="002060"/>
                </a:solidFill>
              </a:rPr>
              <a:t>информации: </a:t>
            </a: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002060"/>
                </a:solidFill>
              </a:rPr>
              <a:t>форма № 30, </a:t>
            </a:r>
            <a:r>
              <a:rPr lang="ru-RU" sz="1200" dirty="0" smtClean="0">
                <a:solidFill>
                  <a:srgbClr val="002060"/>
                </a:solidFill>
              </a:rPr>
              <a:t>табл. </a:t>
            </a:r>
            <a:r>
              <a:rPr lang="ru-RU" sz="1200" dirty="0" smtClean="0">
                <a:solidFill>
                  <a:srgbClr val="002060"/>
                </a:solidFill>
              </a:rPr>
              <a:t>1100, гр. 9, стр. 35 + 46 + </a:t>
            </a:r>
            <a:r>
              <a:rPr lang="ru-RU" sz="1200" dirty="0" smtClean="0">
                <a:solidFill>
                  <a:srgbClr val="002060"/>
                </a:solidFill>
              </a:rPr>
              <a:t>97.</a:t>
            </a:r>
            <a:endParaRPr lang="ru-RU" sz="1200" dirty="0" smtClean="0">
              <a:solidFill>
                <a:srgbClr val="002060"/>
              </a:solidFill>
            </a:endParaRP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002060"/>
                </a:solidFill>
              </a:rPr>
              <a:t>форма № 30, табл. 1107, гр. 3, стр. </a:t>
            </a:r>
            <a:r>
              <a:rPr lang="ru-RU" sz="1200" dirty="0" smtClean="0">
                <a:solidFill>
                  <a:srgbClr val="002060"/>
                </a:solidFill>
              </a:rPr>
              <a:t>1 + 4 + 5.</a:t>
            </a:r>
            <a:endParaRPr lang="ru-RU" sz="1200" dirty="0" smtClean="0">
              <a:solidFill>
                <a:srgbClr val="002060"/>
              </a:solidFill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2771800" y="6021288"/>
            <a:ext cx="93610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009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/>
          <p:cNvSpPr/>
          <p:nvPr/>
        </p:nvSpPr>
        <p:spPr>
          <a:xfrm>
            <a:off x="647315" y="138118"/>
            <a:ext cx="8029141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lIns="95782" tIns="47891" rIns="95782" bIns="47891" anchor="ctr"/>
          <a:lstStyle/>
          <a:p>
            <a:pPr algn="ctr" eaLnBrk="0" hangingPunct="0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МЕДИЦИНСКИЕ  КАДРЫ  РОССИИ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5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235" cy="3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-20638" y="548680"/>
            <a:ext cx="9164638" cy="81434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69" name="Прямоугольник 6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251520" y="692696"/>
            <a:ext cx="8712968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РАСЧЕТ ПОКАЗАТЕЛЕЙ ФЕДЕРАЛЬНОГО И РЕГИОНАЛЬНЫХ ПРОЕКТОВ </a:t>
            </a:r>
            <a:endParaRPr lang="ru-RU" b="1" dirty="0" smtClean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779912" y="1268759"/>
            <a:ext cx="5184576" cy="1152129"/>
          </a:xfrm>
          <a:prstGeom prst="rect">
            <a:avLst/>
          </a:prstGeom>
          <a:noFill/>
          <a:ln w="158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Формула расчета: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(отношение числа </a:t>
            </a:r>
            <a:r>
              <a:rPr lang="ru-RU" sz="1200" dirty="0" smtClean="0">
                <a:solidFill>
                  <a:srgbClr val="002060"/>
                </a:solidFill>
              </a:rPr>
              <a:t>среднего медицинского персонала </a:t>
            </a:r>
            <a:r>
              <a:rPr lang="ru-RU" sz="1200" dirty="0" err="1" smtClean="0">
                <a:solidFill>
                  <a:srgbClr val="002060"/>
                </a:solidFill>
              </a:rPr>
              <a:t>ФАПов</a:t>
            </a:r>
            <a:r>
              <a:rPr lang="ru-RU" sz="1200" dirty="0" smtClean="0">
                <a:solidFill>
                  <a:srgbClr val="002060"/>
                </a:solidFill>
              </a:rPr>
              <a:t> и ФП (физических лиц) к числу структурных подразделений </a:t>
            </a:r>
            <a:r>
              <a:rPr lang="ru-RU" sz="1200" dirty="0" smtClean="0">
                <a:solidFill>
                  <a:srgbClr val="002060"/>
                </a:solidFill>
              </a:rPr>
              <a:t>                 (</a:t>
            </a:r>
            <a:r>
              <a:rPr lang="ru-RU" sz="1200" dirty="0" err="1" smtClean="0">
                <a:solidFill>
                  <a:srgbClr val="002060"/>
                </a:solidFill>
              </a:rPr>
              <a:t>ФАПы</a:t>
            </a:r>
            <a:r>
              <a:rPr lang="ru-RU" sz="1200" dirty="0" smtClean="0">
                <a:solidFill>
                  <a:srgbClr val="002060"/>
                </a:solidFill>
              </a:rPr>
              <a:t> + ФП) </a:t>
            </a:r>
            <a:r>
              <a:rPr lang="ru-RU" sz="1200" dirty="0" smtClean="0">
                <a:solidFill>
                  <a:srgbClr val="002060"/>
                </a:solidFill>
              </a:rPr>
              <a:t>Х </a:t>
            </a:r>
            <a:r>
              <a:rPr lang="ru-RU" sz="1200" dirty="0" smtClean="0">
                <a:solidFill>
                  <a:srgbClr val="002060"/>
                </a:solidFill>
              </a:rPr>
              <a:t>100%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Источник информации</a:t>
            </a:r>
            <a:r>
              <a:rPr lang="ru-RU" sz="1200" b="1" dirty="0" smtClean="0">
                <a:solidFill>
                  <a:srgbClr val="002060"/>
                </a:solidFill>
              </a:rPr>
              <a:t>: 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002060"/>
                </a:solidFill>
              </a:rPr>
              <a:t>Ф</a:t>
            </a:r>
            <a:r>
              <a:rPr lang="ru-RU" sz="1200" dirty="0" smtClean="0">
                <a:solidFill>
                  <a:srgbClr val="002060"/>
                </a:solidFill>
              </a:rPr>
              <a:t>орма 30</a:t>
            </a:r>
            <a:r>
              <a:rPr lang="ru-RU" sz="1200" dirty="0" smtClean="0">
                <a:solidFill>
                  <a:srgbClr val="002060"/>
                </a:solidFill>
              </a:rPr>
              <a:t>, </a:t>
            </a:r>
            <a:r>
              <a:rPr lang="ru-RU" sz="1200" dirty="0" smtClean="0">
                <a:solidFill>
                  <a:srgbClr val="002060"/>
                </a:solidFill>
              </a:rPr>
              <a:t>табл. </a:t>
            </a:r>
            <a:r>
              <a:rPr lang="ru-RU" sz="1200" dirty="0" smtClean="0">
                <a:solidFill>
                  <a:srgbClr val="002060"/>
                </a:solidFill>
              </a:rPr>
              <a:t>1102, стр. 1, </a:t>
            </a:r>
            <a:r>
              <a:rPr lang="ru-RU" sz="1200" dirty="0" smtClean="0">
                <a:solidFill>
                  <a:srgbClr val="002060"/>
                </a:solidFill>
              </a:rPr>
              <a:t>гр. 5 </a:t>
            </a: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002060"/>
                </a:solidFill>
              </a:rPr>
              <a:t>Ф</a:t>
            </a:r>
            <a:r>
              <a:rPr lang="ru-RU" sz="1200" dirty="0" smtClean="0">
                <a:solidFill>
                  <a:srgbClr val="002060"/>
                </a:solidFill>
              </a:rPr>
              <a:t>орма 47</a:t>
            </a:r>
            <a:r>
              <a:rPr lang="ru-RU" sz="1200" dirty="0" smtClean="0">
                <a:solidFill>
                  <a:srgbClr val="002060"/>
                </a:solidFill>
              </a:rPr>
              <a:t>, табл. 0900, стр. 1, гр. </a:t>
            </a:r>
            <a:r>
              <a:rPr lang="ru-RU" sz="1200" dirty="0" smtClean="0">
                <a:solidFill>
                  <a:srgbClr val="002060"/>
                </a:solidFill>
              </a:rPr>
              <a:t>3 + 4</a:t>
            </a:r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2771800" y="1844824"/>
            <a:ext cx="93610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3779912" y="2564903"/>
            <a:ext cx="5184576" cy="1440161"/>
          </a:xfrm>
          <a:prstGeom prst="rect">
            <a:avLst/>
          </a:prstGeom>
          <a:noFill/>
          <a:ln w="158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Формула расчета: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(отношение числа специалистов, </a:t>
            </a:r>
            <a:r>
              <a:rPr lang="ru-RU" sz="1200" dirty="0" smtClean="0">
                <a:solidFill>
                  <a:srgbClr val="002060"/>
                </a:solidFill>
              </a:rPr>
              <a:t>получивших свидетельства об аккредитации </a:t>
            </a:r>
            <a:r>
              <a:rPr lang="ru-RU" sz="1200" dirty="0" smtClean="0">
                <a:solidFill>
                  <a:srgbClr val="002060"/>
                </a:solidFill>
              </a:rPr>
              <a:t>специалиста </a:t>
            </a:r>
            <a:r>
              <a:rPr lang="ru-RU" sz="1200" dirty="0" smtClean="0">
                <a:solidFill>
                  <a:srgbClr val="002060"/>
                </a:solidFill>
              </a:rPr>
              <a:t>за период с 2016 года (физических лиц) к числу </a:t>
            </a:r>
            <a:r>
              <a:rPr lang="ru-RU" sz="1200" dirty="0" smtClean="0">
                <a:solidFill>
                  <a:srgbClr val="002060"/>
                </a:solidFill>
              </a:rPr>
              <a:t>специалистов, </a:t>
            </a:r>
            <a:r>
              <a:rPr lang="ru-RU" sz="1200" dirty="0" smtClean="0">
                <a:solidFill>
                  <a:srgbClr val="002060"/>
                </a:solidFill>
              </a:rPr>
              <a:t>работающих в медицинских </a:t>
            </a:r>
            <a:r>
              <a:rPr lang="ru-RU" sz="1200" dirty="0" smtClean="0">
                <a:solidFill>
                  <a:srgbClr val="002060"/>
                </a:solidFill>
              </a:rPr>
              <a:t>организациях) Х 100 %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Источник информации</a:t>
            </a:r>
            <a:r>
              <a:rPr lang="ru-RU" sz="1200" b="1" dirty="0" smtClean="0">
                <a:solidFill>
                  <a:srgbClr val="002060"/>
                </a:solidFill>
              </a:rPr>
              <a:t>: 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002060"/>
                </a:solidFill>
              </a:rPr>
              <a:t>Аналитическая </a:t>
            </a:r>
            <a:r>
              <a:rPr lang="ru-RU" sz="1200" dirty="0" smtClean="0">
                <a:solidFill>
                  <a:srgbClr val="002060"/>
                </a:solidFill>
              </a:rPr>
              <a:t>информация </a:t>
            </a:r>
            <a:r>
              <a:rPr lang="ru-RU" sz="1200" dirty="0" smtClean="0">
                <a:solidFill>
                  <a:srgbClr val="002060"/>
                </a:solidFill>
              </a:rPr>
              <a:t>МЦА (Минздрав России)</a:t>
            </a: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002060"/>
                </a:solidFill>
              </a:rPr>
              <a:t>Информация от образовательных организаций (субъект РФ)</a:t>
            </a:r>
            <a:endParaRPr lang="ru-RU" sz="1200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dirty="0" smtClean="0">
                <a:solidFill>
                  <a:srgbClr val="002060"/>
                </a:solidFill>
              </a:rPr>
              <a:t>2. </a:t>
            </a:r>
            <a:r>
              <a:rPr lang="ru-RU" sz="1200" dirty="0" smtClean="0">
                <a:solidFill>
                  <a:srgbClr val="002060"/>
                </a:solidFill>
              </a:rPr>
              <a:t>Форма 30</a:t>
            </a:r>
            <a:r>
              <a:rPr lang="ru-RU" sz="1200" dirty="0" smtClean="0">
                <a:solidFill>
                  <a:srgbClr val="002060"/>
                </a:solidFill>
              </a:rPr>
              <a:t>, т. 1100, гр. 9, стр. 1 + 135 + </a:t>
            </a:r>
            <a:r>
              <a:rPr lang="ru-RU" sz="1200" dirty="0" smtClean="0">
                <a:solidFill>
                  <a:srgbClr val="002060"/>
                </a:solidFill>
              </a:rPr>
              <a:t>139+209</a:t>
            </a:r>
            <a:endParaRPr lang="ru-RU" sz="1200" dirty="0">
              <a:solidFill>
                <a:srgbClr val="002060"/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2771800" y="3284984"/>
            <a:ext cx="93610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3779912" y="4149080"/>
            <a:ext cx="5184576" cy="1008112"/>
          </a:xfrm>
          <a:prstGeom prst="rect">
            <a:avLst/>
          </a:prstGeom>
          <a:noFill/>
          <a:ln w="158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Источник </a:t>
            </a:r>
            <a:r>
              <a:rPr lang="ru-RU" sz="1200" b="1" dirty="0" smtClean="0">
                <a:solidFill>
                  <a:srgbClr val="002060"/>
                </a:solidFill>
              </a:rPr>
              <a:t>информации: </a:t>
            </a:r>
            <a:r>
              <a:rPr lang="ru-RU" sz="1200" dirty="0" smtClean="0">
                <a:solidFill>
                  <a:srgbClr val="002060"/>
                </a:solidFill>
              </a:rPr>
              <a:t>Форма № 30, т. 1100, гр. 9, стр. 1 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2771800" y="4653136"/>
            <a:ext cx="93610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3779912" y="5373216"/>
            <a:ext cx="5184576" cy="1008113"/>
          </a:xfrm>
          <a:prstGeom prst="rect">
            <a:avLst/>
          </a:prstGeom>
          <a:noFill/>
          <a:ln w="158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Источник информации: </a:t>
            </a:r>
            <a:r>
              <a:rPr lang="ru-RU" sz="1200" dirty="0" smtClean="0">
                <a:solidFill>
                  <a:srgbClr val="002060"/>
                </a:solidFill>
              </a:rPr>
              <a:t>Форма № 30, т. 1100, гр. 9, стр. </a:t>
            </a:r>
            <a:r>
              <a:rPr lang="ru-RU" sz="1200" dirty="0" smtClean="0">
                <a:solidFill>
                  <a:srgbClr val="002060"/>
                </a:solidFill>
              </a:rPr>
              <a:t>139</a:t>
            </a:r>
            <a:endParaRPr lang="ru-RU" sz="1200" dirty="0" smtClean="0">
              <a:solidFill>
                <a:srgbClr val="002060"/>
              </a:solidFill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2771800" y="5805264"/>
            <a:ext cx="93610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51520" y="1424912"/>
            <a:ext cx="2592288" cy="851960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Обеспеченность фельдшерско-акушерских </a:t>
            </a:r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(фельдшерских) пунктов средним медицинским персоналом (физическими лицами);%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51520" y="2780928"/>
            <a:ext cx="2592288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Доля специалистов, допущенных к профессиональной деятельности через процедуру аккредитации, от общего количества работающих специалистов, (%)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51520" y="4221088"/>
            <a:ext cx="2592288" cy="86409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Численность врачей, работающих в государственных и муниципальных медицинских организациях, (тыс. чел.)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5445224"/>
            <a:ext cx="2592288" cy="83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Численность средних медицинских работников, работающих в государственных и муниципальных медицинских организациях, (тыс. чел.)</a:t>
            </a:r>
          </a:p>
        </p:txBody>
      </p:sp>
    </p:spTree>
    <p:extLst>
      <p:ext uri="{BB962C8B-B14F-4D97-AF65-F5344CB8AC3E}">
        <p14:creationId xmlns:p14="http://schemas.microsoft.com/office/powerpoint/2010/main" xmlns="" val="7009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5007</TotalTime>
  <Words>1558</Words>
  <Application>Microsoft Office PowerPoint</Application>
  <PresentationFormat>Экран (4:3)</PresentationFormat>
  <Paragraphs>193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Паранина Елена Владимировна</dc:creator>
  <cp:lastModifiedBy>ZHuravlevRA</cp:lastModifiedBy>
  <cp:revision>343</cp:revision>
  <cp:lastPrinted>2017-07-13T12:14:03Z</cp:lastPrinted>
  <dcterms:created xsi:type="dcterms:W3CDTF">2017-04-12T11:04:27Z</dcterms:created>
  <dcterms:modified xsi:type="dcterms:W3CDTF">2018-10-10T17:54:19Z</dcterms:modified>
</cp:coreProperties>
</file>