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61" r:id="rId2"/>
    <p:sldId id="381" r:id="rId3"/>
    <p:sldId id="370" r:id="rId4"/>
    <p:sldId id="400" r:id="rId5"/>
    <p:sldId id="372" r:id="rId6"/>
    <p:sldId id="402" r:id="rId7"/>
    <p:sldId id="389" r:id="rId8"/>
    <p:sldId id="418" r:id="rId9"/>
    <p:sldId id="420" r:id="rId10"/>
    <p:sldId id="412" r:id="rId11"/>
    <p:sldId id="419" r:id="rId12"/>
    <p:sldId id="415" r:id="rId13"/>
    <p:sldId id="416" r:id="rId14"/>
    <p:sldId id="405" r:id="rId15"/>
    <p:sldId id="421" r:id="rId16"/>
    <p:sldId id="407" r:id="rId17"/>
    <p:sldId id="396" r:id="rId18"/>
    <p:sldId id="386" r:id="rId19"/>
    <p:sldId id="393" r:id="rId20"/>
    <p:sldId id="403" r:id="rId21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8228" autoAdjust="0"/>
  </p:normalViewPr>
  <p:slideViewPr>
    <p:cSldViewPr>
      <p:cViewPr varScale="1">
        <p:scale>
          <a:sx n="99" d="100"/>
          <a:sy n="99" d="100"/>
        </p:scale>
        <p:origin x="-18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4" cy="493555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55" y="1"/>
            <a:ext cx="2946134" cy="493555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7C3434-AD50-4791-902D-68F244FDF951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689555"/>
            <a:ext cx="5438774" cy="4441989"/>
          </a:xfrm>
          <a:prstGeom prst="rect">
            <a:avLst/>
          </a:prstGeom>
        </p:spPr>
        <p:txBody>
          <a:bodyPr vert="horz" lIns="91541" tIns="45770" rIns="91541" bIns="4577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532"/>
            <a:ext cx="2946134" cy="49355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55" y="9377532"/>
            <a:ext cx="2946134" cy="49355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1364166-5E5D-4666-A3AE-5F6769B43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0263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D3577C-DB62-4DD8-AC4E-5CFA7589C00A}" type="slidenum">
              <a:rPr lang="ru-RU" altLang="ru-R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0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0398" indent="-2837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9927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6533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3138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9743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6348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2954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9558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04BF69CE-654C-4968-A9F6-CB575D6F1EBC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  <a:defRPr/>
              </a:pPr>
              <a:t>2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D3577C-DB62-4DD8-AC4E-5CFA7589C00A}" type="slidenum">
              <a:rPr lang="ru-RU" altLang="ru-R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0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D3577C-DB62-4DD8-AC4E-5CFA7589C00A}" type="slidenum">
              <a:rPr lang="ru-RU" altLang="ru-R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0EAFA-3A09-47D1-A584-79AC925DB334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7A1F-65AD-4261-B5E1-8DFF7E11C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B8F92-CDD5-43FB-8FAE-FA1F49CEF9CD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05FCE-8846-4867-982C-4E6A11A01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8B74B-5576-42A5-ADE2-2DAEC862F7B2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8E27E-7C55-45FD-8346-5C68CD4B7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3F677-C467-4D62-AC88-E5C91712E3A2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79439-08B5-4C95-BF9F-DBEC03279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638F8-54DE-457B-93A3-04391B556884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7ECEB-3BD0-4916-84B6-CFDAD4C0E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302BF-DDF3-4628-83E8-92D7A0FAA1DB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C81C1-462F-4D10-8EEE-12FA015DD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5C76-F041-4623-9709-793079580DC0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B0C74-5E6C-43F6-990E-55163AE0A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17967-91AD-4A26-8882-2F5E5C4F4436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3B741-FC0E-447A-9BBF-A0B7E3581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1D586-CE65-4D63-AF8F-123A12310347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7A23A-E848-4C12-B43F-23E0FF133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5388-A12B-4083-838B-8DEB3D830602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F9EA0-2D06-4FBB-A2B4-D6A2B2CA3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6CD53-C42C-46F6-BA2F-34A0F8BC9888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0FAAD-5708-4F9B-8E51-A1A995C47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A4A49B-B960-4D21-B4BE-D52D762CB254}" type="datetime1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39DB11-2BC9-414F-AE79-09D6FD7CC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onitoring.egisz.rosminzdrav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71438" y="1643063"/>
            <a:ext cx="8964612" cy="3014761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/>
            <a:endParaRPr lang="en-US" alt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394791" y="2276872"/>
            <a:ext cx="79216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состоянии и развитии геоинформационной системы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07416" y="6309320"/>
            <a:ext cx="367240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2018 г.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7653" y="4759984"/>
            <a:ext cx="6019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А.В.Поликарпов, к.м.н.,</a:t>
            </a:r>
          </a:p>
          <a:p>
            <a:pPr algn="r"/>
            <a:r>
              <a:rPr lang="ru-RU" dirty="0" smtClean="0"/>
              <a:t>заместитель директора Департамента мониторинга,</a:t>
            </a:r>
          </a:p>
          <a:p>
            <a:pPr algn="r"/>
            <a:r>
              <a:rPr lang="ru-RU" dirty="0" smtClean="0"/>
              <a:t>анализа и стратегического развития здравоохранения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5" t="3541" b="7250"/>
          <a:stretch/>
        </p:blipFill>
        <p:spPr bwMode="auto">
          <a:xfrm>
            <a:off x="824128" y="930981"/>
            <a:ext cx="8002843" cy="53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2257" y="548680"/>
            <a:ext cx="8397471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Ошибки представления координат подразделений </a:t>
            </a:r>
          </a:p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медицинских организаций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3264" y="6059464"/>
            <a:ext cx="8397471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Из-за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ошибки представления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координат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Хабезская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 ЦРБ отображается в городе Черкесске (фактически расположена в ауле Хабез)</a:t>
            </a:r>
          </a:p>
        </p:txBody>
      </p:sp>
      <p:sp>
        <p:nvSpPr>
          <p:cNvPr id="3" name="Овальная выноска 2"/>
          <p:cNvSpPr/>
          <p:nvPr/>
        </p:nvSpPr>
        <p:spPr>
          <a:xfrm>
            <a:off x="2572048" y="5013176"/>
            <a:ext cx="1800200" cy="648072"/>
          </a:xfrm>
          <a:prstGeom prst="wedgeEllipseCallout">
            <a:avLst>
              <a:gd name="adj1" fmla="val -55052"/>
              <a:gd name="adj2" fmla="val 61015"/>
            </a:avLst>
          </a:prstGeom>
          <a:gradFill>
            <a:gsLst>
              <a:gs pos="0">
                <a:schemeClr val="bg1"/>
              </a:gs>
              <a:gs pos="35000">
                <a:schemeClr val="accent2">
                  <a:tint val="37000"/>
                  <a:satMod val="300000"/>
                  <a:lumMod val="28000"/>
                  <a:lumOff val="72000"/>
                  <a:alpha val="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Аул Хабез</a:t>
            </a:r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3482566" y="2564904"/>
            <a:ext cx="1953530" cy="648072"/>
          </a:xfrm>
          <a:prstGeom prst="wedgeEllipseCallout">
            <a:avLst>
              <a:gd name="adj1" fmla="val 97705"/>
              <a:gd name="adj2" fmla="val -126133"/>
            </a:avLst>
          </a:prstGeom>
          <a:gradFill>
            <a:gsLst>
              <a:gs pos="0">
                <a:schemeClr val="bg1"/>
              </a:gs>
              <a:gs pos="35000">
                <a:schemeClr val="accent2">
                  <a:tint val="37000"/>
                  <a:satMod val="300000"/>
                  <a:lumMod val="28000"/>
                  <a:lumOff val="72000"/>
                  <a:alpha val="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Хабезская</a:t>
            </a:r>
            <a:r>
              <a:rPr lang="ru-RU" dirty="0" smtClean="0"/>
              <a:t> ЦРБ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40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6179" y="3861048"/>
            <a:ext cx="8397471" cy="50403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 заполнена ячейка «Ведомственная принадлежность»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89" t="18676" b="59751"/>
          <a:stretch/>
        </p:blipFill>
        <p:spPr bwMode="auto">
          <a:xfrm>
            <a:off x="87664" y="1412776"/>
            <a:ext cx="8968671" cy="175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5428198" y="3230978"/>
            <a:ext cx="2484320" cy="39604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6 подразделений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3" t="18000" r="-1" b="62007"/>
          <a:stretch/>
        </p:blipFill>
        <p:spPr bwMode="auto">
          <a:xfrm>
            <a:off x="806809" y="4797153"/>
            <a:ext cx="7489204" cy="12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52675" y="944559"/>
            <a:ext cx="8397471" cy="50403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 заполнена ячейка «Тип медицинской организации»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2080" y="6093296"/>
            <a:ext cx="2484320" cy="396043"/>
          </a:xfrm>
          <a:prstGeom prst="roundRect">
            <a:avLst>
              <a:gd name="adj" fmla="val 1346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 подразделение</a:t>
            </a:r>
          </a:p>
        </p:txBody>
      </p:sp>
    </p:spTree>
    <p:extLst>
      <p:ext uri="{BB962C8B-B14F-4D97-AF65-F5344CB8AC3E}">
        <p14:creationId xmlns:p14="http://schemas.microsoft.com/office/powerpoint/2010/main" val="28652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5576" y="1556792"/>
            <a:ext cx="8171980" cy="576062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Подразделения одного юридического лица имеют разную ведомственную принадлежность</a:t>
            </a:r>
            <a:endParaRPr lang="ru-RU" sz="1600" b="1" u="sng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07" t="32903" r="734" b="37722"/>
          <a:stretch/>
        </p:blipFill>
        <p:spPr bwMode="auto">
          <a:xfrm>
            <a:off x="444500" y="2264209"/>
            <a:ext cx="3212376" cy="3046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09" t="33123" r="513" b="37695"/>
          <a:stretch/>
        </p:blipFill>
        <p:spPr bwMode="auto">
          <a:xfrm>
            <a:off x="5265285" y="2264209"/>
            <a:ext cx="3293950" cy="303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52148" y="2420888"/>
            <a:ext cx="2003628" cy="227929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6710" y="2848558"/>
            <a:ext cx="2399106" cy="45738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2148" y="3429000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36097" y="2381832"/>
            <a:ext cx="2088232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26887" y="2848558"/>
            <a:ext cx="2817521" cy="45738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426887" y="3457859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23623" y="4365104"/>
            <a:ext cx="20036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4365104"/>
            <a:ext cx="20036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3240" y="836712"/>
            <a:ext cx="6031980" cy="504055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Неточности, требующие корректировки либо уточнения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3944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79512" y="855275"/>
            <a:ext cx="7184107" cy="360039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Неточности, требующие корректировки либо уточнения</a:t>
            </a:r>
            <a:endParaRPr lang="ru-RU" u="sng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33170" y="1484784"/>
            <a:ext cx="7323035" cy="504056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Подразделения одного юридического лица имеют различные ОГРН</a:t>
            </a:r>
            <a:endParaRPr lang="ru-RU" sz="1600" b="1" u="sng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89" t="32487" r="608" b="40606"/>
          <a:stretch/>
        </p:blipFill>
        <p:spPr bwMode="auto">
          <a:xfrm>
            <a:off x="827584" y="2348880"/>
            <a:ext cx="2808312" cy="238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71600" y="3140968"/>
            <a:ext cx="259228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71600" y="3861048"/>
            <a:ext cx="151216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67" t="23155" r="505" b="53057"/>
          <a:stretch/>
        </p:blipFill>
        <p:spPr bwMode="auto">
          <a:xfrm>
            <a:off x="5220072" y="2362448"/>
            <a:ext cx="2808312" cy="239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328084" y="3274460"/>
            <a:ext cx="259228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36096" y="3657972"/>
            <a:ext cx="151216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4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16560" y="476673"/>
            <a:ext cx="8368524" cy="504056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Плановая мощность у медицинских организаций, которые не осуществляют амбулаторный прием</a:t>
            </a:r>
            <a:endParaRPr lang="ru-RU" sz="1400" b="1" u="sng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76" t="23286" r="693" b="53272"/>
          <a:stretch/>
        </p:blipFill>
        <p:spPr bwMode="auto">
          <a:xfrm>
            <a:off x="264419" y="2456899"/>
            <a:ext cx="3423504" cy="272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35249" y="3515513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0366" y="4077072"/>
            <a:ext cx="151216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1" t="31739" r="1136" b="37167"/>
          <a:stretch/>
        </p:blipFill>
        <p:spPr bwMode="auto">
          <a:xfrm>
            <a:off x="5348787" y="2331785"/>
            <a:ext cx="3426699" cy="276120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</p:pic>
      <p:sp>
        <p:nvSpPr>
          <p:cNvPr id="22" name="Прямоугольник 21"/>
          <p:cNvSpPr/>
          <p:nvPr/>
        </p:nvSpPr>
        <p:spPr>
          <a:xfrm>
            <a:off x="5518276" y="3465850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73531" y="4355378"/>
            <a:ext cx="1512168" cy="30748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084168" y="2473042"/>
            <a:ext cx="1656184" cy="13349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518276" y="2924944"/>
            <a:ext cx="94972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85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6286" y="759760"/>
            <a:ext cx="8368524" cy="504056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Требует дополнительных пояснений</a:t>
            </a:r>
            <a:endParaRPr lang="ru-RU" b="1" u="sng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4" t="31624" r="367" b="41134"/>
          <a:stretch/>
        </p:blipFill>
        <p:spPr bwMode="auto">
          <a:xfrm>
            <a:off x="266286" y="1507742"/>
            <a:ext cx="3423504" cy="28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1222958" y="1778078"/>
            <a:ext cx="1656184" cy="13349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63923" y="2420888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55545" y="3501008"/>
            <a:ext cx="151216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2" t="23020" r="480" b="56062"/>
          <a:stretch/>
        </p:blipFill>
        <p:spPr bwMode="auto">
          <a:xfrm>
            <a:off x="5151761" y="1608655"/>
            <a:ext cx="3533323" cy="275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5436096" y="2720050"/>
            <a:ext cx="295232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66201" y="3372479"/>
            <a:ext cx="151216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1971" y="476672"/>
            <a:ext cx="8510036" cy="720079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Прикрепленное население 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у медицинских организаций, 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которые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не осуществляют амбулаторный прием</a:t>
            </a:r>
            <a:endParaRPr lang="ru-RU" sz="1400" b="1" u="sng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34" t="32760" r="689" b="40484"/>
          <a:stretch/>
        </p:blipFill>
        <p:spPr bwMode="auto">
          <a:xfrm>
            <a:off x="-21306" y="1232543"/>
            <a:ext cx="2383082" cy="21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211839" y="1585986"/>
            <a:ext cx="1034158" cy="6263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86" y="2098768"/>
            <a:ext cx="2345862" cy="236069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90613" y="2780928"/>
            <a:ext cx="1329059" cy="26440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99" t="19739" r="581" b="55060"/>
          <a:stretch/>
        </p:blipFill>
        <p:spPr bwMode="auto">
          <a:xfrm>
            <a:off x="4554653" y="1208833"/>
            <a:ext cx="2393612" cy="223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5589167" y="1454649"/>
            <a:ext cx="1215081" cy="16142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628480" y="2276971"/>
            <a:ext cx="217576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896036" y="2757304"/>
            <a:ext cx="1080120" cy="2880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30" t="23309" r="443" b="53199"/>
          <a:stretch/>
        </p:blipFill>
        <p:spPr bwMode="auto">
          <a:xfrm>
            <a:off x="2346248" y="1216039"/>
            <a:ext cx="2282232" cy="219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483247" y="2116140"/>
            <a:ext cx="2053742" cy="16083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55776" y="2547946"/>
            <a:ext cx="1180036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01" t="33681" r="543" b="34984"/>
          <a:stretch/>
        </p:blipFill>
        <p:spPr bwMode="auto">
          <a:xfrm>
            <a:off x="6948265" y="1210309"/>
            <a:ext cx="2232247" cy="219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7094091" y="1496513"/>
            <a:ext cx="1909043" cy="13349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089003" y="2009986"/>
            <a:ext cx="1947493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236296" y="2717089"/>
            <a:ext cx="1080790" cy="23777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884368" y="1254411"/>
            <a:ext cx="1152128" cy="13349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09" t="19685" r="613" b="54106"/>
          <a:stretch/>
        </p:blipFill>
        <p:spPr bwMode="auto">
          <a:xfrm>
            <a:off x="-31178" y="3406680"/>
            <a:ext cx="2436229" cy="203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-31178" y="3861048"/>
            <a:ext cx="1866874" cy="126876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-33846" y="4425952"/>
            <a:ext cx="2084895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53250" y="4869160"/>
            <a:ext cx="1466422" cy="2880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12" t="22934" r="568" b="54564"/>
          <a:stretch/>
        </p:blipFill>
        <p:spPr bwMode="auto">
          <a:xfrm>
            <a:off x="2383936" y="3441270"/>
            <a:ext cx="2469330" cy="200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2549302" y="4268481"/>
            <a:ext cx="2079178" cy="26698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648211" y="4725144"/>
            <a:ext cx="1347725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0918" y="5733256"/>
            <a:ext cx="5495789" cy="1008112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/>
            <a:r>
              <a:rPr lang="ru-RU" sz="1400" dirty="0"/>
              <a:t>Прикрепленное к медицинской организации </a:t>
            </a:r>
            <a:r>
              <a:rPr lang="ru-RU" sz="1400" b="1" dirty="0"/>
              <a:t>детское</a:t>
            </a:r>
            <a:r>
              <a:rPr lang="ru-RU" sz="1400" dirty="0"/>
              <a:t> население больше </a:t>
            </a:r>
            <a:r>
              <a:rPr lang="ru-RU" sz="1400" b="1" dirty="0"/>
              <a:t>общего количества </a:t>
            </a:r>
          </a:p>
          <a:p>
            <a:pPr algn="ctr"/>
            <a:r>
              <a:rPr lang="ru-RU" sz="1400" dirty="0"/>
              <a:t>прикрепленного населения</a:t>
            </a:r>
          </a:p>
          <a:p>
            <a:pPr algn="ctr"/>
            <a:r>
              <a:rPr lang="ru-RU" sz="1400" dirty="0"/>
              <a:t>в 116 подразделениях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73" r="12245" b="45338"/>
          <a:stretch/>
        </p:blipFill>
        <p:spPr bwMode="auto">
          <a:xfrm>
            <a:off x="6182376" y="3456806"/>
            <a:ext cx="2134710" cy="25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1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Взаимодействие с субъектами Российской Федерации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236324"/>
              </p:ext>
            </p:extLst>
          </p:nvPr>
        </p:nvGraphicFramePr>
        <p:xfrm>
          <a:off x="308690" y="980728"/>
          <a:ext cx="8496944" cy="5687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2015"/>
                <a:gridCol w="2527641"/>
                <a:gridCol w="2127288"/>
              </a:tblGrid>
              <a:tr h="1728192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ПСО </a:t>
                      </a:r>
                    </a:p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(</a:t>
                      </a:r>
                      <a:r>
                        <a:rPr lang="ru-RU" sz="1600" u="none" strike="noStrike" dirty="0">
                          <a:effectLst/>
                        </a:rPr>
                        <a:t>Первичное сосудистое отделение)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РСЦ </a:t>
                      </a:r>
                    </a:p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(</a:t>
                      </a:r>
                      <a:r>
                        <a:rPr lang="ru-RU" sz="1600" u="none" strike="noStrike" dirty="0">
                          <a:effectLst/>
                        </a:rPr>
                        <a:t>Региональный сосудистый центр)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89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Геоинформационная система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+mn-lt"/>
                        </a:rPr>
                        <a:t>по состоянию на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+mn-lt"/>
                        </a:rPr>
                        <a:t> 01.06.2018</a:t>
                      </a:r>
                      <a:endParaRPr lang="ru-RU" sz="1600" b="0" i="0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Calibri"/>
                        </a:rPr>
                        <a:t>457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smtClean="0">
                          <a:effectLst/>
                          <a:latin typeface="Calibri"/>
                        </a:rPr>
                        <a:t>139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89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Геоинформационная система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+mn-lt"/>
                        </a:rPr>
                        <a:t>по состоянию на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+mn-lt"/>
                        </a:rPr>
                        <a:t> 01.10.2018</a:t>
                      </a:r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Calibri"/>
                        </a:rPr>
                        <a:t>485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Calibri"/>
                        </a:rPr>
                        <a:t>144</a:t>
                      </a:r>
                      <a:endParaRPr lang="ru-RU" sz="1600" b="0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898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 smtClean="0">
                          <a:effectLst/>
                        </a:rPr>
                        <a:t>Данные </a:t>
                      </a:r>
                      <a:r>
                        <a:rPr lang="ru-RU" sz="1600" u="none" strike="noStrike" dirty="0">
                          <a:effectLst/>
                        </a:rPr>
                        <a:t>из форм федерального </a:t>
                      </a:r>
                      <a:r>
                        <a:rPr lang="ru-RU" sz="1600" u="none" strike="noStrike">
                          <a:effectLst/>
                        </a:rPr>
                        <a:t>статистического </a:t>
                      </a:r>
                      <a:r>
                        <a:rPr lang="ru-RU" sz="1600" u="none" strike="noStrike" smtClean="0">
                          <a:effectLst/>
                        </a:rPr>
                        <a:t>наблюдения за 2017 год</a:t>
                      </a:r>
                      <a:endParaRPr lang="ru-RU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Calibri"/>
                        </a:rPr>
                        <a:t>469</a:t>
                      </a:r>
                      <a:endParaRPr lang="ru-RU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Calibri"/>
                        </a:rPr>
                        <a:t>140</a:t>
                      </a:r>
                      <a:endParaRPr lang="ru-RU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89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разница</a:t>
                      </a:r>
                      <a:endParaRPr lang="ru-RU" sz="1600" b="1" i="0" u="none" strike="noStrike" dirty="0"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+16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+4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83568" y="2492896"/>
            <a:ext cx="7848872" cy="81116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Сопоставление с формами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Федерального статистического наблюдения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11560" y="3573016"/>
            <a:ext cx="8002215" cy="82768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развитие системы в части распределение на уровни оказания по профилям медицинской помощи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18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8640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Перспективы развития геоинформационной системы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836712"/>
            <a:ext cx="8229600" cy="619268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6"/>
          <p:cNvSpPr txBox="1">
            <a:spLocks/>
          </p:cNvSpPr>
          <p:nvPr/>
        </p:nvSpPr>
        <p:spPr bwMode="auto">
          <a:xfrm>
            <a:off x="683568" y="4725144"/>
            <a:ext cx="7848872" cy="8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Интеграция Федерального регистра Медицинских организаций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еоинформационной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системой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Текст 6"/>
          <p:cNvSpPr txBox="1">
            <a:spLocks/>
          </p:cNvSpPr>
          <p:nvPr/>
        </p:nvSpPr>
        <p:spPr bwMode="auto">
          <a:xfrm>
            <a:off x="835968" y="1196752"/>
            <a:ext cx="7848872" cy="1171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Дальнейшая актуализация данных содержащихся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азе Геоинформационной системы (населенные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пункты, Медицинские организации и т.д.)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3"/>
          <p:cNvCxnSpPr/>
          <p:nvPr/>
        </p:nvCxnSpPr>
        <p:spPr>
          <a:xfrm>
            <a:off x="107504" y="2492896"/>
            <a:ext cx="889406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3"/>
          <p:cNvCxnSpPr/>
          <p:nvPr/>
        </p:nvCxnSpPr>
        <p:spPr>
          <a:xfrm>
            <a:off x="107504" y="3429000"/>
            <a:ext cx="889406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3"/>
          <p:cNvCxnSpPr/>
          <p:nvPr/>
        </p:nvCxnSpPr>
        <p:spPr>
          <a:xfrm>
            <a:off x="70420" y="4653136"/>
            <a:ext cx="889406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45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71438" y="1442283"/>
            <a:ext cx="8964612" cy="3317701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/>
            <a:endParaRPr lang="en-US" alt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92931" y="1442283"/>
            <a:ext cx="79216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оперативного взаимодействия по вопросам ведения геоинформационной системы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8-495-611-53-56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TyurinaEM@mednet.ru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stat@mednet.ru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7153" y="4759984"/>
            <a:ext cx="52696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Елена Михайловна Тюрина,</a:t>
            </a:r>
          </a:p>
          <a:p>
            <a:pPr algn="r"/>
            <a:r>
              <a:rPr lang="ru-RU" dirty="0" smtClean="0"/>
              <a:t>заместитель заведующего отделом статистики,</a:t>
            </a:r>
          </a:p>
          <a:p>
            <a:pPr algn="r"/>
            <a:r>
              <a:rPr lang="ru-RU" dirty="0"/>
              <a:t>ЦНИИОИЗ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3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88975"/>
          </a:xfrm>
        </p:spPr>
        <p:txBody>
          <a:bodyPr/>
          <a:lstStyle/>
          <a:p>
            <a:pPr eaLnBrk="1" hangingPunct="1"/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ОРГАНИЗАЦИИ МЕДИЦИНСКОЙ ПОМОЩИ ДЛЯ ТРУДНОДОСТУПНЫХ И МАЛОНАСЕЛЕННЫХ СЕЛЬСКИХ РАЙОНОВ</a:t>
            </a:r>
          </a:p>
        </p:txBody>
      </p:sp>
      <p:sp>
        <p:nvSpPr>
          <p:cNvPr id="25633" name="TextBox 7"/>
          <p:cNvSpPr txBox="1">
            <a:spLocks noChangeArrowheads="1"/>
          </p:cNvSpPr>
          <p:nvPr/>
        </p:nvSpPr>
        <p:spPr bwMode="auto">
          <a:xfrm>
            <a:off x="0" y="69269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07.05.2018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204</a:t>
            </a:r>
            <a:r>
              <a:rPr lang="en-US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национальных целях и стратегических задачах развития Российской Федерации на период до 2024 года» </a:t>
            </a:r>
            <a:endParaRPr lang="en-US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13"/>
          <p:cNvCxnSpPr/>
          <p:nvPr/>
        </p:nvCxnSpPr>
        <p:spPr>
          <a:xfrm>
            <a:off x="-1588" y="351706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332656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8532813" y="332656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9" name="TextBox 13"/>
          <p:cNvSpPr txBox="1">
            <a:spLocks noChangeArrowheads="1"/>
          </p:cNvSpPr>
          <p:nvPr/>
        </p:nvSpPr>
        <p:spPr bwMode="auto">
          <a:xfrm>
            <a:off x="-9526" y="1412776"/>
            <a:ext cx="9153526" cy="1815882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Президентом Российской Федерации поставлена задача завершения формирования сети медицинских организаций первичного звена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с использованием в сфере здравоохранения геоинформационной системы с учетом необходимости строительства врачебных амбулаторий, фельдшерских и фельдшерско-акушерских пунктов в населенных пунктах с численностью населения от 100 человек до 2 тыс. человек, а также с учетом использования мобильных медицинских комплексов в населенных пунктах с численностью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менее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EED2D-9E22-483D-9EE9-40187003482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179512" y="3284984"/>
            <a:ext cx="878497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Распоряжение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Правительства Российской Федерации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03.03.2018 № 369-р</a:t>
            </a:r>
          </a:p>
          <a:p>
            <a:pPr algn="ctr" eaLnBrk="0" hangingPunc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распределении иных межбюджетных трансфертов, представляемых в 2018 году из федерального бюджета бюджетам субъектов Российской Федерации за счет бюджетных ассигнований резервного фонда Правительства Российской Федерации на приобретение модульных конструкций врачебных амбулаторий, фельдшерских и фельдшерско-акушерских пунктов для населенных пунктов с численностью населения от 101 до 2000 человек</a:t>
            </a:r>
          </a:p>
          <a:p>
            <a:pPr algn="ctr" eaLnBrk="0" hangingPunct="0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выделено 1,2 млрд. руб.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Распоряжение Правительства Российской Федерации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03.03.2018 №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370-р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распределения иных межбюджетных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трансфертов, представляемых в 2018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бюджетам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 передвижных медицинских комплексов для оказания медицинской помощи жителям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населенных пунктов с численностью населения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100 человек</a:t>
            </a:r>
          </a:p>
          <a:p>
            <a:pPr algn="ctr" eaLnBrk="0" hangingPunct="0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выделено 2,2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млрд. руб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71438" y="1643063"/>
            <a:ext cx="8964612" cy="3014761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/>
            <a:endParaRPr lang="en-US" alt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611187" y="2348880"/>
            <a:ext cx="79216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Геоинформационная система</a:t>
            </a:r>
          </a:p>
          <a:p>
            <a:pPr algn="ctr"/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07416" y="6309320"/>
            <a:ext cx="367240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2018 г.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7653" y="4759984"/>
            <a:ext cx="6019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А.В.Поликарпов, к.м.н.,</a:t>
            </a:r>
          </a:p>
          <a:p>
            <a:pPr algn="r"/>
            <a:r>
              <a:rPr lang="ru-RU" dirty="0" smtClean="0"/>
              <a:t>заместитель директора Департамента мониторинга,</a:t>
            </a:r>
          </a:p>
          <a:p>
            <a:pPr algn="r"/>
            <a:r>
              <a:rPr lang="ru-RU" dirty="0" smtClean="0"/>
              <a:t>анализа и стратегического развития здравоохранения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71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5" t="6061" b="8235"/>
          <a:stretch/>
        </p:blipFill>
        <p:spPr bwMode="auto">
          <a:xfrm>
            <a:off x="385604" y="1427245"/>
            <a:ext cx="8352928" cy="536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Прямоугольник 5"/>
          <p:cNvSpPr>
            <a:spLocks noChangeArrowheads="1"/>
          </p:cNvSpPr>
          <p:nvPr/>
        </p:nvSpPr>
        <p:spPr bwMode="auto">
          <a:xfrm>
            <a:off x="218133" y="891558"/>
            <a:ext cx="2620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геоинформационную систему Минздрава России внесено:</a:t>
            </a:r>
          </a:p>
        </p:txBody>
      </p:sp>
      <p:sp>
        <p:nvSpPr>
          <p:cNvPr id="31" name="Прямоугольник 14"/>
          <p:cNvSpPr/>
          <p:nvPr/>
        </p:nvSpPr>
        <p:spPr>
          <a:xfrm>
            <a:off x="4067944" y="891558"/>
            <a:ext cx="1936750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1000" dirty="0">
                <a:latin typeface="Tahoma" pitchFamily="34" charset="0"/>
                <a:cs typeface="Tahoma" pitchFamily="34" charset="0"/>
              </a:rPr>
              <a:t>медицинских организаций </a:t>
            </a:r>
            <a:br>
              <a:rPr lang="ru-RU" sz="1000" dirty="0">
                <a:latin typeface="Tahoma" pitchFamily="34" charset="0"/>
                <a:cs typeface="Tahoma" pitchFamily="34" charset="0"/>
              </a:rPr>
            </a:br>
            <a:r>
              <a:rPr lang="ru-RU" sz="1000" dirty="0">
                <a:latin typeface="Tahoma" pitchFamily="34" charset="0"/>
                <a:cs typeface="Tahoma" pitchFamily="34" charset="0"/>
              </a:rPr>
              <a:t>и их структурных подразделений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820392" y="912217"/>
            <a:ext cx="1751608" cy="584775"/>
            <a:chOff x="3949622" y="1017693"/>
            <a:chExt cx="1376006" cy="584784"/>
          </a:xfrm>
        </p:grpSpPr>
        <p:sp>
          <p:nvSpPr>
            <p:cNvPr id="30739" name="Rectangle 8"/>
            <p:cNvSpPr>
              <a:spLocks noChangeArrowheads="1"/>
            </p:cNvSpPr>
            <p:nvPr/>
          </p:nvSpPr>
          <p:spPr bwMode="auto">
            <a:xfrm>
              <a:off x="3949622" y="1017693"/>
              <a:ext cx="929501" cy="584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3200" dirty="0" smtClean="0"/>
                <a:t>81</a:t>
              </a:r>
              <a:endParaRPr lang="en-US" sz="3200" dirty="0"/>
            </a:p>
          </p:txBody>
        </p:sp>
        <p:sp>
          <p:nvSpPr>
            <p:cNvPr id="30740" name="Rectangle 9"/>
            <p:cNvSpPr>
              <a:spLocks noChangeArrowheads="1"/>
            </p:cNvSpPr>
            <p:nvPr/>
          </p:nvSpPr>
          <p:spPr bwMode="auto">
            <a:xfrm>
              <a:off x="4366965" y="1177076"/>
              <a:ext cx="958663" cy="307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dirty="0" smtClean="0">
                  <a:latin typeface="Arial Narrow" pitchFamily="34" charset="0"/>
                </a:rPr>
                <a:t>тысяча</a:t>
              </a:r>
              <a:endParaRPr lang="en-US" sz="1400" dirty="0">
                <a:latin typeface="Arial Narrow" pitchFamily="34" charset="0"/>
              </a:endParaRPr>
            </a:p>
          </p:txBody>
        </p:sp>
      </p:grpSp>
      <p:sp>
        <p:nvSpPr>
          <p:cNvPr id="35" name="Прямоугольник 14"/>
          <p:cNvSpPr/>
          <p:nvPr/>
        </p:nvSpPr>
        <p:spPr>
          <a:xfrm>
            <a:off x="7484745" y="953113"/>
            <a:ext cx="12537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latin typeface="Tahoma" pitchFamily="34" charset="0"/>
                <a:cs typeface="Tahoma" pitchFamily="34" charset="0"/>
              </a:rPr>
              <a:t>н</a:t>
            </a:r>
            <a:r>
              <a:rPr lang="ru-RU" sz="1000" dirty="0" smtClean="0">
                <a:latin typeface="Tahoma" pitchFamily="34" charset="0"/>
                <a:cs typeface="Tahoma" pitchFamily="34" charset="0"/>
              </a:rPr>
              <a:t>аселенных </a:t>
            </a:r>
            <a:endParaRPr lang="ru-RU" sz="1000" dirty="0">
              <a:latin typeface="Tahoma" pitchFamily="34" charset="0"/>
              <a:cs typeface="Tahoma" pitchFamily="34" charset="0"/>
            </a:endParaRPr>
          </a:p>
          <a:p>
            <a:r>
              <a:rPr lang="ru-RU" sz="1000" dirty="0">
                <a:latin typeface="Tahoma" pitchFamily="34" charset="0"/>
                <a:cs typeface="Tahoma" pitchFamily="34" charset="0"/>
              </a:rPr>
              <a:t>пунктов</a:t>
            </a: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6988621" y="65309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31334" y="904278"/>
            <a:ext cx="1388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156</a:t>
            </a:r>
            <a:r>
              <a:rPr lang="ru-RU" sz="1400" b="1" dirty="0" smtClean="0"/>
              <a:t> </a:t>
            </a:r>
            <a:r>
              <a:rPr lang="ru-RU" sz="1400" dirty="0">
                <a:latin typeface="Arial Narrow" pitchFamily="34" charset="0"/>
              </a:rPr>
              <a:t>тысяч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45396" y="5337502"/>
            <a:ext cx="4493136" cy="138499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Российской Федерации </a:t>
            </a:r>
            <a:endParaRPr lang="en-US" sz="1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медицинскими организациями и их структурными подразделениями, участвующими в реализации территориальных программ государственных гарантий бесплатного оказания гражданам медицинской помощи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8772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Информационный ресурс «Геоинформационная система» (</a:t>
            </a:r>
            <a:r>
              <a:rPr lang="ru-RU" u="sng" dirty="0" smtClean="0">
                <a:hlinkClick r:id="rId3"/>
              </a:rPr>
              <a:t>https://monitoring.egisz.rosminzdrav.ru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доступности медицинской помощи с использованием геоинформационной системы Минздрава России</a:t>
            </a:r>
            <a:endParaRPr lang="ru-RU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67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cxnSp>
        <p:nvCxnSpPr>
          <p:cNvPr id="6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Единая </a:t>
            </a:r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государственная информационная система </a:t>
            </a:r>
            <a:r>
              <a:rPr lang="ru-RU" altLang="ru-RU" sz="1600" b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сфере здравоохранения </a:t>
            </a:r>
            <a:endParaRPr lang="ru-RU" altLang="ru-RU" sz="1600" b="1" dirty="0" smtClean="0">
              <a:solidFill>
                <a:schemeClr val="bg1"/>
              </a:solidFill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400" y="1233297"/>
            <a:ext cx="28894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ru-RU" sz="2000" b="1" dirty="0" smtClean="0"/>
              <a:t>Постановление правительства</a:t>
            </a: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ru-RU" sz="2000" b="1" dirty="0" smtClean="0"/>
              <a:t>Российской Федерации </a:t>
            </a: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ru-RU" sz="2000" b="1" dirty="0" smtClean="0"/>
              <a:t>"</a:t>
            </a:r>
            <a:r>
              <a:rPr lang="ru-RU" sz="2000" b="1" dirty="0"/>
              <a:t>Об утверждении Положения о единой государственной информационной системе в сфере здравоохранения"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7" t="6647" r="12131" b="3500"/>
          <a:stretch/>
        </p:blipFill>
        <p:spPr bwMode="auto">
          <a:xfrm>
            <a:off x="5364088" y="1484784"/>
            <a:ext cx="3676947" cy="5223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4" t="7750" r="12159" b="4000"/>
          <a:stretch/>
        </p:blipFill>
        <p:spPr bwMode="auto">
          <a:xfrm>
            <a:off x="3203848" y="954278"/>
            <a:ext cx="3533313" cy="4949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3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cxnSp>
        <p:nvCxnSpPr>
          <p:cNvPr id="5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rgbClr val="FF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Методическое сопровождение Геоинформационной системы</a:t>
            </a:r>
          </a:p>
        </p:txBody>
      </p:sp>
      <p:pic>
        <p:nvPicPr>
          <p:cNvPr id="1116" name="Picture 9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2" t="10750" r="17614" b="3499"/>
          <a:stretch/>
        </p:blipFill>
        <p:spPr bwMode="auto">
          <a:xfrm>
            <a:off x="-8646" y="692696"/>
            <a:ext cx="3097335" cy="440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7" name="Picture 9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2" t="10188" r="17954" b="4749"/>
          <a:stretch/>
        </p:blipFill>
        <p:spPr bwMode="auto">
          <a:xfrm>
            <a:off x="4485699" y="775296"/>
            <a:ext cx="2515510" cy="360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8" name="Picture 9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2" t="11751" r="17614" b="3499"/>
          <a:stretch/>
        </p:blipFill>
        <p:spPr bwMode="auto">
          <a:xfrm>
            <a:off x="1691680" y="2862362"/>
            <a:ext cx="2794019" cy="3923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5" name="Picture 9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2" t="11250" r="17614" b="5000"/>
          <a:stretch/>
        </p:blipFill>
        <p:spPr bwMode="auto">
          <a:xfrm>
            <a:off x="6195086" y="2716647"/>
            <a:ext cx="2950774" cy="4094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Изменения в системе по состоянию</a:t>
            </a:r>
          </a:p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на 01 июня 2018 года и на 01 октября 2018 года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603870"/>
              </p:ext>
            </p:extLst>
          </p:nvPr>
        </p:nvGraphicFramePr>
        <p:xfrm>
          <a:off x="-1016" y="725500"/>
          <a:ext cx="5254400" cy="322390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620688"/>
                <a:gridCol w="895222"/>
                <a:gridCol w="912830"/>
                <a:gridCol w="912830"/>
                <a:gridCol w="912830"/>
              </a:tblGrid>
              <a:tr h="975308"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Амбулатория, в том числе врачебная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</a:rPr>
                        <a:t>Фельдшер-</a:t>
                      </a:r>
                      <a:r>
                        <a:rPr lang="ru-RU" sz="1100" u="none" strike="noStrike" dirty="0" err="1" smtClean="0">
                          <a:effectLst/>
                        </a:rPr>
                        <a:t>ский</a:t>
                      </a:r>
                      <a:r>
                        <a:rPr lang="ru-RU" sz="1100" u="none" strike="noStrike" dirty="0" smtClean="0">
                          <a:effectLst/>
                        </a:rPr>
                        <a:t> </a:t>
                      </a:r>
                      <a:r>
                        <a:rPr lang="ru-RU" sz="1100" u="none" strike="noStrike" dirty="0">
                          <a:effectLst/>
                        </a:rPr>
                        <a:t>пункт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Фельдшерско-акушерский пункт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Центр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общей врачебной практики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4606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</a:rPr>
                        <a:t>Данные</a:t>
                      </a:r>
                      <a:r>
                        <a:rPr lang="ru-RU" sz="1100" b="1" u="none" strike="noStrike" baseline="0" dirty="0" smtClean="0">
                          <a:effectLst/>
                        </a:rPr>
                        <a:t> в Геоинформационной системе по состоянию на 01.06.2018*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33 573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9041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</a:rPr>
                        <a:t>Данные</a:t>
                      </a:r>
                      <a:r>
                        <a:rPr lang="ru-RU" sz="1100" b="1" u="none" strike="noStrike" baseline="0" dirty="0" smtClean="0">
                          <a:effectLst/>
                        </a:rPr>
                        <a:t> в Геоинформационной системе по состоянию на 01.10.2018*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 smtClean="0">
                          <a:effectLst/>
                        </a:rPr>
                        <a:t>5 260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 smtClean="0">
                          <a:effectLst/>
                        </a:rPr>
                        <a:t>2 114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 smtClean="0">
                          <a:effectLst/>
                        </a:rPr>
                        <a:t>33 299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Calibri"/>
                        </a:rPr>
                        <a:t>1 334</a:t>
                      </a:r>
                      <a:endParaRPr lang="ru-RU" sz="1100" b="0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6644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</a:rPr>
                        <a:t>РАЗНИЦА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79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19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- 274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-</a:t>
                      </a:r>
                      <a:r>
                        <a:rPr lang="ru-RU" sz="1100" b="1" i="0" u="none" strike="noStrike" baseline="0" dirty="0" smtClean="0">
                          <a:effectLst/>
                          <a:latin typeface="Calibri"/>
                        </a:rPr>
                        <a:t> 11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07504" y="4869160"/>
            <a:ext cx="3672408" cy="576064"/>
          </a:xfrm>
          <a:prstGeom prst="roundRect">
            <a:avLst/>
          </a:prstGeom>
          <a:gradFill>
            <a:gsLst>
              <a:gs pos="0">
                <a:srgbClr val="5E9EFF">
                  <a:alpha val="0"/>
                </a:srgbClr>
              </a:gs>
              <a:gs pos="39999">
                <a:srgbClr val="85C2FF">
                  <a:alpha val="0"/>
                </a:srgbClr>
              </a:gs>
              <a:gs pos="70000">
                <a:srgbClr val="C4D6EB">
                  <a:alpha val="41000"/>
                </a:srgbClr>
              </a:gs>
              <a:gs pos="100000">
                <a:srgbClr val="FFEBFA">
                  <a:alpha val="55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* - медицинские организации государственной формы собственности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652376"/>
              </p:ext>
            </p:extLst>
          </p:nvPr>
        </p:nvGraphicFramePr>
        <p:xfrm>
          <a:off x="3889600" y="3918656"/>
          <a:ext cx="5254400" cy="291914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603080"/>
                <a:gridCol w="912830"/>
                <a:gridCol w="912830"/>
                <a:gridCol w="912830"/>
                <a:gridCol w="912830"/>
              </a:tblGrid>
              <a:tr h="8251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Дата/ Субъект Российской Федерации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Алтайский край</a:t>
                      </a: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Забайкальский край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Орловская область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Псковская область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5654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baseline="0" dirty="0" smtClean="0">
                          <a:effectLst/>
                        </a:rPr>
                        <a:t>по состоянию на 01.06.2018*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463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398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baseline="0" dirty="0" smtClean="0">
                          <a:effectLst/>
                        </a:rPr>
                        <a:t>по состоянию на 01.10.2018*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403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369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  <a:tr h="6644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</a:rPr>
                        <a:t>РАЗНИЦА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- 20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Calibri"/>
                        </a:rPr>
                        <a:t>-</a:t>
                      </a:r>
                      <a:r>
                        <a:rPr lang="ru-RU" sz="1100" b="1" i="0" u="none" strike="noStrike" baseline="0" dirty="0" smtClean="0">
                          <a:effectLst/>
                          <a:latin typeface="Calibri"/>
                        </a:rPr>
                        <a:t> 20</a:t>
                      </a:r>
                      <a:endParaRPr lang="ru-RU" sz="1100" b="1" i="0" u="none" strike="noStrike" dirty="0"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- 60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- 29</a:t>
                      </a:r>
                      <a:endParaRPr lang="ru-RU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452" marR="9452" marT="9452" marB="0" anchor="ctr"/>
                </a:tc>
              </a:tr>
            </a:tbl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5292452" y="3163280"/>
            <a:ext cx="3851547" cy="814400"/>
          </a:xfrm>
          <a:prstGeom prst="roundRect">
            <a:avLst/>
          </a:prstGeom>
          <a:gradFill>
            <a:gsLst>
              <a:gs pos="0">
                <a:srgbClr val="5E9EFF">
                  <a:alpha val="0"/>
                </a:srgbClr>
              </a:gs>
              <a:gs pos="39999">
                <a:srgbClr val="85C2FF">
                  <a:alpha val="0"/>
                </a:srgbClr>
              </a:gs>
              <a:gs pos="70000">
                <a:srgbClr val="C4D6EB">
                  <a:alpha val="41000"/>
                </a:srgbClr>
              </a:gs>
              <a:gs pos="100000">
                <a:srgbClr val="FFEBFA">
                  <a:alpha val="55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Динамика количества фельдшерско-акушерских пунктов, отраженных в Геоинформационной системе</a:t>
            </a:r>
          </a:p>
        </p:txBody>
      </p:sp>
    </p:spTree>
    <p:extLst>
      <p:ext uri="{BB962C8B-B14F-4D97-AF65-F5344CB8AC3E}">
        <p14:creationId xmlns:p14="http://schemas.microsoft.com/office/powerpoint/2010/main" val="22339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3264" y="510219"/>
            <a:ext cx="8397471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Дублирование данных о населенных пунктах</a:t>
            </a:r>
          </a:p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с одинаковыми значениями широты и долготы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5" r="8210" b="7250"/>
          <a:stretch/>
        </p:blipFill>
        <p:spPr bwMode="auto">
          <a:xfrm>
            <a:off x="2989291" y="1330322"/>
            <a:ext cx="5776910" cy="490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-1018" y="2276872"/>
            <a:ext cx="2909283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Названия населенных пунктов разные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, 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координаты совпадают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-1017" y="3602516"/>
            <a:ext cx="2909283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Названия населенных пунктов отличаются незначительно, координаты совпадают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0" y="4797152"/>
            <a:ext cx="2909283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Названия населенных пунктов совпадают,</a:t>
            </a:r>
          </a:p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координаты совпадают </a:t>
            </a:r>
          </a:p>
        </p:txBody>
      </p:sp>
      <p:sp>
        <p:nvSpPr>
          <p:cNvPr id="23" name="Стрелка вправо 22"/>
          <p:cNvSpPr/>
          <p:nvPr/>
        </p:nvSpPr>
        <p:spPr>
          <a:xfrm rot="20633716">
            <a:off x="2802300" y="4638807"/>
            <a:ext cx="2315878" cy="504056"/>
          </a:xfrm>
          <a:prstGeom prst="rightArrow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349176">
            <a:off x="2853736" y="2800068"/>
            <a:ext cx="2315878" cy="504056"/>
          </a:xfrm>
          <a:prstGeom prst="rightArrow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21127803">
            <a:off x="2838488" y="3758693"/>
            <a:ext cx="2315878" cy="504056"/>
          </a:xfrm>
          <a:prstGeom prst="rightArrow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9842" y="5838703"/>
            <a:ext cx="2495934" cy="7920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Подобные ошибки</a:t>
            </a:r>
          </a:p>
          <a:p>
            <a:pPr algn="ctr" eaLnBrk="0" hangingPunct="0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тмечены у 63 субъектов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767607" y="5838700"/>
            <a:ext cx="3608784" cy="7920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27 населенных пунктов не отображаются в системе из-за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шибочного представления координат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88224" y="5838702"/>
            <a:ext cx="2495934" cy="7920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По состоянию на сентябрь 2017 года не отображалось в системе 1 107 населенных пунктов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48064" y="3454401"/>
            <a:ext cx="3248130" cy="190624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152569" y="3664074"/>
            <a:ext cx="3248130" cy="190624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42297" y="4392537"/>
            <a:ext cx="3248130" cy="190624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3264" y="510219"/>
            <a:ext cx="8397471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Ошибки представления координат подразделений </a:t>
            </a:r>
          </a:p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медицинских организаций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89" t="20826" r="24887" b="30333"/>
          <a:stretch/>
        </p:blipFill>
        <p:spPr bwMode="auto">
          <a:xfrm>
            <a:off x="276198" y="2164393"/>
            <a:ext cx="3277111" cy="366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76198" y="1493118"/>
            <a:ext cx="3277111" cy="84288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 заполнены поля </a:t>
            </a:r>
          </a:p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«Широта» и «Долгота»</a:t>
            </a:r>
          </a:p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96 объектов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5" t="20160" r="28977" b="50667"/>
          <a:stretch/>
        </p:blipFill>
        <p:spPr bwMode="auto">
          <a:xfrm>
            <a:off x="5263546" y="1823617"/>
            <a:ext cx="3574860" cy="3549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278441" y="1640012"/>
            <a:ext cx="3456384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Не отображаются на портале</a:t>
            </a:r>
          </a:p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34 объекта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5589240"/>
            <a:ext cx="4146562" cy="10406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На 1 октября 2017 года не отображалось в системе более 900 объектов</a:t>
            </a:r>
          </a:p>
        </p:txBody>
      </p:sp>
    </p:spTree>
    <p:extLst>
      <p:ext uri="{BB962C8B-B14F-4D97-AF65-F5344CB8AC3E}">
        <p14:creationId xmlns:p14="http://schemas.microsoft.com/office/powerpoint/2010/main" val="319869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3" t="12156" r="-1" b="7678"/>
          <a:stretch/>
        </p:blipFill>
        <p:spPr bwMode="auto">
          <a:xfrm>
            <a:off x="-2651" y="1141916"/>
            <a:ext cx="5213728" cy="322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11188" y="0"/>
            <a:ext cx="1439862" cy="188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Анализ информации, содержащейся в Геоинформационной системе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3264" y="510219"/>
            <a:ext cx="8397471" cy="7920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Ошибки представления координат подразделений </a:t>
            </a:r>
          </a:p>
          <a:p>
            <a:pPr algn="ctr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медицинских организаций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3" t="13484" r="15" b="8250"/>
          <a:stretch/>
        </p:blipFill>
        <p:spPr bwMode="auto">
          <a:xfrm>
            <a:off x="2896716" y="3339966"/>
            <a:ext cx="6095703" cy="33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5724128" y="4365104"/>
            <a:ext cx="43204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69830" y="4492399"/>
            <a:ext cx="43204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93169" y="2753510"/>
            <a:ext cx="3527303" cy="720079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одинаковый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на карте расположены в разных местах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88485" y="1196752"/>
            <a:ext cx="3816424" cy="792088"/>
          </a:xfrm>
          <a:prstGeom prst="roundRect">
            <a:avLst>
              <a:gd name="adj" fmla="val 231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представления координат подразделения медицинской организации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99" t="19560" r="446" b="54471"/>
          <a:stretch/>
        </p:blipFill>
        <p:spPr bwMode="auto">
          <a:xfrm>
            <a:off x="7480300" y="5210174"/>
            <a:ext cx="1435100" cy="114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3090610" y="5978524"/>
            <a:ext cx="2880320" cy="479328"/>
          </a:xfrm>
          <a:prstGeom prst="roundRect">
            <a:avLst/>
          </a:prstGeom>
          <a:gradFill>
            <a:gsLst>
              <a:gs pos="0">
                <a:srgbClr val="5E9EFF">
                  <a:alpha val="0"/>
                </a:srgbClr>
              </a:gs>
              <a:gs pos="39999">
                <a:srgbClr val="85C2FF">
                  <a:alpha val="0"/>
                </a:srgbClr>
              </a:gs>
              <a:gs pos="70000">
                <a:srgbClr val="C4D6EB">
                  <a:alpha val="41000"/>
                </a:srgbClr>
              </a:gs>
              <a:gs pos="100000">
                <a:srgbClr val="FFEBFA">
                  <a:alpha val="55000"/>
                </a:srgbClr>
              </a:gs>
            </a:gsLst>
            <a:lin ang="162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Адрес Пролетарская, 40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510561" y="5733256"/>
            <a:ext cx="1296144" cy="144016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24328" y="4077072"/>
            <a:ext cx="1296144" cy="144016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1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6219</TotalTime>
  <Words>913</Words>
  <Application>Microsoft Office PowerPoint</Application>
  <PresentationFormat>Экран (4:3)</PresentationFormat>
  <Paragraphs>188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СХЕМА ОРГАНИЗАЦИИ МЕДИЦИНСКОЙ ПОМОЩИ ДЛЯ ТРУДНОДОСТУПНЫХ И МАЛОНАСЕЛЕННЫХ СЕЛЬСКИХ РАЙОНОВ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Чугаев Дмитрий Владиславович</dc:creator>
  <cp:lastModifiedBy>Никита А. Голубев</cp:lastModifiedBy>
  <cp:revision>512</cp:revision>
  <cp:lastPrinted>2018-10-10T06:04:07Z</cp:lastPrinted>
  <dcterms:created xsi:type="dcterms:W3CDTF">2015-01-30T14:40:08Z</dcterms:created>
  <dcterms:modified xsi:type="dcterms:W3CDTF">2018-10-11T07:04:58Z</dcterms:modified>
</cp:coreProperties>
</file>