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7"/>
  </p:notesMasterIdLst>
  <p:sldIdLst>
    <p:sldId id="262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9" r:id="rId19"/>
    <p:sldId id="291" r:id="rId20"/>
    <p:sldId id="292" r:id="rId21"/>
    <p:sldId id="293" r:id="rId22"/>
    <p:sldId id="294" r:id="rId23"/>
    <p:sldId id="295" r:id="rId24"/>
    <p:sldId id="296" r:id="rId25"/>
    <p:sldId id="300" r:id="rId26"/>
    <p:sldId id="301" r:id="rId27"/>
    <p:sldId id="302" r:id="rId28"/>
    <p:sldId id="303" r:id="rId29"/>
    <p:sldId id="304" r:id="rId30"/>
    <p:sldId id="305" r:id="rId31"/>
    <p:sldId id="306" r:id="rId32"/>
    <p:sldId id="263" r:id="rId33"/>
    <p:sldId id="258" r:id="rId34"/>
    <p:sldId id="259" r:id="rId35"/>
    <p:sldId id="260" r:id="rId36"/>
    <p:sldId id="261" r:id="rId37"/>
    <p:sldId id="307" r:id="rId38"/>
    <p:sldId id="308" r:id="rId39"/>
    <p:sldId id="309" r:id="rId40"/>
    <p:sldId id="270" r:id="rId41"/>
    <p:sldId id="271" r:id="rId42"/>
    <p:sldId id="272" r:id="rId43"/>
    <p:sldId id="273" r:id="rId44"/>
    <p:sldId id="274" r:id="rId45"/>
    <p:sldId id="297" r:id="rId46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22A54B1-8686-47CF-AC95-E92BD13A978C}" type="datetimeFigureOut">
              <a:rPr lang="ru-RU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7C7A249-CF2B-4D78-9753-BD80F8D047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ED3577C-DB62-4DD8-AC4E-5CFA7589C00A}" type="slidenum">
              <a:rPr lang="ru-RU" altLang="ru-RU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ru-RU" altLang="ru-RU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609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Старость относится к неточно обозначенным состояниям и при наличии любого имеющегося заболевания это состояние не может использоваться . В данном случае имеющуюся гипертоническую болезнь следовало записать в качестве первоначальной причины смерти с указанием логической последовательности. </a:t>
            </a:r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66FBB0D-A31D-434A-9422-AC3B8AD063FC}" type="slidenum">
              <a:rPr lang="ru-RU">
                <a:latin typeface="Arial" pitchFamily="34" charset="0"/>
                <a:cs typeface="Arial" pitchFamily="34" charset="0"/>
              </a:rPr>
              <a:pPr/>
              <a:t>42</a:t>
            </a:fld>
            <a:endParaRPr lang="ru-RU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В первой части записаны 2 различных состояния: сенильная дегенерация, которая не выбирается в качестве  первоначальной причины смерти, так как не является самостоятельным заболеванием; </a:t>
            </a:r>
            <a:r>
              <a:rPr lang="ru-RU" dirty="0" err="1" smtClean="0"/>
              <a:t>инфарт</a:t>
            </a:r>
            <a:r>
              <a:rPr lang="ru-RU" dirty="0" smtClean="0"/>
              <a:t> мозга может быть выбран как первоначальная причина смерти, но его код не подчеркнут. 2 часть свидетельства не заполнена.</a:t>
            </a:r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F393401-B4D2-4E63-B70B-D9366BDEFB7A}" type="slidenum">
              <a:rPr lang="ru-RU">
                <a:latin typeface="Arial" pitchFamily="34" charset="0"/>
                <a:cs typeface="Arial" pitchFamily="34" charset="0"/>
              </a:rPr>
              <a:pPr/>
              <a:t>43</a:t>
            </a:fld>
            <a:endParaRPr lang="ru-RU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В 1 части записано три различные нозологические единицы, что противоречит правилам МКБ-10. из трех заболеваний в 1 части следовало бы указать наиболее тяжелое – инсулиннезависимый сахарный диабет, а на строках а и б следовало указать 2 различных осложнения сахарного диабета. </a:t>
            </a:r>
            <a:r>
              <a:rPr lang="ru-RU" dirty="0" err="1" smtClean="0"/>
              <a:t>Дилатационную</a:t>
            </a:r>
            <a:r>
              <a:rPr lang="ru-RU" dirty="0" smtClean="0"/>
              <a:t> </a:t>
            </a:r>
            <a:r>
              <a:rPr lang="ru-RU" dirty="0" err="1" smtClean="0"/>
              <a:t>кардиомиопатию</a:t>
            </a:r>
            <a:r>
              <a:rPr lang="ru-RU" dirty="0" smtClean="0"/>
              <a:t> и ожирение следует показать во 2 части свидетельства, а умственную отсталость следует исключить, так как психические расстройства не выбираются в качестве причины смерти.</a:t>
            </a:r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E2C5485-242B-4818-902F-71C48C17F4F8}" type="slidenum">
              <a:rPr lang="ru-RU">
                <a:latin typeface="Arial" pitchFamily="34" charset="0"/>
                <a:cs typeface="Arial" pitchFamily="34" charset="0"/>
              </a:rPr>
              <a:pPr/>
              <a:t>44</a:t>
            </a:fld>
            <a:endParaRPr lang="ru-RU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0398" indent="-28379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9927" indent="-2267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6533" indent="-2267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3138" indent="-2267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09743" indent="-2267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6348" indent="-2267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2954" indent="-2267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79558" indent="-2267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defRPr/>
            </a:pPr>
            <a:fld id="{04BF69CE-654C-4968-A9F6-CB575D6F1EBC}" type="slidenum">
              <a:rPr lang="ru-RU" altLang="ru-RU" smtClean="0">
                <a:solidFill>
                  <a:prstClr val="black"/>
                </a:solidFill>
              </a:rPr>
              <a:pPr>
                <a:spcBef>
                  <a:spcPct val="0"/>
                </a:spcBef>
                <a:defRPr/>
              </a:pPr>
              <a:t>26</a:t>
            </a:fld>
            <a:endParaRPr lang="ru-RU" alt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231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364166-5E5D-4666-A3AE-5F6769B43189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21150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364166-5E5D-4666-A3AE-5F6769B43189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21150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364166-5E5D-4666-A3AE-5F6769B43189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21150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364166-5E5D-4666-A3AE-5F6769B43189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21150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A29F3FE-7973-486D-B1A4-6587C22EDB26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ru-RU" altLang="ru-RU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В качестве основного состояния  в статистике заболеваемости выбирается наиболее тяжелое заболевание. В данном случае – болезнь, вызванная ВИЧ, которую и следовало выбрать в качестве первоначальной причины смерти. В данном свидетельстве 2 часть не заполнена. В нее нужно внести энцефалопатию, хронический алкоголизм. В патологоанатомическом диагнозе не указано ни одного сопутствующего заболевания. </a:t>
            </a:r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68B1759-C71D-47B2-B2E8-D00AD97AD0BE}" type="slidenum">
              <a:rPr lang="ru-RU">
                <a:latin typeface="Arial" pitchFamily="34" charset="0"/>
                <a:cs typeface="Arial" pitchFamily="34" charset="0"/>
              </a:rPr>
              <a:pPr/>
              <a:t>40</a:t>
            </a:fld>
            <a:endParaRPr lang="ru-RU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Диагноз </a:t>
            </a:r>
            <a:r>
              <a:rPr lang="ru-RU" dirty="0" err="1" smtClean="0"/>
              <a:t>дисциркуляторная</a:t>
            </a:r>
            <a:r>
              <a:rPr lang="ru-RU" dirty="0" smtClean="0"/>
              <a:t> энцефалопатия в МКБ-10 – отсутствует. В 2 части свидетельства неправильно указан рак легкого, который является первоначальной причиной смерти и должен быть показан в 1 части с указанием логической последовательности. Во 2 части свидетельства следует указать хроническую ишемию мозга вместо  </a:t>
            </a:r>
            <a:r>
              <a:rPr lang="ru-RU" dirty="0" err="1" smtClean="0"/>
              <a:t>дисциркуляторной</a:t>
            </a:r>
            <a:r>
              <a:rPr lang="ru-RU" dirty="0" smtClean="0"/>
              <a:t> энцефалопатии.  </a:t>
            </a:r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E3D6DA0-1B6E-408F-A3EA-80E920557B39}" type="slidenum">
              <a:rPr lang="ru-RU">
                <a:latin typeface="Arial" pitchFamily="34" charset="0"/>
                <a:cs typeface="Arial" pitchFamily="34" charset="0"/>
              </a:rPr>
              <a:pPr/>
              <a:t>41</a:t>
            </a:fld>
            <a:endParaRPr lang="ru-RU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66B42-7CAE-4823-9B0A-A2CA4CF65C12}" type="datetime1">
              <a:rPr lang="ru-RU" smtClean="0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AFD3B-2495-47EA-9349-7971B179DF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C8C36-1ACC-49C6-9BB8-D930D798A22B}" type="datetime1">
              <a:rPr lang="ru-RU" smtClean="0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B18E-E7BC-4CC5-91D8-B5FFCC6C78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EB177-EC0E-4B8C-BA0F-29BF15518C3E}" type="datetime1">
              <a:rPr lang="ru-RU" smtClean="0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6B3C7-FE37-4AD7-A6A1-F7D62EEA18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2FE81-F349-45D5-93F6-FFE505D777B0}" type="datetime1">
              <a:rPr lang="ru-RU" smtClean="0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C7F65-274A-49FE-8B41-F837482CDA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C5505-8FED-4969-A1AF-2942DD3DB46E}" type="datetime1">
              <a:rPr lang="ru-RU" smtClean="0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7804C-4F81-44B6-A399-55C5EB213E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E1779-A161-4CC5-94B7-6A8295086E6B}" type="datetime1">
              <a:rPr lang="ru-RU" smtClean="0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192C5-B9C3-47A3-BE68-25C3132470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31099-2412-4A7A-8EE8-E3850B6CD5AA}" type="datetime1">
              <a:rPr lang="ru-RU" smtClean="0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97552-8DEA-479E-80B9-0016E026D7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3DD80-8D59-4155-8E1E-81D5A8FFE3D7}" type="datetime1">
              <a:rPr lang="ru-RU" smtClean="0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3698E-5148-4E01-87D0-21455AEE9F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B656B-7AED-48EF-B37E-E60309AF8909}" type="datetime1">
              <a:rPr lang="ru-RU" smtClean="0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6AC06-BCAC-4E1A-9D80-70FE38C59B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F6135-B507-4A0C-84D9-CA9D9CCB3FB2}" type="datetime1">
              <a:rPr lang="ru-RU" smtClean="0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39D47-6FD0-4DAA-95F5-0308247C8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88470-8EA4-40C7-B99D-B19FEE71A7F3}" type="datetime1">
              <a:rPr lang="ru-RU" smtClean="0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544A3-C8D0-4B7E-9612-C1A354469C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E6C494C-A940-466E-9BD3-63CE9FAE4095}" type="datetime1">
              <a:rPr lang="ru-RU" smtClean="0"/>
              <a:pPr>
                <a:defRPr/>
              </a:pPr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49E52A-0384-4646-AA85-EECD3808B7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Documents and Settings\KuzovkovaDA\Рабочий стол\Logo_MinZdrav_var1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-1168400"/>
            <a:ext cx="6227763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1989138"/>
            <a:ext cx="9144000" cy="4287837"/>
          </a:xfrm>
          <a:prstGeom prst="rect">
            <a:avLst/>
          </a:prstGeom>
          <a:solidFill>
            <a:srgbClr val="0070C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Прямоугольник 11"/>
          <p:cNvSpPr>
            <a:spLocks noChangeArrowheads="1"/>
          </p:cNvSpPr>
          <p:nvPr/>
        </p:nvSpPr>
        <p:spPr bwMode="auto">
          <a:xfrm>
            <a:off x="0" y="1773238"/>
            <a:ext cx="9144000" cy="28733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solidFill>
                <a:srgbClr val="4F6228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1434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14342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684213" y="2042586"/>
            <a:ext cx="777716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Helios"/>
              </a:rPr>
              <a:t>ВСЕРОССИЙСКОЙ СОВЕЩАНИЕ РУКОВОДИТЕЛЕЙ СЛУЖБЫ МЕДИЦИНСКОЙ СТАТИСТИКИ</a:t>
            </a:r>
          </a:p>
          <a:p>
            <a:endParaRPr lang="ru-RU" sz="2400" b="1" dirty="0">
              <a:solidFill>
                <a:schemeClr val="bg1"/>
              </a:solidFill>
              <a:latin typeface="Helios"/>
            </a:endParaRPr>
          </a:p>
          <a:p>
            <a:r>
              <a:rPr lang="ru-RU" b="1" dirty="0">
                <a:solidFill>
                  <a:schemeClr val="bg1"/>
                </a:solidFill>
                <a:latin typeface="Helios"/>
              </a:rPr>
              <a:t>МОСКВА, </a:t>
            </a:r>
            <a:r>
              <a:rPr lang="ru-RU" b="1" dirty="0" smtClean="0">
                <a:solidFill>
                  <a:schemeClr val="bg1"/>
                </a:solidFill>
                <a:latin typeface="Helios"/>
              </a:rPr>
              <a:t>11 </a:t>
            </a:r>
            <a:r>
              <a:rPr lang="ru-RU" b="1" dirty="0">
                <a:solidFill>
                  <a:schemeClr val="bg1"/>
                </a:solidFill>
                <a:latin typeface="Helios"/>
              </a:rPr>
              <a:t>ОКТЯБРЯ </a:t>
            </a:r>
            <a:r>
              <a:rPr lang="ru-RU" b="1" dirty="0" smtClean="0">
                <a:solidFill>
                  <a:schemeClr val="bg1"/>
                </a:solidFill>
                <a:latin typeface="Helios"/>
              </a:rPr>
              <a:t>2018 </a:t>
            </a:r>
            <a:r>
              <a:rPr lang="ru-RU" b="1" dirty="0">
                <a:solidFill>
                  <a:schemeClr val="bg1"/>
                </a:solidFill>
                <a:latin typeface="Helios"/>
              </a:rPr>
              <a:t>ГОДА</a:t>
            </a:r>
          </a:p>
          <a:p>
            <a:endParaRPr lang="ru-RU" b="1" dirty="0">
              <a:solidFill>
                <a:schemeClr val="bg1"/>
              </a:solidFill>
              <a:latin typeface="Helios"/>
            </a:endParaRPr>
          </a:p>
          <a:p>
            <a:r>
              <a:rPr lang="ru-RU" b="1" dirty="0">
                <a:solidFill>
                  <a:schemeClr val="bg1"/>
                </a:solidFill>
                <a:latin typeface="Helios"/>
              </a:rPr>
              <a:t>Начальник отдела </a:t>
            </a:r>
            <a:r>
              <a:rPr lang="ru-RU" b="1" dirty="0" smtClean="0">
                <a:solidFill>
                  <a:schemeClr val="bg1"/>
                </a:solidFill>
                <a:latin typeface="Helios"/>
              </a:rPr>
              <a:t>медицинской статистики 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Helios"/>
              </a:rPr>
              <a:t>Департамента мониторинга, анализа и стратегического 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Helios"/>
              </a:rPr>
              <a:t>развития здравоохранения</a:t>
            </a:r>
            <a:endParaRPr lang="ru-RU" b="1" dirty="0">
              <a:solidFill>
                <a:schemeClr val="bg1"/>
              </a:solidFill>
              <a:latin typeface="Helios"/>
            </a:endParaRPr>
          </a:p>
          <a:p>
            <a:endParaRPr lang="ru-RU" b="1" dirty="0">
              <a:solidFill>
                <a:schemeClr val="bg1"/>
              </a:solidFill>
              <a:latin typeface="Helios"/>
            </a:endParaRPr>
          </a:p>
          <a:p>
            <a:r>
              <a:rPr lang="ru-RU" b="1" dirty="0">
                <a:solidFill>
                  <a:schemeClr val="bg1"/>
                </a:solidFill>
                <a:latin typeface="Helios"/>
              </a:rPr>
              <a:t>АЛЕКСАНДРОВА ГАЛИНА АЛЕКСАНДРОВНА</a:t>
            </a:r>
          </a:p>
          <a:p>
            <a:endParaRPr lang="ru-RU" b="1" dirty="0">
              <a:solidFill>
                <a:schemeClr val="bg1"/>
              </a:solidFill>
              <a:latin typeface="Helios"/>
            </a:endParaRPr>
          </a:p>
        </p:txBody>
      </p:sp>
      <p:sp>
        <p:nvSpPr>
          <p:cNvPr id="1332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051050" y="333375"/>
            <a:ext cx="6049963" cy="1150938"/>
          </a:xfrm>
          <a:solidFill>
            <a:schemeClr val="bg1"/>
          </a:solidFill>
        </p:spPr>
        <p:txBody>
          <a:bodyPr lIns="95782" tIns="47891" rIns="95782" bIns="47891">
            <a:normAutofit/>
          </a:bodyPr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2600" dirty="0" smtClean="0">
                <a:solidFill>
                  <a:srgbClr val="7F7F7F"/>
                </a:solidFill>
                <a:latin typeface="Helios"/>
              </a:rPr>
              <a:t>МИНИСТЕРСТВО ЗДРАВООХРАНЕНИЯ РОССИЙСКОЙ ФЕДЕРАЦИИ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2133600"/>
            <a:ext cx="9144000" cy="44640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ru-RU" b="1" i="1"/>
          </a:p>
          <a:p>
            <a:pPr defTabSz="957263"/>
            <a:r>
              <a:rPr lang="ru-RU" b="1"/>
              <a:t> 	   				              	</a:t>
            </a:r>
            <a:endParaRPr lang="en-US" b="1"/>
          </a:p>
        </p:txBody>
      </p:sp>
      <p:sp>
        <p:nvSpPr>
          <p:cNvPr id="35021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350212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 </a:t>
            </a:r>
          </a:p>
          <a:p>
            <a:r>
              <a:rPr lang="ru-RU" sz="1600" b="1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30</a:t>
            </a:r>
          </a:p>
        </p:txBody>
      </p:sp>
      <p:sp>
        <p:nvSpPr>
          <p:cNvPr id="350215" name="Rectangle 7"/>
          <p:cNvSpPr>
            <a:spLocks noChangeArrowheads="1"/>
          </p:cNvSpPr>
          <p:nvPr/>
        </p:nvSpPr>
        <p:spPr bwMode="auto">
          <a:xfrm>
            <a:off x="539750" y="871538"/>
            <a:ext cx="820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350216" name="Rectangle 8"/>
          <p:cNvSpPr>
            <a:spLocks noChangeArrowheads="1"/>
          </p:cNvSpPr>
          <p:nvPr/>
        </p:nvSpPr>
        <p:spPr bwMode="auto">
          <a:xfrm>
            <a:off x="684213" y="3765550"/>
            <a:ext cx="77771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0488" algn="l"/>
            <a:r>
              <a:rPr lang="ru-RU" sz="1200" b="1">
                <a:solidFill>
                  <a:srgbClr val="CC0000"/>
                </a:solidFill>
              </a:rPr>
              <a:t>               </a:t>
            </a:r>
          </a:p>
        </p:txBody>
      </p:sp>
      <p:sp>
        <p:nvSpPr>
          <p:cNvPr id="350217" name="Rectangle 9"/>
          <p:cNvSpPr>
            <a:spLocks noChangeArrowheads="1"/>
          </p:cNvSpPr>
          <p:nvPr/>
        </p:nvSpPr>
        <p:spPr bwMode="auto">
          <a:xfrm>
            <a:off x="539750" y="692150"/>
            <a:ext cx="82089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b="1" dirty="0"/>
          </a:p>
          <a:p>
            <a:r>
              <a:rPr lang="ru-RU" sz="1600" b="1" dirty="0"/>
              <a:t>Внесены изменения в таблицу  1006</a:t>
            </a:r>
          </a:p>
          <a:p>
            <a:endParaRPr lang="ru-RU" sz="1600" b="1" dirty="0"/>
          </a:p>
        </p:txBody>
      </p:sp>
      <p:graphicFrame>
        <p:nvGraphicFramePr>
          <p:cNvPr id="96" name="Таблица 95"/>
          <p:cNvGraphicFramePr>
            <a:graphicFrameLocks noGrp="1"/>
          </p:cNvGraphicFramePr>
          <p:nvPr/>
        </p:nvGraphicFramePr>
        <p:xfrm>
          <a:off x="755577" y="2060848"/>
          <a:ext cx="7776863" cy="3627120"/>
        </p:xfrm>
        <a:graphic>
          <a:graphicData uri="http://schemas.openxmlformats.org/drawingml/2006/table">
            <a:tbl>
              <a:tblPr/>
              <a:tblGrid>
                <a:gridCol w="6120679"/>
                <a:gridCol w="792088"/>
                <a:gridCol w="864096"/>
              </a:tblGrid>
              <a:tr h="2055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строки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Число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7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Круглосуточные отделения для ИОВ,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УОВ и ВОВ,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ед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5555">
                <a:tc>
                  <a:txBody>
                    <a:bodyPr/>
                    <a:lstStyle/>
                    <a:p>
                      <a:pPr marL="252095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них: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коек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пролечено пациентов, чел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проведено пациентами койко-дней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Дневные стационары для пациентов, больных психическими расстройствами, мест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в них лечилось пациентов, чел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Дневные стационары для пациентов, больных наркологическими заболеваниями, мест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в них лечилось пациентов, чел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Пансионаты для приезжающих пациентов, мест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Психиатрические отделения специализированного типа – всего, ед 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3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в них коек 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250" marR="462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0800" name="Rectangle 592"/>
          <p:cNvSpPr>
            <a:spLocks noChangeArrowheads="1"/>
          </p:cNvSpPr>
          <p:nvPr/>
        </p:nvSpPr>
        <p:spPr bwMode="auto">
          <a:xfrm>
            <a:off x="539552" y="1089031"/>
            <a:ext cx="81369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Отделения для инвалидов войны,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участников и ветеранов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войн (ИОВ), стационары, пансионаты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(1006)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ОКЕИ: единица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642, койка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911,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койко-день 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9111,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человек – 792, место 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698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2133600"/>
            <a:ext cx="9144000" cy="44640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ru-RU" b="1" i="1"/>
          </a:p>
          <a:p>
            <a:pPr defTabSz="957263"/>
            <a:r>
              <a:rPr lang="ru-RU" b="1"/>
              <a:t> 	   				              	</a:t>
            </a:r>
            <a:endParaRPr lang="en-US" b="1"/>
          </a:p>
        </p:txBody>
      </p:sp>
      <p:sp>
        <p:nvSpPr>
          <p:cNvPr id="351235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351236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 </a:t>
            </a:r>
          </a:p>
          <a:p>
            <a:r>
              <a:rPr lang="ru-RU" sz="1600" b="1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30</a:t>
            </a:r>
          </a:p>
        </p:txBody>
      </p:sp>
      <p:sp>
        <p:nvSpPr>
          <p:cNvPr id="351239" name="Rectangle 7"/>
          <p:cNvSpPr>
            <a:spLocks noChangeArrowheads="1"/>
          </p:cNvSpPr>
          <p:nvPr/>
        </p:nvSpPr>
        <p:spPr bwMode="auto">
          <a:xfrm>
            <a:off x="539750" y="871538"/>
            <a:ext cx="820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351240" name="Rectangle 8"/>
          <p:cNvSpPr>
            <a:spLocks noChangeArrowheads="1"/>
          </p:cNvSpPr>
          <p:nvPr/>
        </p:nvSpPr>
        <p:spPr bwMode="auto">
          <a:xfrm>
            <a:off x="684213" y="3765550"/>
            <a:ext cx="77771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0488" algn="l"/>
            <a:r>
              <a:rPr lang="ru-RU" sz="1200" b="1">
                <a:solidFill>
                  <a:srgbClr val="CC0000"/>
                </a:solidFill>
              </a:rPr>
              <a:t>               </a:t>
            </a:r>
          </a:p>
        </p:txBody>
      </p:sp>
      <p:sp>
        <p:nvSpPr>
          <p:cNvPr id="351241" name="Rectangle 9"/>
          <p:cNvSpPr>
            <a:spLocks noChangeArrowheads="1"/>
          </p:cNvSpPr>
          <p:nvPr/>
        </p:nvSpPr>
        <p:spPr bwMode="auto">
          <a:xfrm>
            <a:off x="539750" y="692150"/>
            <a:ext cx="82089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b="1" dirty="0"/>
          </a:p>
          <a:p>
            <a:r>
              <a:rPr lang="ru-RU" sz="1600" b="1" dirty="0" smtClean="0"/>
              <a:t>В таблицу  1100 внесены дополнительные графы и добавлены строки</a:t>
            </a:r>
            <a:endParaRPr lang="ru-RU" sz="1600" b="1" dirty="0"/>
          </a:p>
          <a:p>
            <a:endParaRPr lang="ru-RU" sz="1600" b="1" dirty="0"/>
          </a:p>
        </p:txBody>
      </p:sp>
      <p:graphicFrame>
        <p:nvGraphicFramePr>
          <p:cNvPr id="86" name="Таблица 85"/>
          <p:cNvGraphicFramePr>
            <a:graphicFrameLocks noGrp="1"/>
          </p:cNvGraphicFramePr>
          <p:nvPr/>
        </p:nvGraphicFramePr>
        <p:xfrm>
          <a:off x="683568" y="1628800"/>
          <a:ext cx="7848872" cy="4548985"/>
        </p:xfrm>
        <a:graphic>
          <a:graphicData uri="http://schemas.openxmlformats.org/drawingml/2006/table">
            <a:tbl>
              <a:tblPr/>
              <a:tblGrid>
                <a:gridCol w="4176548"/>
                <a:gridCol w="792004"/>
                <a:gridCol w="1476828"/>
                <a:gridCol w="140349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Наименование должности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(специальности)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№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строки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Имеют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свидетельство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об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аккредитации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из гр. 9)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Находятся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в 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декретном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и 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долгосрочном отпуске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из гр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. 9)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32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Специалисты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 высшим немедицинским образованием –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всего, из них: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7874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зоолог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7874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эксперт-физик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7874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эмбриолог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7874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энтомолог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3193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Кроме того,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число физических лиц  без медицинского образования занимающих должности среднего медицинского персонала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них:   медицинских </a:t>
                      </a: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регистраторов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медицинских </a:t>
                      </a: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дезинфекторов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indent="43942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инструкторов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</a:t>
                      </a:r>
                    </a:p>
                    <a:p>
                      <a:pPr indent="43942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лечебной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физкультуре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49580" algn="l"/>
                        </a:tabLs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1701" name="Rectangle 469"/>
          <p:cNvSpPr>
            <a:spLocks noChangeArrowheads="1"/>
          </p:cNvSpPr>
          <p:nvPr/>
        </p:nvSpPr>
        <p:spPr bwMode="auto">
          <a:xfrm>
            <a:off x="611560" y="1052736"/>
            <a:ext cx="792088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Должности и физические лица медицинской организации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(1100)                                                                                       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Коды по ОКЕИ: человек – 792, единица – 642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9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352260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30</a:t>
            </a:r>
          </a:p>
        </p:txBody>
      </p:sp>
      <p:sp>
        <p:nvSpPr>
          <p:cNvPr id="352263" name="Rectangle 7"/>
          <p:cNvSpPr>
            <a:spLocks noChangeArrowheads="1"/>
          </p:cNvSpPr>
          <p:nvPr/>
        </p:nvSpPr>
        <p:spPr bwMode="auto">
          <a:xfrm>
            <a:off x="539750" y="871538"/>
            <a:ext cx="820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352264" name="Rectangle 8"/>
          <p:cNvSpPr>
            <a:spLocks noChangeArrowheads="1"/>
          </p:cNvSpPr>
          <p:nvPr/>
        </p:nvSpPr>
        <p:spPr bwMode="auto">
          <a:xfrm>
            <a:off x="684213" y="3765550"/>
            <a:ext cx="77771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0488" algn="l"/>
            <a:r>
              <a:rPr lang="ru-RU" sz="1200" b="1">
                <a:solidFill>
                  <a:srgbClr val="CC0000"/>
                </a:solidFill>
              </a:rPr>
              <a:t>               </a:t>
            </a:r>
          </a:p>
        </p:txBody>
      </p:sp>
      <p:graphicFrame>
        <p:nvGraphicFramePr>
          <p:cNvPr id="43" name="Таблица 42"/>
          <p:cNvGraphicFramePr>
            <a:graphicFrameLocks noGrp="1"/>
          </p:cNvGraphicFramePr>
          <p:nvPr/>
        </p:nvGraphicFramePr>
        <p:xfrm>
          <a:off x="755576" y="1412776"/>
          <a:ext cx="7992887" cy="1411699"/>
        </p:xfrm>
        <a:graphic>
          <a:graphicData uri="http://schemas.openxmlformats.org/drawingml/2006/table">
            <a:tbl>
              <a:tblPr/>
              <a:tblGrid>
                <a:gridCol w="4320479"/>
                <a:gridCol w="792088"/>
                <a:gridCol w="864096"/>
                <a:gridCol w="864096"/>
                <a:gridCol w="1152128"/>
              </a:tblGrid>
              <a:tr h="219098"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Должности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 физические лица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отделений (кабинетов) </a:t>
                      </a:r>
                      <a:endParaRPr lang="ru-RU" sz="1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профилактики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(из таблицы 1100)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657" marR="53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строки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657" marR="53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Должностей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657" marR="53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Физических лиц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657" marR="53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штатных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657" marR="53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занятых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657" marR="53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301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657" marR="53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657" marR="53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657" marR="53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657" marR="53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657" marR="53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525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endParaRPr lang="ru-RU" sz="1400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врачей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(из стр. 1)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657" marR="53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657" marR="536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657" marR="53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657" marR="53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657" marR="53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3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среднего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медицинского персонала (из стр.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143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657" marR="53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657" marR="53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657" marR="53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657" marR="53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657" marR="53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2488" name="Rectangle 232"/>
          <p:cNvSpPr>
            <a:spLocks noChangeArrowheads="1"/>
          </p:cNvSpPr>
          <p:nvPr/>
        </p:nvSpPr>
        <p:spPr bwMode="auto">
          <a:xfrm>
            <a:off x="899592" y="1052736"/>
            <a:ext cx="75243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(1101)			                                                       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Код по ОКЕИ: единица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642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45" name="Rectangle 9"/>
          <p:cNvSpPr>
            <a:spLocks noChangeArrowheads="1"/>
          </p:cNvSpPr>
          <p:nvPr/>
        </p:nvSpPr>
        <p:spPr bwMode="auto">
          <a:xfrm>
            <a:off x="467544" y="764704"/>
            <a:ext cx="82089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b="1" dirty="0"/>
          </a:p>
          <a:p>
            <a:r>
              <a:rPr lang="ru-RU" sz="1600" b="1" dirty="0"/>
              <a:t>Внесены изменения в </a:t>
            </a:r>
            <a:r>
              <a:rPr lang="ru-RU" sz="1600" b="1" dirty="0" smtClean="0"/>
              <a:t>таблицы  1101 и 1102</a:t>
            </a:r>
            <a:endParaRPr lang="ru-RU" sz="1600" b="1" dirty="0"/>
          </a:p>
          <a:p>
            <a:endParaRPr lang="ru-RU" sz="1600" b="1" dirty="0"/>
          </a:p>
        </p:txBody>
      </p:sp>
      <p:graphicFrame>
        <p:nvGraphicFramePr>
          <p:cNvPr id="46" name="Таблица 45"/>
          <p:cNvGraphicFramePr>
            <a:graphicFrameLocks noGrp="1"/>
          </p:cNvGraphicFramePr>
          <p:nvPr/>
        </p:nvGraphicFramePr>
        <p:xfrm>
          <a:off x="683568" y="3284984"/>
          <a:ext cx="8136905" cy="1988676"/>
        </p:xfrm>
        <a:graphic>
          <a:graphicData uri="http://schemas.openxmlformats.org/drawingml/2006/table">
            <a:tbl>
              <a:tblPr/>
              <a:tblGrid>
                <a:gridCol w="3873122"/>
                <a:gridCol w="874601"/>
                <a:gridCol w="1171983"/>
                <a:gridCol w="997381"/>
                <a:gridCol w="1219818"/>
              </a:tblGrid>
              <a:tr h="216024">
                <a:tc rowSpan="2"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медицинский персонал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ФАПов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ФП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(из таблицы 1100)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строки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Должностей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физических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лиц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штатных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занятых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8688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медицинский персонал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ФАПов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ФП всего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endParaRPr lang="ru-RU" sz="1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них: фельдшеры (включая заведующих)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</a:t>
                      </a:r>
                      <a:endParaRPr lang="ru-RU" sz="1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акушерки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(включая заведующих)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</a:t>
                      </a:r>
                      <a:endParaRPr lang="ru-RU" sz="1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медицинские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сестры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508" marR="645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352489" name="Rectangle 233"/>
          <p:cNvSpPr>
            <a:spLocks noChangeArrowheads="1"/>
          </p:cNvSpPr>
          <p:nvPr/>
        </p:nvSpPr>
        <p:spPr bwMode="auto">
          <a:xfrm>
            <a:off x="755576" y="2996952"/>
            <a:ext cx="80648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(1102)				                                                        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Код по ОКЕИ:  человек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792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692150" y="1023938"/>
            <a:ext cx="820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755576" y="5572363"/>
            <a:ext cx="82089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Исключены таблицы № 1110, 2103, 2402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2133600"/>
            <a:ext cx="9144000" cy="44640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ru-RU" b="1" i="1"/>
          </a:p>
          <a:p>
            <a:pPr defTabSz="957263"/>
            <a:r>
              <a:rPr lang="ru-RU" b="1"/>
              <a:t> 	   				              	</a:t>
            </a:r>
            <a:endParaRPr lang="en-US" b="1"/>
          </a:p>
        </p:txBody>
      </p:sp>
      <p:sp>
        <p:nvSpPr>
          <p:cNvPr id="35328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353284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30</a:t>
            </a:r>
          </a:p>
        </p:txBody>
      </p:sp>
      <p:sp>
        <p:nvSpPr>
          <p:cNvPr id="353287" name="Rectangle 7"/>
          <p:cNvSpPr>
            <a:spLocks noChangeArrowheads="1"/>
          </p:cNvSpPr>
          <p:nvPr/>
        </p:nvSpPr>
        <p:spPr bwMode="auto">
          <a:xfrm>
            <a:off x="539750" y="871538"/>
            <a:ext cx="820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353289" name="Rectangle 9"/>
          <p:cNvSpPr>
            <a:spLocks noChangeArrowheads="1"/>
          </p:cNvSpPr>
          <p:nvPr/>
        </p:nvSpPr>
        <p:spPr bwMode="auto">
          <a:xfrm>
            <a:off x="467544" y="764704"/>
            <a:ext cx="8137401" cy="432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/>
              <a:t>В таблицу  2100  добавлены дополнительные строки</a:t>
            </a:r>
            <a:endParaRPr lang="ru-RU" sz="1600" b="1" dirty="0"/>
          </a:p>
        </p:txBody>
      </p:sp>
      <p:graphicFrame>
        <p:nvGraphicFramePr>
          <p:cNvPr id="115" name="Таблица 114"/>
          <p:cNvGraphicFramePr>
            <a:graphicFrameLocks noGrp="1"/>
          </p:cNvGraphicFramePr>
          <p:nvPr/>
        </p:nvGraphicFramePr>
        <p:xfrm>
          <a:off x="467544" y="1124744"/>
          <a:ext cx="8496944" cy="1546033"/>
        </p:xfrm>
        <a:graphic>
          <a:graphicData uri="http://schemas.openxmlformats.org/drawingml/2006/table">
            <a:tbl>
              <a:tblPr/>
              <a:tblGrid>
                <a:gridCol w="6861433"/>
                <a:gridCol w="1635511"/>
              </a:tblGrid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863" marR="42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863" marR="42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004"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863" marR="42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863" marR="42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4076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общего числа посещений (стр. 1):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44145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в отделениях, 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кабинетах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пунктах неотложной  медицинской помощи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3905">
                <a:tc>
                  <a:txBody>
                    <a:bodyPr/>
                    <a:lstStyle/>
                    <a:p>
                      <a:pPr marL="144145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44145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отделениях, 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кабинетах   паллиативной   медицинской  помощи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124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16" name="Прямоугольник 115"/>
          <p:cNvSpPr/>
          <p:nvPr/>
        </p:nvSpPr>
        <p:spPr>
          <a:xfrm>
            <a:off x="467544" y="2996952"/>
            <a:ext cx="8496944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Число посещений выездной патронажной службы паллиативной помощи для оказания паллиативной медицинской помощи на дому - всего 1 __________, из них детям 2 ______.</a:t>
            </a:r>
          </a:p>
        </p:txBody>
      </p:sp>
      <p:sp>
        <p:nvSpPr>
          <p:cNvPr id="117" name="Rectangle 9"/>
          <p:cNvSpPr>
            <a:spLocks noChangeArrowheads="1"/>
          </p:cNvSpPr>
          <p:nvPr/>
        </p:nvSpPr>
        <p:spPr bwMode="auto">
          <a:xfrm>
            <a:off x="467544" y="2636912"/>
            <a:ext cx="8353425" cy="432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/>
              <a:t>Добавлена новая таблица 2102</a:t>
            </a:r>
            <a:endParaRPr lang="ru-RU" sz="1600" b="1" dirty="0"/>
          </a:p>
        </p:txBody>
      </p:sp>
      <p:graphicFrame>
        <p:nvGraphicFramePr>
          <p:cNvPr id="118" name="Таблица 117"/>
          <p:cNvGraphicFramePr>
            <a:graphicFrameLocks noGrp="1"/>
          </p:cNvGraphicFramePr>
          <p:nvPr/>
        </p:nvGraphicFramePr>
        <p:xfrm>
          <a:off x="539552" y="4005064"/>
          <a:ext cx="8352929" cy="2407920"/>
        </p:xfrm>
        <a:graphic>
          <a:graphicData uri="http://schemas.openxmlformats.org/drawingml/2006/table">
            <a:tbl>
              <a:tblPr/>
              <a:tblGrid>
                <a:gridCol w="3882696"/>
                <a:gridCol w="789824"/>
                <a:gridCol w="857445"/>
                <a:gridCol w="940988"/>
                <a:gridCol w="940988"/>
                <a:gridCol w="940988"/>
              </a:tblGrid>
              <a:tr h="997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общего числа посещений (табл. 2100, стр. 1)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сделано посещений всего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строки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них: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89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сельскими жителями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детьми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0-17 лет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них: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сельскими жителями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(из гр. 5)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7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6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spc="-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 профилактической и иными целями: всего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…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6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spc="-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</a:t>
                      </a:r>
                      <a:r>
                        <a:rPr lang="ru-RU" sz="1400" spc="-1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 в центрах здоровья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196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spc="-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Передвижными:     амбулаториями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…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6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spc="-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400" spc="-1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мобильными </a:t>
                      </a:r>
                      <a:r>
                        <a:rPr lang="ru-RU" sz="1400" spc="-1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медицинскими комплексами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879" marR="448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19" name="Rectangle 9"/>
          <p:cNvSpPr>
            <a:spLocks noChangeArrowheads="1"/>
          </p:cNvSpPr>
          <p:nvPr/>
        </p:nvSpPr>
        <p:spPr bwMode="auto">
          <a:xfrm>
            <a:off x="683568" y="3573016"/>
            <a:ext cx="8353425" cy="432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/>
              <a:t>В таблицу  2105  добавлены дополнительные строки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2133600"/>
            <a:ext cx="9144000" cy="44640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ru-RU" b="1" i="1"/>
          </a:p>
          <a:p>
            <a:pPr defTabSz="957263"/>
            <a:r>
              <a:rPr lang="ru-RU" b="1"/>
              <a:t> 	   				              	</a:t>
            </a:r>
            <a:endParaRPr lang="en-US" b="1"/>
          </a:p>
        </p:txBody>
      </p:sp>
      <p:sp>
        <p:nvSpPr>
          <p:cNvPr id="37069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370692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0696" name="Rectangle 8"/>
          <p:cNvSpPr>
            <a:spLocks noChangeArrowheads="1"/>
          </p:cNvSpPr>
          <p:nvPr/>
        </p:nvSpPr>
        <p:spPr bwMode="auto">
          <a:xfrm>
            <a:off x="684213" y="3765550"/>
            <a:ext cx="77771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0488" algn="l"/>
            <a:r>
              <a:rPr lang="ru-RU" sz="1200" b="1">
                <a:solidFill>
                  <a:srgbClr val="CC0000"/>
                </a:solidFill>
              </a:rPr>
              <a:t>               </a:t>
            </a:r>
          </a:p>
        </p:txBody>
      </p:sp>
      <p:graphicFrame>
        <p:nvGraphicFramePr>
          <p:cNvPr id="98" name="Таблица 97"/>
          <p:cNvGraphicFramePr>
            <a:graphicFrameLocks noGrp="1"/>
          </p:cNvGraphicFramePr>
          <p:nvPr/>
        </p:nvGraphicFramePr>
        <p:xfrm>
          <a:off x="395536" y="1772816"/>
          <a:ext cx="8496945" cy="4824536"/>
        </p:xfrm>
        <a:graphic>
          <a:graphicData uri="http://schemas.openxmlformats.org/drawingml/2006/table">
            <a:tbl>
              <a:tblPr/>
              <a:tblGrid>
                <a:gridCol w="2325914"/>
                <a:gridCol w="625423"/>
                <a:gridCol w="793079"/>
                <a:gridCol w="648072"/>
                <a:gridCol w="792088"/>
                <a:gridCol w="648072"/>
                <a:gridCol w="477241"/>
                <a:gridCol w="351560"/>
                <a:gridCol w="351560"/>
                <a:gridCol w="390682"/>
                <a:gridCol w="351560"/>
                <a:gridCol w="370847"/>
                <a:gridCol w="370847"/>
              </a:tblGrid>
              <a:tr h="189759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Контингенты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строки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Подлежало осмотрам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них: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сельских жителей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Осмотрено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них: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сельских жителей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числа осмотренных (гр. 5):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определены группы здоровья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8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III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них: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IV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III</a:t>
                      </a: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III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8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8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Дети в возрасте 0-14 лет включительно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8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из них: дети до 1 года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208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Дети в возрасте 15-17 лет включительно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общего числа детей 15-17 лет (стр.3) - юношей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Школьники (из суммы строк 1+3)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Контингенты взрослого населения (18 лет и старше) - всего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    из них: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    старше трудоспособного </a:t>
                      </a:r>
                      <a:endParaRPr lang="ru-RU" sz="1200" dirty="0" smtClean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    возраста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6.1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    диспансеризация </a:t>
                      </a:r>
                      <a:endParaRPr lang="ru-RU" sz="1200" dirty="0" smtClean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    определенных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    групп взрослого населения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6.2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        из них: старше </a:t>
                      </a:r>
                      <a:r>
                        <a:rPr lang="ru-RU" sz="1200" dirty="0" smtClean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трудоспособного 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возраста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6.2.1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  (сумма строк 1, 3, 6)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71704" name="Rectangle 1016"/>
          <p:cNvSpPr>
            <a:spLocks noChangeArrowheads="1"/>
          </p:cNvSpPr>
          <p:nvPr/>
        </p:nvSpPr>
        <p:spPr bwMode="auto">
          <a:xfrm>
            <a:off x="827584" y="1196752"/>
            <a:ext cx="770485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Профилактические осмотры и диспансеризация, проведенные медицинской организацией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(2510)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	                     	                                           Код по ОКЕИ: человек - 792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Прямоугольник 13"/>
          <p:cNvSpPr txBox="1">
            <a:spLocks noChangeArrowheads="1"/>
          </p:cNvSpPr>
          <p:nvPr/>
        </p:nvSpPr>
        <p:spPr bwMode="auto">
          <a:xfrm>
            <a:off x="611560" y="26064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30</a:t>
            </a:r>
          </a:p>
        </p:txBody>
      </p:sp>
      <p:sp>
        <p:nvSpPr>
          <p:cNvPr id="101" name="Rectangle 9"/>
          <p:cNvSpPr>
            <a:spLocks noChangeArrowheads="1"/>
          </p:cNvSpPr>
          <p:nvPr/>
        </p:nvSpPr>
        <p:spPr bwMode="auto">
          <a:xfrm>
            <a:off x="467544" y="908720"/>
            <a:ext cx="82089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b="1" dirty="0"/>
          </a:p>
          <a:p>
            <a:pPr algn="ctr"/>
            <a:r>
              <a:rPr lang="ru-RU" sz="1600" b="1" dirty="0"/>
              <a:t>Внесены изменения в таблицу  </a:t>
            </a:r>
            <a:r>
              <a:rPr lang="ru-RU" sz="1600" b="1" dirty="0" smtClean="0"/>
              <a:t>2510</a:t>
            </a:r>
            <a:endParaRPr lang="ru-RU" sz="1600" b="1" dirty="0"/>
          </a:p>
          <a:p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6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354307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30</a:t>
            </a:r>
          </a:p>
        </p:txBody>
      </p:sp>
      <p:sp>
        <p:nvSpPr>
          <p:cNvPr id="354311" name="Rectangle 7"/>
          <p:cNvSpPr>
            <a:spLocks noChangeArrowheads="1"/>
          </p:cNvSpPr>
          <p:nvPr/>
        </p:nvSpPr>
        <p:spPr bwMode="auto">
          <a:xfrm>
            <a:off x="684213" y="3765550"/>
            <a:ext cx="77771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0488" algn="l"/>
            <a:r>
              <a:rPr lang="ru-RU" sz="1200" b="1">
                <a:solidFill>
                  <a:srgbClr val="CC0000"/>
                </a:solidFill>
              </a:rPr>
              <a:t>               </a:t>
            </a:r>
          </a:p>
        </p:txBody>
      </p:sp>
      <p:graphicFrame>
        <p:nvGraphicFramePr>
          <p:cNvPr id="61" name="Таблица 60"/>
          <p:cNvGraphicFramePr>
            <a:graphicFrameLocks noGrp="1"/>
          </p:cNvGraphicFramePr>
          <p:nvPr/>
        </p:nvGraphicFramePr>
        <p:xfrm>
          <a:off x="179511" y="2060848"/>
          <a:ext cx="8856985" cy="3185160"/>
        </p:xfrm>
        <a:graphic>
          <a:graphicData uri="http://schemas.openxmlformats.org/drawingml/2006/table">
            <a:tbl>
              <a:tblPr/>
              <a:tblGrid>
                <a:gridCol w="1706280"/>
                <a:gridCol w="493389"/>
                <a:gridCol w="752660"/>
                <a:gridCol w="720080"/>
                <a:gridCol w="1152128"/>
                <a:gridCol w="1008112"/>
                <a:gridCol w="1008112"/>
                <a:gridCol w="1008112"/>
                <a:gridCol w="1008112"/>
              </a:tblGrid>
              <a:tr h="3148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строки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Подлежало осмотрам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Осмотрено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Выявлено подозрений на профессиональное заболевание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имели медицинских противопоказаний к работе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Имели временные/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постоянные медицинские противопоказания к работе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Нуждаются в дополнительном обследовании в центре </a:t>
                      </a:r>
                      <a:r>
                        <a:rPr lang="ru-RU" sz="9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профпатологии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Нуждаются в амбулаторном/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стационарном обследовании и лечении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6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6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108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из них: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работники, занятые на тяжелой работе и на работах с вредными и (или) опасными условиями труда - всего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1.1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243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декретированные контингенты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1.2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580" marR="42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4738" name="Rectangle 434"/>
          <p:cNvSpPr>
            <a:spLocks noChangeArrowheads="1"/>
          </p:cNvSpPr>
          <p:nvPr/>
        </p:nvSpPr>
        <p:spPr bwMode="auto">
          <a:xfrm>
            <a:off x="611560" y="1196752"/>
            <a:ext cx="8208913" cy="70788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Обязательные предварительные и периодические осмотры, проведенные медицинской организацией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(2516)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Код по ОКЕИ: человек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792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63" name="Rectangle 9"/>
          <p:cNvSpPr>
            <a:spLocks noChangeArrowheads="1"/>
          </p:cNvSpPr>
          <p:nvPr/>
        </p:nvSpPr>
        <p:spPr bwMode="auto">
          <a:xfrm>
            <a:off x="467544" y="764704"/>
            <a:ext cx="8353425" cy="432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/>
              <a:t>Добавлена новая таблица 2516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8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357379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30</a:t>
            </a:r>
          </a:p>
        </p:txBody>
      </p:sp>
      <p:sp>
        <p:nvSpPr>
          <p:cNvPr id="357382" name="Rectangle 6"/>
          <p:cNvSpPr>
            <a:spLocks noChangeArrowheads="1"/>
          </p:cNvSpPr>
          <p:nvPr/>
        </p:nvSpPr>
        <p:spPr bwMode="auto">
          <a:xfrm>
            <a:off x="539750" y="871538"/>
            <a:ext cx="820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357383" name="Rectangle 7"/>
          <p:cNvSpPr>
            <a:spLocks noChangeArrowheads="1"/>
          </p:cNvSpPr>
          <p:nvPr/>
        </p:nvSpPr>
        <p:spPr bwMode="auto">
          <a:xfrm>
            <a:off x="684213" y="3765550"/>
            <a:ext cx="77771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0488" algn="l"/>
            <a:r>
              <a:rPr lang="ru-RU" sz="1200" b="1">
                <a:solidFill>
                  <a:srgbClr val="CC0000"/>
                </a:solidFill>
              </a:rPr>
              <a:t>               </a:t>
            </a:r>
          </a:p>
        </p:txBody>
      </p:sp>
      <p:graphicFrame>
        <p:nvGraphicFramePr>
          <p:cNvPr id="67" name="Таблица 66"/>
          <p:cNvGraphicFramePr>
            <a:graphicFrameLocks noGrp="1"/>
          </p:cNvGraphicFramePr>
          <p:nvPr/>
        </p:nvGraphicFramePr>
        <p:xfrm>
          <a:off x="539552" y="1844824"/>
          <a:ext cx="8208911" cy="2075264"/>
        </p:xfrm>
        <a:graphic>
          <a:graphicData uri="http://schemas.openxmlformats.org/drawingml/2006/table">
            <a:tbl>
              <a:tblPr/>
              <a:tblGrid>
                <a:gridCol w="6364214"/>
                <a:gridCol w="619588"/>
                <a:gridCol w="1225109"/>
              </a:tblGrid>
              <a:tr h="103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604" marR="466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строки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604" marR="466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604" marR="466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604" marR="46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604" marR="466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604" marR="46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16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Число лиц, обученных основам здорового образа жизни, чел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604" marR="466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604" marR="466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604" marR="466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604" marR="46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..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604" marR="466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604" marR="466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604" marR="46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…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604" marR="466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604" marR="466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072">
                <a:tc>
                  <a:txBody>
                    <a:bodyPr/>
                    <a:lstStyle/>
                    <a:p>
                      <a:pPr marL="107950" indent="70231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школе для пациентов с 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ишемическими болезнями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сердца и перенесших </a:t>
                      </a:r>
                      <a:endParaRPr lang="ru-RU" sz="1400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07950" indent="70231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острый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инфаркт миокарда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604" marR="466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604" marR="466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604" marR="466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107950" indent="70231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школе для пациентов перенесших 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острые нарушения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мозгового </a:t>
                      </a:r>
                      <a:endParaRPr lang="ru-RU" sz="1400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07950" indent="70231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кровообращения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604" marR="466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604" marR="466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6604" marR="466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357694" name="Rectangle 318"/>
          <p:cNvSpPr>
            <a:spLocks noChangeArrowheads="1"/>
          </p:cNvSpPr>
          <p:nvPr/>
        </p:nvSpPr>
        <p:spPr bwMode="auto">
          <a:xfrm>
            <a:off x="539552" y="1124744"/>
            <a:ext cx="82089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016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51863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Деятельность отделения (кабинета) медицинской профилактики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7016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51863" algn="l"/>
              </a:tabLs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(4809)                                                                              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Коды по ОКЕИ: человек – 792, единица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642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701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51863" algn="l"/>
              </a:tabLst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sym typeface="Symbol" pitchFamily="18" charset="2"/>
            </a:endParaRPr>
          </a:p>
        </p:txBody>
      </p:sp>
      <p:sp>
        <p:nvSpPr>
          <p:cNvPr id="69" name="Rectangle 9"/>
          <p:cNvSpPr>
            <a:spLocks noChangeArrowheads="1"/>
          </p:cNvSpPr>
          <p:nvPr/>
        </p:nvSpPr>
        <p:spPr bwMode="auto">
          <a:xfrm>
            <a:off x="467544" y="836712"/>
            <a:ext cx="82089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b="1" dirty="0"/>
          </a:p>
          <a:p>
            <a:pPr algn="ctr"/>
            <a:r>
              <a:rPr lang="ru-RU" sz="1600" b="1" dirty="0"/>
              <a:t>Внесены изменения в таблицу  </a:t>
            </a:r>
            <a:r>
              <a:rPr lang="ru-RU" sz="1600" b="1" dirty="0" smtClean="0"/>
              <a:t>4809</a:t>
            </a:r>
            <a:endParaRPr lang="ru-RU" sz="1600" b="1" dirty="0"/>
          </a:p>
          <a:p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366595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30</a:t>
            </a:r>
          </a:p>
        </p:txBody>
      </p:sp>
      <p:sp>
        <p:nvSpPr>
          <p:cNvPr id="366599" name="Rectangle 7"/>
          <p:cNvSpPr>
            <a:spLocks noChangeArrowheads="1"/>
          </p:cNvSpPr>
          <p:nvPr/>
        </p:nvSpPr>
        <p:spPr bwMode="auto">
          <a:xfrm>
            <a:off x="1042988" y="620713"/>
            <a:ext cx="756126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b="1"/>
          </a:p>
          <a:p>
            <a:pPr algn="l"/>
            <a:endParaRPr lang="ru-RU" sz="1400" b="1"/>
          </a:p>
        </p:txBody>
      </p:sp>
      <p:sp>
        <p:nvSpPr>
          <p:cNvPr id="366650" name="Rectangle 58"/>
          <p:cNvSpPr>
            <a:spLocks noChangeArrowheads="1"/>
          </p:cNvSpPr>
          <p:nvPr/>
        </p:nvSpPr>
        <p:spPr bwMode="auto">
          <a:xfrm>
            <a:off x="1908175" y="765175"/>
            <a:ext cx="57245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b="1" dirty="0">
                <a:solidFill>
                  <a:srgbClr val="CC0000"/>
                </a:solidFill>
              </a:rPr>
              <a:t>Вводятся большие изменения в </a:t>
            </a:r>
            <a:r>
              <a:rPr lang="ru-RU" b="1" dirty="0" smtClean="0">
                <a:solidFill>
                  <a:srgbClr val="CC0000"/>
                </a:solidFill>
              </a:rPr>
              <a:t>разделы </a:t>
            </a:r>
            <a:r>
              <a:rPr lang="en-US" b="1" dirty="0" smtClean="0">
                <a:solidFill>
                  <a:srgbClr val="CC0000"/>
                </a:solidFill>
              </a:rPr>
              <a:t>V</a:t>
            </a:r>
            <a:r>
              <a:rPr lang="ru-RU" b="1" dirty="0" smtClean="0">
                <a:solidFill>
                  <a:srgbClr val="CC0000"/>
                </a:solidFill>
              </a:rPr>
              <a:t> и </a:t>
            </a:r>
            <a:r>
              <a:rPr lang="en-US" b="1" dirty="0" smtClean="0">
                <a:solidFill>
                  <a:srgbClr val="CC0000"/>
                </a:solidFill>
              </a:rPr>
              <a:t>VII</a:t>
            </a:r>
            <a:endParaRPr lang="ru-RU" b="1" dirty="0">
              <a:solidFill>
                <a:srgbClr val="CC0000"/>
              </a:solidFill>
            </a:endParaRPr>
          </a:p>
        </p:txBody>
      </p:sp>
      <p:sp>
        <p:nvSpPr>
          <p:cNvPr id="366652" name="Rectangle 60"/>
          <p:cNvSpPr>
            <a:spLocks noChangeArrowheads="1"/>
          </p:cNvSpPr>
          <p:nvPr/>
        </p:nvSpPr>
        <p:spPr bwMode="auto">
          <a:xfrm>
            <a:off x="899592" y="1268760"/>
            <a:ext cx="79930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400" b="1" u="sng" dirty="0">
                <a:latin typeface="Times New Roman" pitchFamily="18" charset="0"/>
              </a:rPr>
              <a:t>Раздел </a:t>
            </a:r>
            <a:r>
              <a:rPr lang="en-US" sz="1400" b="1" u="sng" dirty="0">
                <a:latin typeface="Times New Roman" pitchFamily="18" charset="0"/>
              </a:rPr>
              <a:t>V </a:t>
            </a:r>
            <a:r>
              <a:rPr lang="ru-RU" sz="1400" b="1" u="sng" dirty="0">
                <a:latin typeface="Times New Roman" pitchFamily="18" charset="0"/>
              </a:rPr>
              <a:t>«Работа диагностических отделений»</a:t>
            </a:r>
          </a:p>
        </p:txBody>
      </p:sp>
      <p:sp>
        <p:nvSpPr>
          <p:cNvPr id="366654" name="Rectangle 62"/>
          <p:cNvSpPr>
            <a:spLocks noChangeArrowheads="1"/>
          </p:cNvSpPr>
          <p:nvPr/>
        </p:nvSpPr>
        <p:spPr bwMode="auto">
          <a:xfrm>
            <a:off x="971600" y="1700808"/>
            <a:ext cx="79232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1400" b="1" dirty="0">
                <a:latin typeface="Times New Roman" pitchFamily="18" charset="0"/>
              </a:rPr>
              <a:t>таблицы 5111 </a:t>
            </a:r>
            <a:r>
              <a:rPr lang="ru-RU" sz="1400" b="1" dirty="0" smtClean="0">
                <a:latin typeface="Times New Roman" pitchFamily="18" charset="0"/>
              </a:rPr>
              <a:t>«</a:t>
            </a:r>
            <a:r>
              <a:rPr lang="ru-RU" sz="1400" b="1" dirty="0" err="1">
                <a:latin typeface="Times New Roman" pitchFamily="18" charset="0"/>
              </a:rPr>
              <a:t>Рентгенохирургия</a:t>
            </a:r>
            <a:r>
              <a:rPr lang="ru-RU" sz="1400" b="1" dirty="0">
                <a:latin typeface="Times New Roman" pitchFamily="18" charset="0"/>
              </a:rPr>
              <a:t>, </a:t>
            </a:r>
            <a:r>
              <a:rPr lang="ru-RU" sz="1400" b="1" dirty="0" err="1">
                <a:latin typeface="Times New Roman" pitchFamily="18" charset="0"/>
              </a:rPr>
              <a:t>рентгеноэндоваскулярные</a:t>
            </a:r>
            <a:r>
              <a:rPr lang="ru-RU" sz="1400" b="1" dirty="0">
                <a:latin typeface="Times New Roman" pitchFamily="18" charset="0"/>
              </a:rPr>
              <a:t> диагностика и лечение»</a:t>
            </a:r>
          </a:p>
        </p:txBody>
      </p:sp>
      <p:sp>
        <p:nvSpPr>
          <p:cNvPr id="366657" name="Rectangle 65"/>
          <p:cNvSpPr>
            <a:spLocks noChangeArrowheads="1"/>
          </p:cNvSpPr>
          <p:nvPr/>
        </p:nvSpPr>
        <p:spPr bwMode="auto">
          <a:xfrm>
            <a:off x="755576" y="2060848"/>
            <a:ext cx="8066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1400" b="1" dirty="0">
                <a:latin typeface="Times New Roman" pitchFamily="18" charset="0"/>
              </a:rPr>
              <a:t>таблица 5114 «Рентгенологические профилактические (</a:t>
            </a:r>
            <a:r>
              <a:rPr lang="ru-RU" sz="1400" b="1" dirty="0" err="1">
                <a:latin typeface="Times New Roman" pitchFamily="18" charset="0"/>
              </a:rPr>
              <a:t>скрининговые</a:t>
            </a:r>
            <a:r>
              <a:rPr lang="ru-RU" sz="1400" b="1" dirty="0">
                <a:latin typeface="Times New Roman" pitchFamily="18" charset="0"/>
              </a:rPr>
              <a:t>) обследования» </a:t>
            </a:r>
          </a:p>
        </p:txBody>
      </p:sp>
      <p:sp>
        <p:nvSpPr>
          <p:cNvPr id="366658" name="Rectangle 66"/>
          <p:cNvSpPr>
            <a:spLocks noChangeArrowheads="1"/>
          </p:cNvSpPr>
          <p:nvPr/>
        </p:nvSpPr>
        <p:spPr bwMode="auto">
          <a:xfrm>
            <a:off x="862013" y="2348880"/>
            <a:ext cx="82819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1400" b="1" dirty="0">
                <a:latin typeface="Times New Roman" pitchFamily="18" charset="0"/>
              </a:rPr>
              <a:t>таблица 5117 «Аппараты и оборудование для лучевой  диагностики» </a:t>
            </a:r>
          </a:p>
        </p:txBody>
      </p:sp>
      <p:sp>
        <p:nvSpPr>
          <p:cNvPr id="366661" name="Rectangle 69"/>
          <p:cNvSpPr>
            <a:spLocks noChangeArrowheads="1"/>
          </p:cNvSpPr>
          <p:nvPr/>
        </p:nvSpPr>
        <p:spPr bwMode="auto">
          <a:xfrm>
            <a:off x="683568" y="2636912"/>
            <a:ext cx="82819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</a:rPr>
              <a:t>таблица </a:t>
            </a:r>
            <a:r>
              <a:rPr lang="ru-RU" sz="1400" b="1" dirty="0">
                <a:latin typeface="Times New Roman" pitchFamily="18" charset="0"/>
              </a:rPr>
              <a:t>5122 «Деятельность лаборатории радиоизотопной диагностики» </a:t>
            </a:r>
          </a:p>
        </p:txBody>
      </p:sp>
      <p:sp>
        <p:nvSpPr>
          <p:cNvPr id="366663" name="Rectangle 71"/>
          <p:cNvSpPr>
            <a:spLocks noChangeArrowheads="1"/>
          </p:cNvSpPr>
          <p:nvPr/>
        </p:nvSpPr>
        <p:spPr bwMode="auto">
          <a:xfrm>
            <a:off x="683568" y="2996952"/>
            <a:ext cx="82819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1400" b="1" dirty="0">
                <a:latin typeface="Times New Roman" pitchFamily="18" charset="0"/>
              </a:rPr>
              <a:t>таблица 5300 «Деятельность лаборатории» </a:t>
            </a:r>
          </a:p>
        </p:txBody>
      </p:sp>
      <p:sp>
        <p:nvSpPr>
          <p:cNvPr id="22" name="Rectangle 71"/>
          <p:cNvSpPr>
            <a:spLocks noChangeArrowheads="1"/>
          </p:cNvSpPr>
          <p:nvPr/>
        </p:nvSpPr>
        <p:spPr bwMode="auto">
          <a:xfrm>
            <a:off x="862013" y="3356992"/>
            <a:ext cx="82819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1400" b="1" dirty="0">
                <a:latin typeface="Times New Roman" pitchFamily="18" charset="0"/>
              </a:rPr>
              <a:t>таблица </a:t>
            </a:r>
            <a:r>
              <a:rPr lang="ru-RU" sz="1400" b="1" dirty="0" smtClean="0">
                <a:latin typeface="Times New Roman" pitchFamily="18" charset="0"/>
              </a:rPr>
              <a:t>5302 «Оснащение  лаборатории оборудованием» </a:t>
            </a: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83568" y="4365104"/>
            <a:ext cx="84604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Пересмотрена таблица 7000 «Оснащенность компьютерным оборудованием»</a:t>
            </a:r>
          </a:p>
          <a:p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Добавлены таблицы 7001, 7002, 7003 «Характеристика автоматизации основных задач в медицинской организации» и 7004 «Сведения о применении </a:t>
            </a:r>
            <a:r>
              <a:rPr lang="ru-RU" sz="1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телемедицинских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технологий при оказании медицинской помощи»</a:t>
            </a:r>
            <a:endParaRPr lang="ru-RU" sz="1400" dirty="0"/>
          </a:p>
        </p:txBody>
      </p:sp>
      <p:sp>
        <p:nvSpPr>
          <p:cNvPr id="26" name="Rectangle 60"/>
          <p:cNvSpPr>
            <a:spLocks noChangeArrowheads="1"/>
          </p:cNvSpPr>
          <p:nvPr/>
        </p:nvSpPr>
        <p:spPr bwMode="auto">
          <a:xfrm>
            <a:off x="1150938" y="3717032"/>
            <a:ext cx="79930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400" b="1" u="sng" dirty="0" smtClean="0">
                <a:latin typeface="Times New Roman" pitchFamily="18" charset="0"/>
              </a:rPr>
              <a:t>Раздел </a:t>
            </a:r>
            <a:r>
              <a:rPr lang="en-US" sz="1400" b="1" u="sng" dirty="0" smtClean="0">
                <a:latin typeface="Times New Roman" pitchFamily="18" charset="0"/>
              </a:rPr>
              <a:t>VII </a:t>
            </a:r>
            <a:r>
              <a:rPr lang="ru-RU" sz="1400" b="1" u="sng" dirty="0" smtClean="0">
                <a:latin typeface="Times New Roman" pitchFamily="18" charset="0"/>
              </a:rPr>
              <a:t>«Оснащенность компьютерным оборудованием»</a:t>
            </a:r>
            <a:endParaRPr lang="ru-RU" sz="1400" b="1" u="sng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C6AC06-BCAC-4E1A-9D80-70FE38C59B2B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60648"/>
            <a:ext cx="4464496" cy="64087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1340768"/>
            <a:ext cx="9144000" cy="4214812"/>
          </a:xfrm>
          <a:prstGeom prst="rect">
            <a:avLst/>
          </a:prstGeom>
          <a:solidFill>
            <a:srgbClr val="0070C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ru-RU" sz="2800" b="1" u="sng" dirty="0">
              <a:solidFill>
                <a:srgbClr val="FFFFFF"/>
              </a:solidFill>
            </a:endParaRPr>
          </a:p>
          <a:p>
            <a:pPr algn="ctr" defTabSz="957263"/>
            <a:r>
              <a:rPr lang="ru-RU" sz="2400" b="1" dirty="0">
                <a:solidFill>
                  <a:srgbClr val="FFFFFF"/>
                </a:solidFill>
              </a:rPr>
              <a:t>ФОРМА ФЕДЕРАЛЬНОГО  СТАТИСТИЧЕСКОГО НАБЛЮДЕНИЯ № 47</a:t>
            </a:r>
          </a:p>
          <a:p>
            <a:pPr algn="ctr" defTabSz="957263"/>
            <a:endParaRPr lang="ru-RU" sz="2400" b="1" dirty="0">
              <a:solidFill>
                <a:srgbClr val="FFFFFF"/>
              </a:solidFill>
            </a:endParaRPr>
          </a:p>
          <a:p>
            <a:pPr algn="ctr" defTabSz="957263"/>
            <a:r>
              <a:rPr lang="ru-RU" sz="2400" b="1" dirty="0">
                <a:solidFill>
                  <a:srgbClr val="FFFFFF"/>
                </a:solidFill>
              </a:rPr>
              <a:t>«СВЕДЕНИЯ </a:t>
            </a:r>
            <a:r>
              <a:rPr lang="en-US" sz="2400" b="1" dirty="0">
                <a:solidFill>
                  <a:schemeClr val="bg1"/>
                </a:solidFill>
              </a:rPr>
              <a:t>О</a:t>
            </a:r>
            <a:r>
              <a:rPr lang="ru-RU" sz="2400" b="1" dirty="0">
                <a:solidFill>
                  <a:schemeClr val="bg1"/>
                </a:solidFill>
              </a:rPr>
              <a:t> СЕТИ И ДЕЯТЕЛЬНОСТИ </a:t>
            </a:r>
          </a:p>
          <a:p>
            <a:pPr algn="ctr" defTabSz="957263"/>
            <a:r>
              <a:rPr lang="ru-RU" sz="2400" b="1" dirty="0">
                <a:solidFill>
                  <a:schemeClr val="bg1"/>
                </a:solidFill>
              </a:rPr>
              <a:t>МЕДИЦИНСКОЙ ОРГАНИЗАЦИИ</a:t>
            </a:r>
            <a:r>
              <a:rPr lang="ru-RU" sz="2400" b="1" dirty="0">
                <a:solidFill>
                  <a:srgbClr val="FFFFFF"/>
                </a:solidFill>
              </a:rPr>
              <a:t>»</a:t>
            </a:r>
          </a:p>
          <a:p>
            <a:pPr defTabSz="957263"/>
            <a:endParaRPr lang="en-US" sz="2400" b="1" dirty="0">
              <a:solidFill>
                <a:srgbClr val="17375E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Прямоугольник 11"/>
          <p:cNvSpPr>
            <a:spLocks noChangeArrowheads="1"/>
          </p:cNvSpPr>
          <p:nvPr/>
        </p:nvSpPr>
        <p:spPr bwMode="auto">
          <a:xfrm>
            <a:off x="0" y="1052736"/>
            <a:ext cx="9144000" cy="28733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solidFill>
                <a:srgbClr val="4F6228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6762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367622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624" name="Rectangle 8"/>
          <p:cNvSpPr>
            <a:spLocks noChangeArrowheads="1"/>
          </p:cNvSpPr>
          <p:nvPr/>
        </p:nvSpPr>
        <p:spPr bwMode="auto">
          <a:xfrm>
            <a:off x="827088" y="3762375"/>
            <a:ext cx="7777162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3200" b="1">
              <a:solidFill>
                <a:schemeClr val="bg1"/>
              </a:solidFill>
              <a:latin typeface="Helios"/>
            </a:endParaRPr>
          </a:p>
          <a:p>
            <a:endParaRPr lang="ru-RU" sz="2400" b="1">
              <a:solidFill>
                <a:schemeClr val="bg1"/>
              </a:solidFill>
              <a:latin typeface="Helios"/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ДЕЙСТВУЮЩИЕ ФОРМЫ ФЕДЕРАЛЬНОГО И ОТРАСЛЕВОГО  СТАТИСТИЧЕСКОГО   НАБЛЮДЕНИЯ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1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1989138"/>
            <a:ext cx="9144000" cy="4287837"/>
          </a:xfrm>
          <a:prstGeom prst="rect">
            <a:avLst/>
          </a:prstGeom>
          <a:solidFill>
            <a:srgbClr val="0070C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Прямоугольник 11"/>
          <p:cNvSpPr>
            <a:spLocks noChangeArrowheads="1"/>
          </p:cNvSpPr>
          <p:nvPr/>
        </p:nvSpPr>
        <p:spPr bwMode="auto">
          <a:xfrm>
            <a:off x="0" y="1196975"/>
            <a:ext cx="9144000" cy="109061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ru-RU" sz="2000" b="1" dirty="0"/>
          </a:p>
          <a:p>
            <a:pPr algn="ctr" defTabSz="957263"/>
            <a:r>
              <a:rPr lang="ru-RU" b="1" dirty="0"/>
              <a:t>Вносятся изменения в следующие формы федерального статистического наблюдения:</a:t>
            </a:r>
          </a:p>
          <a:p>
            <a:pPr defTabSz="957263"/>
            <a:endParaRPr lang="en-US" b="1" dirty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324614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324615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4617" name="Rectangle 8"/>
          <p:cNvSpPr>
            <a:spLocks noChangeArrowheads="1"/>
          </p:cNvSpPr>
          <p:nvPr/>
        </p:nvSpPr>
        <p:spPr bwMode="auto">
          <a:xfrm>
            <a:off x="827584" y="2401135"/>
            <a:ext cx="8316416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/>
            <a:endParaRPr lang="ru-RU" sz="1600" b="1" dirty="0" smtClean="0">
              <a:solidFill>
                <a:schemeClr val="bg1"/>
              </a:solidFill>
            </a:endParaRPr>
          </a:p>
          <a:p>
            <a:pPr algn="l"/>
            <a:r>
              <a:rPr lang="ru-RU" b="1" dirty="0" smtClean="0">
                <a:solidFill>
                  <a:srgbClr val="FFFFFF"/>
                </a:solidFill>
              </a:rPr>
              <a:t>№ 12 «Сведения </a:t>
            </a:r>
            <a:r>
              <a:rPr lang="ru-RU" b="1" dirty="0" smtClean="0">
                <a:solidFill>
                  <a:schemeClr val="bg1"/>
                </a:solidFill>
              </a:rPr>
              <a:t>о числе заболеваний, зарегистрированных у пациентов, проживающих в районе обслуживания медицинской организации»</a:t>
            </a:r>
          </a:p>
          <a:p>
            <a:pPr algn="l"/>
            <a:endParaRPr lang="ru-RU" b="1" dirty="0" smtClean="0">
              <a:solidFill>
                <a:srgbClr val="FFFFFF"/>
              </a:solidFill>
            </a:endParaRPr>
          </a:p>
          <a:p>
            <a:pPr algn="l"/>
            <a:r>
              <a:rPr lang="ru-RU" b="1" dirty="0" smtClean="0">
                <a:solidFill>
                  <a:srgbClr val="FFFFFF"/>
                </a:solidFill>
              </a:rPr>
              <a:t>№ 14 «</a:t>
            </a:r>
            <a:r>
              <a:rPr lang="ru-RU" b="1" dirty="0" smtClean="0">
                <a:solidFill>
                  <a:schemeClr val="bg1"/>
                </a:solidFill>
              </a:rPr>
              <a:t>Сведения о деятельности стационара</a:t>
            </a:r>
            <a:r>
              <a:rPr lang="ru-RU" b="1" dirty="0" smtClean="0">
                <a:solidFill>
                  <a:srgbClr val="FFFFFF"/>
                </a:solidFill>
              </a:rPr>
              <a:t>»;</a:t>
            </a:r>
          </a:p>
          <a:p>
            <a:pPr algn="l"/>
            <a:endParaRPr lang="ru-RU" sz="1600" b="1" dirty="0" smtClean="0">
              <a:solidFill>
                <a:srgbClr val="FFFFFF"/>
              </a:solidFill>
            </a:endParaRPr>
          </a:p>
          <a:p>
            <a:pPr algn="l"/>
            <a:r>
              <a:rPr lang="ru-RU" b="1" dirty="0" smtClean="0">
                <a:solidFill>
                  <a:schemeClr val="bg1"/>
                </a:solidFill>
              </a:rPr>
              <a:t>№ 30 «Сведения о медицинской организации»;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sz="1600" b="1" dirty="0" smtClean="0">
              <a:solidFill>
                <a:schemeClr val="bg1"/>
              </a:solidFill>
            </a:endParaRPr>
          </a:p>
          <a:p>
            <a:pPr algn="l"/>
            <a:endParaRPr lang="ru-RU" sz="1600" b="1" dirty="0" smtClean="0">
              <a:solidFill>
                <a:schemeClr val="bg1"/>
              </a:solidFill>
            </a:endParaRPr>
          </a:p>
          <a:p>
            <a:pPr algn="l"/>
            <a:r>
              <a:rPr lang="ru-RU" b="1" dirty="0" smtClean="0">
                <a:solidFill>
                  <a:schemeClr val="bg1"/>
                </a:solidFill>
              </a:rPr>
              <a:t>№ 47 «Сведения о сети и деятельности учреждений здравоохранения»;</a:t>
            </a:r>
          </a:p>
          <a:p>
            <a:pPr algn="l"/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23850" y="333375"/>
            <a:ext cx="8374063" cy="6492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ДЕЙСТВУЮЩИЕ ФОРМЫ ФЕДЕРАЛЬНОГО И ОТРАСЛЕВОГО  СТАТИСТИЧЕСКОГО   НАБЛЮДЕНИЯ</a:t>
            </a:r>
          </a:p>
        </p:txBody>
      </p:sp>
      <p:sp>
        <p:nvSpPr>
          <p:cNvPr id="10" name="Прямоугольник 13"/>
          <p:cNvSpPr txBox="1">
            <a:spLocks noChangeArrowheads="1"/>
          </p:cNvSpPr>
          <p:nvPr/>
        </p:nvSpPr>
        <p:spPr bwMode="auto">
          <a:xfrm>
            <a:off x="323528" y="332656"/>
            <a:ext cx="8374063" cy="6492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ДЕЙСТВУЮЩИЕ ФОРМЫ ФЕДЕРАЛЬНОГО И ОТРАСЛЕВОГО  СТАТИСТИЧЕСКОГО   НАБЛЮДЕНИЯ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369668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47</a:t>
            </a:r>
          </a:p>
        </p:txBody>
      </p:sp>
      <p:sp>
        <p:nvSpPr>
          <p:cNvPr id="369671" name="Rectangle 7"/>
          <p:cNvSpPr>
            <a:spLocks noChangeArrowheads="1"/>
          </p:cNvSpPr>
          <p:nvPr/>
        </p:nvSpPr>
        <p:spPr bwMode="auto">
          <a:xfrm>
            <a:off x="539750" y="871538"/>
            <a:ext cx="820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369672" name="Rectangle 8"/>
          <p:cNvSpPr>
            <a:spLocks noChangeArrowheads="1"/>
          </p:cNvSpPr>
          <p:nvPr/>
        </p:nvSpPr>
        <p:spPr bwMode="auto">
          <a:xfrm>
            <a:off x="467544" y="1052513"/>
            <a:ext cx="8496944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b="1" dirty="0"/>
          </a:p>
          <a:p>
            <a:r>
              <a:rPr lang="ru-RU" b="1" dirty="0" smtClean="0"/>
              <a:t>В форме удалены таблицы:</a:t>
            </a:r>
          </a:p>
          <a:p>
            <a:r>
              <a:rPr lang="ru-RU" b="1" dirty="0" smtClean="0"/>
              <a:t> № 0670 </a:t>
            </a:r>
            <a:r>
              <a:rPr lang="ru-RU" sz="1600" b="1" dirty="0" smtClean="0"/>
              <a:t>«</a:t>
            </a:r>
            <a:r>
              <a:rPr lang="ru-RU" b="1" dirty="0" smtClean="0"/>
              <a:t>Дневные стационары медицинских организаций, </a:t>
            </a:r>
          </a:p>
          <a:p>
            <a:r>
              <a:rPr lang="ru-RU" b="1" dirty="0" smtClean="0"/>
              <a:t>оказывающих медицинскую помощь на дому»;</a:t>
            </a:r>
          </a:p>
          <a:p>
            <a:r>
              <a:rPr lang="ru-RU" b="1" dirty="0" smtClean="0"/>
              <a:t>№ 1400 «Ясли-сады»</a:t>
            </a:r>
            <a:endParaRPr lang="ru-RU" b="1" dirty="0"/>
          </a:p>
          <a:p>
            <a:endParaRPr lang="ru-RU" b="1" dirty="0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647056" y="2276872"/>
            <a:ext cx="795739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b="1" dirty="0"/>
          </a:p>
          <a:p>
            <a:r>
              <a:rPr lang="ru-RU" b="1" dirty="0" smtClean="0"/>
              <a:t>Внесены изменения в таблицу  0400 «Станции и отделения </a:t>
            </a:r>
          </a:p>
          <a:p>
            <a:r>
              <a:rPr lang="ru-RU" b="1" dirty="0" smtClean="0"/>
              <a:t>скорой медицинской помощи»:</a:t>
            </a:r>
            <a:endParaRPr lang="ru-RU" b="1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395536" y="3212976"/>
          <a:ext cx="8748463" cy="2194560"/>
        </p:xfrm>
        <a:graphic>
          <a:graphicData uri="http://schemas.openxmlformats.org/drawingml/2006/table">
            <a:tbl>
              <a:tblPr/>
              <a:tblGrid>
                <a:gridCol w="1152128"/>
                <a:gridCol w="360040"/>
                <a:gridCol w="792088"/>
                <a:gridCol w="1008112"/>
                <a:gridCol w="720080"/>
                <a:gridCol w="936104"/>
                <a:gridCol w="1080120"/>
                <a:gridCol w="869729"/>
                <a:gridCol w="1030737"/>
                <a:gridCol w="799325"/>
              </a:tblGrid>
              <a:tr h="216024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200" marR="432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стр.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200" marR="432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Станции и отделения скорой медицинской помощи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200" marR="432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Выполнено вызовов скорой медицинской помощи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200" marR="432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них: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связи с перевозкой пациентов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200" marR="432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Число лиц, которым оказана помощь </a:t>
                      </a:r>
                      <a:r>
                        <a:rPr lang="ru-RU" sz="1200" b="1" dirty="0" err="1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амбулаторно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 и при выполнении вызовов скорой медицинской помощи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200" marR="432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Число </a:t>
                      </a:r>
                      <a:r>
                        <a:rPr lang="ru-RU" sz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госпита-лизиро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ванных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лиц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200" marR="432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самостоя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тельные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200" marR="432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входящие </a:t>
                      </a:r>
                      <a:endParaRPr lang="ru-RU" sz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состав других организаций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200" marR="432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 в сельской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местности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200" marR="432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0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самосто-ятельные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200" marR="432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входящие в состав других организаций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200" marR="432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200" marR="432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200" marR="432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200" marR="432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200" marR="432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200" marR="432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200" marR="432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200" marR="432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200" marR="432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200" marR="432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200" marR="432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1412776"/>
            <a:ext cx="9144000" cy="4214812"/>
          </a:xfrm>
          <a:prstGeom prst="rect">
            <a:avLst/>
          </a:prstGeom>
          <a:solidFill>
            <a:srgbClr val="0070C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ru-RU" sz="2800" b="1" u="sng" dirty="0">
              <a:solidFill>
                <a:srgbClr val="FFFFFF"/>
              </a:solidFill>
            </a:endParaRPr>
          </a:p>
          <a:p>
            <a:pPr algn="ctr" defTabSz="957263"/>
            <a:r>
              <a:rPr lang="ru-RU" sz="2400" b="1" dirty="0">
                <a:solidFill>
                  <a:srgbClr val="FFFFFF"/>
                </a:solidFill>
              </a:rPr>
              <a:t>ФОРМА ФЕДЕРАЛЬНОГО  СТАТИСТИЧЕСКОГО НАБЛЮДЕНИЯ № </a:t>
            </a:r>
            <a:r>
              <a:rPr lang="ru-RU" sz="2400" b="1" dirty="0" smtClean="0">
                <a:solidFill>
                  <a:srgbClr val="FFFFFF"/>
                </a:solidFill>
              </a:rPr>
              <a:t>12</a:t>
            </a:r>
            <a:endParaRPr lang="ru-RU" sz="2400" b="1" dirty="0">
              <a:solidFill>
                <a:srgbClr val="FFFFFF"/>
              </a:solidFill>
            </a:endParaRPr>
          </a:p>
          <a:p>
            <a:pPr algn="ctr" defTabSz="957263"/>
            <a:endParaRPr lang="ru-RU" sz="2400" b="1" dirty="0">
              <a:solidFill>
                <a:srgbClr val="FFFFFF"/>
              </a:solidFill>
            </a:endParaRPr>
          </a:p>
          <a:p>
            <a:pPr algn="ctr" defTabSz="957263"/>
            <a:r>
              <a:rPr lang="ru-RU" sz="2400" b="1" dirty="0">
                <a:solidFill>
                  <a:srgbClr val="FFFFFF"/>
                </a:solidFill>
              </a:rPr>
              <a:t>«СВЕДЕНИЯ </a:t>
            </a:r>
            <a:r>
              <a:rPr lang="en-US" sz="2400" b="1" dirty="0">
                <a:solidFill>
                  <a:schemeClr val="bg1"/>
                </a:solidFill>
              </a:rPr>
              <a:t>О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</a:rPr>
              <a:t>ЧИСЛЕ ЗАБОЛЕВАНИЙ, ЗАРЕГИСТРИРОВАННЫХ У ПАЦИЕНТОВ, </a:t>
            </a:r>
          </a:p>
          <a:p>
            <a:pPr algn="ctr" defTabSz="957263"/>
            <a:r>
              <a:rPr lang="ru-RU" sz="2400" b="1" dirty="0" smtClean="0">
                <a:solidFill>
                  <a:schemeClr val="bg1"/>
                </a:solidFill>
              </a:rPr>
              <a:t>ПРОЖИВАЮЩИХ В РАЙОНЕ ОБСЛУЖИВАНИЯ</a:t>
            </a:r>
            <a:endParaRPr lang="ru-RU" sz="2400" b="1" dirty="0">
              <a:solidFill>
                <a:schemeClr val="bg1"/>
              </a:solidFill>
            </a:endParaRPr>
          </a:p>
          <a:p>
            <a:pPr algn="ctr" defTabSz="957263"/>
            <a:r>
              <a:rPr lang="ru-RU" sz="2400" b="1" dirty="0">
                <a:solidFill>
                  <a:schemeClr val="bg1"/>
                </a:solidFill>
              </a:rPr>
              <a:t>МЕДИЦИНСКОЙ ОРГАНИЗАЦИИ</a:t>
            </a:r>
            <a:r>
              <a:rPr lang="ru-RU" sz="2400" b="1" dirty="0">
                <a:solidFill>
                  <a:srgbClr val="FFFFFF"/>
                </a:solidFill>
              </a:rPr>
              <a:t>»</a:t>
            </a:r>
          </a:p>
          <a:p>
            <a:pPr defTabSz="957263"/>
            <a:endParaRPr lang="en-US" sz="2400" b="1" dirty="0">
              <a:solidFill>
                <a:srgbClr val="17375E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Прямоугольник 11"/>
          <p:cNvSpPr>
            <a:spLocks noChangeArrowheads="1"/>
          </p:cNvSpPr>
          <p:nvPr/>
        </p:nvSpPr>
        <p:spPr bwMode="auto">
          <a:xfrm>
            <a:off x="0" y="1124744"/>
            <a:ext cx="9144000" cy="28733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solidFill>
                <a:srgbClr val="4F6228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6762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367622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624" name="Rectangle 8"/>
          <p:cNvSpPr>
            <a:spLocks noChangeArrowheads="1"/>
          </p:cNvSpPr>
          <p:nvPr/>
        </p:nvSpPr>
        <p:spPr bwMode="auto">
          <a:xfrm>
            <a:off x="827088" y="3762375"/>
            <a:ext cx="7777162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3200" b="1">
              <a:solidFill>
                <a:schemeClr val="bg1"/>
              </a:solidFill>
              <a:latin typeface="Helios"/>
            </a:endParaRPr>
          </a:p>
          <a:p>
            <a:endParaRPr lang="ru-RU" sz="2400" b="1">
              <a:solidFill>
                <a:schemeClr val="bg1"/>
              </a:solidFill>
              <a:latin typeface="Helios"/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ДЕЙСТВУЮЩИЕ ФОРМЫ ФЕДЕРАЛЬНОГО И ОТРАСЛЕВОГО  СТАТИСТИЧЕСКОГО   НАБЛЮДЕНИЯ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2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367622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624" name="Rectangle 8"/>
          <p:cNvSpPr>
            <a:spLocks noChangeArrowheads="1"/>
          </p:cNvSpPr>
          <p:nvPr/>
        </p:nvSpPr>
        <p:spPr bwMode="auto">
          <a:xfrm>
            <a:off x="827584" y="3480757"/>
            <a:ext cx="777716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ru-RU" sz="3200" b="1">
              <a:solidFill>
                <a:schemeClr val="bg1"/>
              </a:solidFill>
              <a:latin typeface="Helios"/>
            </a:endParaRPr>
          </a:p>
          <a:p>
            <a:endParaRPr lang="ru-RU" sz="2400" b="1">
              <a:solidFill>
                <a:schemeClr val="bg1"/>
              </a:solidFill>
              <a:latin typeface="Helios"/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ДЕЙСТВУЮЩИЕ ФОРМЫ ФЕДЕРАЛЬНОГО И ОТРАСЛЕВОГО  СТАТИСТИЧЕСКОГО   НАБЛЮДЕНИЯ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971600" y="1700808"/>
          <a:ext cx="7632848" cy="1905000"/>
        </p:xfrm>
        <a:graphic>
          <a:graphicData uri="http://schemas.openxmlformats.org/drawingml/2006/table">
            <a:tbl>
              <a:tblPr/>
              <a:tblGrid>
                <a:gridCol w="3037562"/>
                <a:gridCol w="1168293"/>
                <a:gridCol w="3426993"/>
              </a:tblGrid>
              <a:tr h="82686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сахарный диабет</a:t>
                      </a:r>
                    </a:p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5.2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Е10-Е14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057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из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него: </a:t>
                      </a: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с поражением глаз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5.2.1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Е10.3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, Е11.3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, Е12.3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, Е13.3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, Е14.3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057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 поражением 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почек</a:t>
                      </a:r>
                    </a:p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5.2.2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Е10.2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Е11.2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Е12.2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Е13.2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Е14.2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371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</a:t>
                      </a: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из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него (из стр. 5.2):</a:t>
                      </a:r>
                    </a:p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сахарный диабет 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типа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5.2.3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Е10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686">
                <a:tc>
                  <a:txBody>
                    <a:bodyPr/>
                    <a:lstStyle/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667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сахарный диабет 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типа    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5.2.4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Е11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55576" y="4220017"/>
            <a:ext cx="806489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													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числа пациентов, состоящих на конец года под диспансерным наблюдением (гр. 15): состоит под диспансерным наблюдением лиц с хроническим вирусным гепатитом (В18) и циррозом печени (К74.6) одновременно  1 ________ чел.; с хроническим вирусным гепатитом (В18) и гепатоцеллюлярным раком (С22.0) одновременно  2 ________ чел.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600" y="980728"/>
            <a:ext cx="7632848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таблицы 1000, 2000, 3000, 4000 добавлена новая строка с последующим изменением нумерации строк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3608" y="3861048"/>
            <a:ext cx="7560840" cy="33855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Добавлены таблицы 1003, 2003, 3003, 4003: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1412776"/>
            <a:ext cx="9144000" cy="4214812"/>
          </a:xfrm>
          <a:prstGeom prst="rect">
            <a:avLst/>
          </a:prstGeom>
          <a:solidFill>
            <a:srgbClr val="0070C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ru-RU" sz="2800" b="1" u="sng" dirty="0">
              <a:solidFill>
                <a:srgbClr val="FFFFFF"/>
              </a:solidFill>
            </a:endParaRPr>
          </a:p>
          <a:p>
            <a:pPr algn="ctr" defTabSz="957263"/>
            <a:r>
              <a:rPr lang="ru-RU" sz="2400" b="1" dirty="0" smtClean="0">
                <a:solidFill>
                  <a:srgbClr val="FFFFFF"/>
                </a:solidFill>
              </a:rPr>
              <a:t>ВКЛАДЫШ К ФОРМЕ  </a:t>
            </a:r>
            <a:r>
              <a:rPr lang="ru-RU" sz="2400" b="1" dirty="0">
                <a:solidFill>
                  <a:srgbClr val="FFFFFF"/>
                </a:solidFill>
              </a:rPr>
              <a:t>ФЕДЕРАЛЬНОГО  СТАТИСТИЧЕСКОГО НАБЛЮДЕНИЯ № </a:t>
            </a:r>
            <a:r>
              <a:rPr lang="ru-RU" sz="2400" b="1" dirty="0" smtClean="0">
                <a:solidFill>
                  <a:srgbClr val="FFFFFF"/>
                </a:solidFill>
              </a:rPr>
              <a:t>32</a:t>
            </a:r>
            <a:endParaRPr lang="ru-RU" sz="2400" b="1" dirty="0">
              <a:solidFill>
                <a:srgbClr val="FFFFFF"/>
              </a:solidFill>
            </a:endParaRPr>
          </a:p>
          <a:p>
            <a:pPr algn="ctr" defTabSz="957263"/>
            <a:endParaRPr lang="ru-RU" sz="2400" b="1" dirty="0">
              <a:solidFill>
                <a:srgbClr val="FFFFFF"/>
              </a:solidFill>
            </a:endParaRPr>
          </a:p>
          <a:p>
            <a:pPr algn="ctr" defTabSz="957263"/>
            <a:r>
              <a:rPr lang="ru-RU" sz="2400" b="1" dirty="0">
                <a:solidFill>
                  <a:srgbClr val="FFFFFF"/>
                </a:solidFill>
              </a:rPr>
              <a:t>«СВЕДЕНИЯ </a:t>
            </a:r>
            <a:r>
              <a:rPr lang="en-US" sz="2400" b="1" dirty="0">
                <a:solidFill>
                  <a:schemeClr val="bg1"/>
                </a:solidFill>
              </a:rPr>
              <a:t>О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</a:rPr>
              <a:t>РЕГИОНАЛИЗАЦИИ АКУШЕРСКОЙ И </a:t>
            </a:r>
            <a:r>
              <a:rPr lang="ru-RU" sz="2400" b="1" dirty="0" smtClean="0">
                <a:solidFill>
                  <a:schemeClr val="bg1"/>
                </a:solidFill>
              </a:rPr>
              <a:t>ПЕРИНАТАЛЬНОЙ </a:t>
            </a:r>
            <a:r>
              <a:rPr lang="ru-RU" sz="2400" b="1" dirty="0" smtClean="0">
                <a:solidFill>
                  <a:schemeClr val="bg1"/>
                </a:solidFill>
              </a:rPr>
              <a:t>ПОМОЩМ В РОДИЛЬНЫХ ДОМАХ (ОТДЕЛЕНИЯХ) И ПЕРИНАТАЛЬНЫХ ЦЕНТРАХ</a:t>
            </a:r>
            <a:r>
              <a:rPr lang="ru-RU" sz="2400" b="1" dirty="0" smtClean="0">
                <a:solidFill>
                  <a:srgbClr val="FFFFFF"/>
                </a:solidFill>
              </a:rPr>
              <a:t>»</a:t>
            </a:r>
            <a:endParaRPr lang="ru-RU" sz="2400" b="1" dirty="0">
              <a:solidFill>
                <a:srgbClr val="FFFFFF"/>
              </a:solidFill>
            </a:endParaRPr>
          </a:p>
          <a:p>
            <a:pPr defTabSz="957263"/>
            <a:endParaRPr lang="en-US" sz="2400" b="1" dirty="0">
              <a:solidFill>
                <a:srgbClr val="17375E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Прямоугольник 11"/>
          <p:cNvSpPr>
            <a:spLocks noChangeArrowheads="1"/>
          </p:cNvSpPr>
          <p:nvPr/>
        </p:nvSpPr>
        <p:spPr bwMode="auto">
          <a:xfrm>
            <a:off x="0" y="1124744"/>
            <a:ext cx="9144000" cy="28733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solidFill>
                <a:srgbClr val="4F6228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6762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367622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624" name="Rectangle 8"/>
          <p:cNvSpPr>
            <a:spLocks noChangeArrowheads="1"/>
          </p:cNvSpPr>
          <p:nvPr/>
        </p:nvSpPr>
        <p:spPr bwMode="auto">
          <a:xfrm>
            <a:off x="827088" y="3762375"/>
            <a:ext cx="7777162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3200" b="1">
              <a:solidFill>
                <a:schemeClr val="bg1"/>
              </a:solidFill>
              <a:latin typeface="Helios"/>
            </a:endParaRPr>
          </a:p>
          <a:p>
            <a:endParaRPr lang="ru-RU" sz="2400" b="1">
              <a:solidFill>
                <a:schemeClr val="bg1"/>
              </a:solidFill>
              <a:latin typeface="Helios"/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ДЕЙСТВУЮЩИЕ ФОРМЫ ФЕДЕРАЛЬНОГО И ОТРАСЛЕВОГО  СТАТИСТИЧЕСКОГО   НАБЛЮДЕНИЯ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2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367622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624" name="Rectangle 8"/>
          <p:cNvSpPr>
            <a:spLocks noChangeArrowheads="1"/>
          </p:cNvSpPr>
          <p:nvPr/>
        </p:nvSpPr>
        <p:spPr bwMode="auto">
          <a:xfrm>
            <a:off x="827088" y="3762375"/>
            <a:ext cx="7777162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3200" b="1">
              <a:solidFill>
                <a:schemeClr val="bg1"/>
              </a:solidFill>
              <a:latin typeface="Helios"/>
            </a:endParaRPr>
          </a:p>
          <a:p>
            <a:endParaRPr lang="ru-RU" sz="2400" b="1">
              <a:solidFill>
                <a:schemeClr val="bg1"/>
              </a:solidFill>
              <a:latin typeface="Helios"/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ДЕЙСТВУЮЩИЕ ФОРМЫ ФЕДЕРАЛЬНОГО И ОТРАСЛЕВОГО  СТАТИСТИЧЕСКОГО   НАБЛЮДЕНИЯ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827586" y="1166793"/>
          <a:ext cx="7704854" cy="3515796"/>
        </p:xfrm>
        <a:graphic>
          <a:graphicData uri="http://schemas.openxmlformats.org/drawingml/2006/table">
            <a:tbl>
              <a:tblPr/>
              <a:tblGrid>
                <a:gridCol w="5976662"/>
                <a:gridCol w="1728192"/>
              </a:tblGrid>
              <a:tr h="315396"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Показатели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№  строки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851"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468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Родилось живыми всего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158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 них:    массой тела   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500-999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3.1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158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                              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1000-1499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3.2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158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                              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1500-2499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3.3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468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родилось живыми  у женщин после ЭКО (из стр. 3)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3.4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4468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Родилось мертвыми всего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158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 них:    массой тела   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500-999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6.1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158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                              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1000-1499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6.2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158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                              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1500-2499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6.3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316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 числа родившихся мертвыми (стр.  6):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смерть наступила до начала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родовой</a:t>
                      </a:r>
                    </a:p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деятельности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6.4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158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 них: в  акушерском стационаре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6.4.1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158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родилось мертвыми у женщин после ЭКО (из стр. 6)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6.5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Прямоугольник 3"/>
          <p:cNvSpPr>
            <a:spLocks noChangeArrowheads="1"/>
          </p:cNvSpPr>
          <p:nvPr/>
        </p:nvSpPr>
        <p:spPr bwMode="auto">
          <a:xfrm>
            <a:off x="755576" y="692696"/>
            <a:ext cx="7560840" cy="5328592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algn="ctr" defTabSz="957263"/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 ОШИБКИ  ПРИ  ПРЕДСТАВЛЕНИИ СТАТИСТИЧЕСКОЙ ОТЧЕТНОСТИ</a:t>
            </a:r>
            <a:endParaRPr lang="en-US" alt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3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688975"/>
          </a:xfrm>
        </p:spPr>
        <p:txBody>
          <a:bodyPr/>
          <a:lstStyle/>
          <a:p>
            <a:pPr eaLnBrk="1" hangingPunct="1"/>
            <a:r>
              <a:rPr lang="ru-RU" alt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СХЕМА ОРГАНИЗАЦИИ МЕДИЦИНСКОЙ ПОМОЩИ ДЛЯ ТРУДНОДОСТУПНЫХ И МАЛОНАСЕЛЕННЫХ СЕЛЬСКИХ РАЙОНОВ</a:t>
            </a:r>
          </a:p>
        </p:txBody>
      </p:sp>
      <p:cxnSp>
        <p:nvCxnSpPr>
          <p:cNvPr id="9" name="Прямая соединительная линия 13"/>
          <p:cNvCxnSpPr/>
          <p:nvPr/>
        </p:nvCxnSpPr>
        <p:spPr>
          <a:xfrm>
            <a:off x="-1588" y="351706"/>
            <a:ext cx="2665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339975" y="332656"/>
            <a:ext cx="619283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5"/>
          <p:cNvCxnSpPr/>
          <p:nvPr/>
        </p:nvCxnSpPr>
        <p:spPr>
          <a:xfrm>
            <a:off x="8532813" y="332656"/>
            <a:ext cx="611187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39" name="TextBox 13"/>
          <p:cNvSpPr txBox="1">
            <a:spLocks noChangeArrowheads="1"/>
          </p:cNvSpPr>
          <p:nvPr/>
        </p:nvSpPr>
        <p:spPr bwMode="auto">
          <a:xfrm>
            <a:off x="-9526" y="476672"/>
            <a:ext cx="9153526" cy="954107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типичные ошибки при заполнении форм статистического наблюдения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3EED2D-9E22-483D-9EE9-40187003482F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sp>
        <p:nvSpPr>
          <p:cNvPr id="11" name="Заголовок 6"/>
          <p:cNvSpPr txBox="1">
            <a:spLocks/>
          </p:cNvSpPr>
          <p:nvPr/>
        </p:nvSpPr>
        <p:spPr bwMode="auto">
          <a:xfrm>
            <a:off x="323528" y="1772816"/>
            <a:ext cx="8712968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Арифметические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правил округления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Несоответствие формата чисел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соответствий между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формами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заполнения таблиц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Несоответствие действующим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документам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7A23A-E848-4C12-B43F-23E0FF133193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cxnSp>
        <p:nvCxnSpPr>
          <p:cNvPr id="4" name="Прямая соединительная линия 13"/>
          <p:cNvCxnSpPr/>
          <p:nvPr/>
        </p:nvCxnSpPr>
        <p:spPr>
          <a:xfrm>
            <a:off x="-1016" y="759760"/>
            <a:ext cx="266429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9"/>
          <p:cNvCxnSpPr/>
          <p:nvPr/>
        </p:nvCxnSpPr>
        <p:spPr>
          <a:xfrm>
            <a:off x="2339752" y="741574"/>
            <a:ext cx="619268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15"/>
          <p:cNvCxnSpPr/>
          <p:nvPr/>
        </p:nvCxnSpPr>
        <p:spPr>
          <a:xfrm>
            <a:off x="8532813" y="741363"/>
            <a:ext cx="611187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0" y="116632"/>
            <a:ext cx="9144000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Арифметические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9532" y="762941"/>
            <a:ext cx="8424936" cy="720079"/>
          </a:xfrm>
          <a:prstGeom prst="roundRect">
            <a:avLst>
              <a:gd name="adj" fmla="val 23101"/>
            </a:avLst>
          </a:prstGeom>
          <a:gradFill>
            <a:gsLst>
              <a:gs pos="0">
                <a:srgbClr val="F5D1A9"/>
              </a:gs>
              <a:gs pos="4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eaLnBrk="1" hangingPunct="1">
              <a:defRPr/>
            </a:pP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сложении 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простых чисел </a:t>
            </a: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указывается неверная сумма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440" t="7773" r="9191" b="62499"/>
          <a:stretch/>
        </p:blipFill>
        <p:spPr bwMode="auto">
          <a:xfrm>
            <a:off x="1247093" y="1483020"/>
            <a:ext cx="6645306" cy="190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388442" y="3418024"/>
            <a:ext cx="8424936" cy="720079"/>
          </a:xfrm>
          <a:prstGeom prst="roundRect">
            <a:avLst>
              <a:gd name="adj" fmla="val 23101"/>
            </a:avLst>
          </a:prstGeom>
          <a:gradFill>
            <a:gsLst>
              <a:gs pos="0">
                <a:srgbClr val="F5D1A9"/>
              </a:gs>
              <a:gs pos="4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eaLnBrk="1" hangingPunct="1">
              <a:defRPr/>
            </a:pP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во входящих графах превышает значение в графе ВСЕГО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1899"/>
          <a:stretch/>
        </p:blipFill>
        <p:spPr>
          <a:xfrm>
            <a:off x="668164" y="4157238"/>
            <a:ext cx="7226489" cy="129546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2418" b="12080"/>
          <a:stretch/>
        </p:blipFill>
        <p:spPr>
          <a:xfrm>
            <a:off x="665910" y="5589240"/>
            <a:ext cx="7226489" cy="117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3397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7A23A-E848-4C12-B43F-23E0FF133193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cxnSp>
        <p:nvCxnSpPr>
          <p:cNvPr id="4" name="Прямая соединительная линия 13"/>
          <p:cNvCxnSpPr/>
          <p:nvPr/>
        </p:nvCxnSpPr>
        <p:spPr>
          <a:xfrm>
            <a:off x="-1016" y="759760"/>
            <a:ext cx="266429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9"/>
          <p:cNvCxnSpPr/>
          <p:nvPr/>
        </p:nvCxnSpPr>
        <p:spPr>
          <a:xfrm>
            <a:off x="2339752" y="741574"/>
            <a:ext cx="619268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15"/>
          <p:cNvCxnSpPr/>
          <p:nvPr/>
        </p:nvCxnSpPr>
        <p:spPr>
          <a:xfrm>
            <a:off x="8532813" y="741363"/>
            <a:ext cx="611187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0" y="116632"/>
            <a:ext cx="9144000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правил округления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9512" y="759760"/>
            <a:ext cx="8424936" cy="520737"/>
          </a:xfrm>
          <a:prstGeom prst="roundRect">
            <a:avLst>
              <a:gd name="adj" fmla="val 23101"/>
            </a:avLst>
          </a:prstGeom>
          <a:gradFill>
            <a:gsLst>
              <a:gs pos="0">
                <a:srgbClr val="F5D1A9"/>
              </a:gs>
              <a:gs pos="4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r" eaLnBrk="1" hangingPunct="1">
              <a:defRPr/>
            </a:pPr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этом нужно помнить!</a:t>
            </a:r>
            <a:endParaRPr lang="ru-RU" alt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9581120"/>
              </p:ext>
            </p:extLst>
          </p:nvPr>
        </p:nvGraphicFramePr>
        <p:xfrm>
          <a:off x="2339752" y="1782756"/>
          <a:ext cx="4499698" cy="1656185"/>
        </p:xfrm>
        <a:graphic>
          <a:graphicData uri="http://schemas.openxmlformats.org/drawingml/2006/table">
            <a:tbl>
              <a:tblPr/>
              <a:tblGrid>
                <a:gridCol w="2145093"/>
                <a:gridCol w="2354605"/>
              </a:tblGrid>
              <a:tr h="33123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entury Gothic" charset="0"/>
                          <a:cs typeface="Times New Roman" panose="02020603050405020304" pitchFamily="18" charset="0"/>
                        </a:rPr>
                        <a:t>Менее 0,13 </a:t>
                      </a: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entury Gothic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123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entury Gothic" charset="0"/>
                          <a:cs typeface="Times New Roman" panose="02020603050405020304" pitchFamily="18" charset="0"/>
                        </a:rPr>
                        <a:t>0,13 - 0,37 </a:t>
                      </a: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entury Gothic" charset="0"/>
                          <a:cs typeface="Times New Roman" panose="02020603050405020304" pitchFamily="18" charset="0"/>
                        </a:rPr>
                        <a:t>0,25 </a:t>
                      </a: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123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entury Gothic" charset="0"/>
                          <a:cs typeface="Times New Roman" panose="02020603050405020304" pitchFamily="18" charset="0"/>
                        </a:rPr>
                        <a:t>0,38 - 0,62 </a:t>
                      </a: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entury Gothic" charset="0"/>
                          <a:cs typeface="Times New Roman" panose="02020603050405020304" pitchFamily="18" charset="0"/>
                        </a:rPr>
                        <a:t>0,5 </a:t>
                      </a: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123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entury Gothic" charset="0"/>
                          <a:cs typeface="Times New Roman" panose="02020603050405020304" pitchFamily="18" charset="0"/>
                        </a:rPr>
                        <a:t>0,63 - 0,87 </a:t>
                      </a: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entury Gothic" charset="0"/>
                          <a:cs typeface="Times New Roman" panose="02020603050405020304" pitchFamily="18" charset="0"/>
                        </a:rPr>
                        <a:t>0,75 </a:t>
                      </a: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123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entury Gothic" charset="0"/>
                          <a:cs typeface="Times New Roman" panose="02020603050405020304" pitchFamily="18" charset="0"/>
                        </a:rPr>
                        <a:t>Свыше 0,87</a:t>
                      </a: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entury Gothic" charset="0"/>
                          <a:cs typeface="Times New Roman" panose="02020603050405020304" pitchFamily="18" charset="0"/>
                        </a:rPr>
                        <a:t>1,0 </a:t>
                      </a: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395536" y="1412776"/>
            <a:ext cx="8610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b="1" dirty="0"/>
              <a:t>Правила округления при расчете штатной численности работников</a:t>
            </a:r>
            <a:r>
              <a:rPr lang="ru-RU" altLang="ru-RU" sz="1800" dirty="0"/>
              <a:t>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963" t="16141" r="5128" b="58821"/>
          <a:stretch/>
        </p:blipFill>
        <p:spPr bwMode="auto">
          <a:xfrm>
            <a:off x="510666" y="3852740"/>
            <a:ext cx="8122667" cy="2243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491880" y="5301208"/>
            <a:ext cx="900100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632340" y="5301208"/>
            <a:ext cx="900100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991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7A23A-E848-4C12-B43F-23E0FF133193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cxnSp>
        <p:nvCxnSpPr>
          <p:cNvPr id="4" name="Прямая соединительная линия 13"/>
          <p:cNvCxnSpPr/>
          <p:nvPr/>
        </p:nvCxnSpPr>
        <p:spPr>
          <a:xfrm>
            <a:off x="-1016" y="759760"/>
            <a:ext cx="266429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9"/>
          <p:cNvCxnSpPr/>
          <p:nvPr/>
        </p:nvCxnSpPr>
        <p:spPr>
          <a:xfrm>
            <a:off x="2339752" y="741574"/>
            <a:ext cx="619268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15"/>
          <p:cNvCxnSpPr/>
          <p:nvPr/>
        </p:nvCxnSpPr>
        <p:spPr>
          <a:xfrm>
            <a:off x="8532813" y="741363"/>
            <a:ext cx="611187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0" y="116632"/>
            <a:ext cx="9144000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Несоответствие формата чисел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9512" y="560418"/>
            <a:ext cx="8424936" cy="720079"/>
          </a:xfrm>
          <a:prstGeom prst="roundRect">
            <a:avLst>
              <a:gd name="adj" fmla="val 23101"/>
            </a:avLst>
          </a:prstGeom>
          <a:gradFill>
            <a:gsLst>
              <a:gs pos="0">
                <a:srgbClr val="F5D1A9"/>
              </a:gs>
              <a:gs pos="4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eaLnBrk="1" hangingPunct="1">
              <a:defRPr/>
            </a:pPr>
            <a:r>
              <a:rPr lang="ru-RU" alt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Ошибка ввода.</a:t>
            </a:r>
          </a:p>
          <a:p>
            <a:pPr algn="r" eaLnBrk="1" hangingPunct="1">
              <a:defRPr/>
            </a:pPr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этом нужно помнить!</a:t>
            </a:r>
            <a:endParaRPr lang="ru-RU" alt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971" t="34924" r="3466" b="24826"/>
          <a:stretch/>
        </p:blipFill>
        <p:spPr bwMode="auto">
          <a:xfrm>
            <a:off x="179512" y="1391828"/>
            <a:ext cx="8801737" cy="330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Овальная выноска 15"/>
          <p:cNvSpPr/>
          <p:nvPr/>
        </p:nvSpPr>
        <p:spPr>
          <a:xfrm>
            <a:off x="-63276" y="1233125"/>
            <a:ext cx="2376264" cy="1473326"/>
          </a:xfrm>
          <a:prstGeom prst="wedgeEllipseCallout">
            <a:avLst>
              <a:gd name="adj1" fmla="val 265168"/>
              <a:gd name="adj2" fmla="val 127529"/>
            </a:avLst>
          </a:prstGeom>
          <a:gradFill>
            <a:gsLst>
              <a:gs pos="0">
                <a:schemeClr val="accent1">
                  <a:tint val="50000"/>
                  <a:satMod val="300000"/>
                  <a:alpha val="5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Форма 30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000" t="23108" r="14719" b="42160"/>
          <a:stretch/>
        </p:blipFill>
        <p:spPr bwMode="auto">
          <a:xfrm>
            <a:off x="91559" y="4437112"/>
            <a:ext cx="7701558" cy="301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Овальная выноска 16"/>
          <p:cNvSpPr/>
          <p:nvPr/>
        </p:nvSpPr>
        <p:spPr>
          <a:xfrm>
            <a:off x="7337083" y="4204505"/>
            <a:ext cx="1819443" cy="1473326"/>
          </a:xfrm>
          <a:prstGeom prst="wedgeEllipseCallout">
            <a:avLst>
              <a:gd name="adj1" fmla="val -91051"/>
              <a:gd name="adj2" fmla="val 64050"/>
            </a:avLst>
          </a:prstGeom>
          <a:gradFill>
            <a:gsLst>
              <a:gs pos="0">
                <a:schemeClr val="accent1">
                  <a:tint val="50000"/>
                  <a:satMod val="300000"/>
                  <a:alpha val="5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Форма 30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452320" y="3717032"/>
            <a:ext cx="794484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721732" y="5877272"/>
            <a:ext cx="794484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351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1700213"/>
            <a:ext cx="9144000" cy="4214812"/>
          </a:xfrm>
          <a:prstGeom prst="rect">
            <a:avLst/>
          </a:prstGeom>
          <a:solidFill>
            <a:srgbClr val="0070C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ru-RU" sz="2800" b="1" u="sng" dirty="0">
              <a:solidFill>
                <a:srgbClr val="FFFFFF"/>
              </a:solidFill>
            </a:endParaRPr>
          </a:p>
          <a:p>
            <a:pPr algn="ctr" defTabSz="957263"/>
            <a:r>
              <a:rPr lang="ru-RU" sz="2400" b="1" dirty="0">
                <a:solidFill>
                  <a:srgbClr val="FFFFFF"/>
                </a:solidFill>
              </a:rPr>
              <a:t>ФОРМА ФЕДЕРАЛЬНОГО  СТАТИСТИЧЕСКОГО НАБЛЮДЕНИЯ № 14</a:t>
            </a:r>
          </a:p>
          <a:p>
            <a:pPr algn="ctr" defTabSz="957263"/>
            <a:endParaRPr lang="ru-RU" sz="2400" b="1" dirty="0">
              <a:solidFill>
                <a:srgbClr val="FFFFFF"/>
              </a:solidFill>
            </a:endParaRPr>
          </a:p>
          <a:p>
            <a:pPr algn="ctr" defTabSz="957263"/>
            <a:r>
              <a:rPr lang="ru-RU" sz="2400" b="1" dirty="0">
                <a:solidFill>
                  <a:srgbClr val="FFFFFF"/>
                </a:solidFill>
              </a:rPr>
              <a:t>«</a:t>
            </a:r>
            <a:r>
              <a:rPr lang="ru-RU" sz="2400" b="1" dirty="0">
                <a:solidFill>
                  <a:schemeClr val="bg1"/>
                </a:solidFill>
              </a:rPr>
              <a:t>СВЕДЕНИЯ О ДЕЯТЕЛЬНОСТИ СТАЦИОНАРА</a:t>
            </a:r>
            <a:r>
              <a:rPr lang="ru-RU" sz="2400" b="1" dirty="0">
                <a:solidFill>
                  <a:srgbClr val="FFFFFF"/>
                </a:solidFill>
              </a:rPr>
              <a:t>»</a:t>
            </a:r>
          </a:p>
          <a:p>
            <a:pPr defTabSz="957263"/>
            <a:endParaRPr lang="en-US" sz="2400" b="1" dirty="0">
              <a:solidFill>
                <a:srgbClr val="17375E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Прямоугольник 11"/>
          <p:cNvSpPr>
            <a:spLocks noChangeArrowheads="1"/>
          </p:cNvSpPr>
          <p:nvPr/>
        </p:nvSpPr>
        <p:spPr bwMode="auto">
          <a:xfrm>
            <a:off x="0" y="2000250"/>
            <a:ext cx="9144000" cy="28733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solidFill>
                <a:srgbClr val="4F6228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2666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326662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6664" name="Rectangle 8"/>
          <p:cNvSpPr>
            <a:spLocks noChangeArrowheads="1"/>
          </p:cNvSpPr>
          <p:nvPr/>
        </p:nvSpPr>
        <p:spPr bwMode="auto">
          <a:xfrm>
            <a:off x="827088" y="3762375"/>
            <a:ext cx="7777162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3200" b="1">
              <a:solidFill>
                <a:schemeClr val="bg1"/>
              </a:solidFill>
              <a:latin typeface="Helios"/>
            </a:endParaRPr>
          </a:p>
          <a:p>
            <a:endParaRPr lang="ru-RU" sz="2400" b="1">
              <a:solidFill>
                <a:schemeClr val="bg1"/>
              </a:solidFill>
              <a:latin typeface="Helios"/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ДЕЙСТВУЮЩИЕ ФОРМЫ ФЕДЕРАЛЬНОГО И ОТРАСЛЕВОГО  СТАТИСТИЧЕСКОГО   НАБЛЮДЕНИЯ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7A23A-E848-4C12-B43F-23E0FF133193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cxnSp>
        <p:nvCxnSpPr>
          <p:cNvPr id="4" name="Прямая соединительная линия 13"/>
          <p:cNvCxnSpPr/>
          <p:nvPr/>
        </p:nvCxnSpPr>
        <p:spPr>
          <a:xfrm>
            <a:off x="-1016" y="759760"/>
            <a:ext cx="266429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9"/>
          <p:cNvCxnSpPr/>
          <p:nvPr/>
        </p:nvCxnSpPr>
        <p:spPr>
          <a:xfrm>
            <a:off x="2339752" y="741574"/>
            <a:ext cx="619268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15"/>
          <p:cNvCxnSpPr/>
          <p:nvPr/>
        </p:nvCxnSpPr>
        <p:spPr>
          <a:xfrm>
            <a:off x="8532813" y="741363"/>
            <a:ext cx="611187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0" y="116632"/>
            <a:ext cx="9144000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Несоответствие одинаковых значений в разных формах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9512" y="920457"/>
            <a:ext cx="8424936" cy="360040"/>
          </a:xfrm>
          <a:prstGeom prst="roundRect">
            <a:avLst>
              <a:gd name="adj" fmla="val 23101"/>
            </a:avLst>
          </a:prstGeom>
          <a:gradFill>
            <a:gsLst>
              <a:gs pos="0">
                <a:srgbClr val="F5D1A9"/>
              </a:gs>
              <a:gs pos="4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r" eaLnBrk="1" hangingPunct="1">
              <a:defRPr/>
            </a:pPr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этом нужно помнить!</a:t>
            </a:r>
            <a:endParaRPr lang="ru-RU" alt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808" t="54654" r="21816" b="22892"/>
          <a:stretch/>
        </p:blipFill>
        <p:spPr bwMode="auto">
          <a:xfrm>
            <a:off x="-1016" y="1280497"/>
            <a:ext cx="6756400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178" t="50000" r="13984" b="25000"/>
          <a:stretch/>
        </p:blipFill>
        <p:spPr bwMode="auto">
          <a:xfrm>
            <a:off x="1079500" y="4000500"/>
            <a:ext cx="8216900" cy="251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Овальная выноска 10"/>
          <p:cNvSpPr/>
          <p:nvPr/>
        </p:nvSpPr>
        <p:spPr>
          <a:xfrm>
            <a:off x="6767736" y="2020803"/>
            <a:ext cx="2376264" cy="1473326"/>
          </a:xfrm>
          <a:prstGeom prst="wedgeEllipseCallout">
            <a:avLst>
              <a:gd name="adj1" fmla="val -65995"/>
              <a:gd name="adj2" fmla="val 20903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2015 год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Форма 30</a:t>
            </a:r>
            <a:endParaRPr lang="ru-RU" dirty="0"/>
          </a:p>
        </p:txBody>
      </p:sp>
      <p:sp>
        <p:nvSpPr>
          <p:cNvPr id="15" name="Овальная выноска 14"/>
          <p:cNvSpPr/>
          <p:nvPr/>
        </p:nvSpPr>
        <p:spPr>
          <a:xfrm>
            <a:off x="6767736" y="2020803"/>
            <a:ext cx="2376264" cy="1473326"/>
          </a:xfrm>
          <a:prstGeom prst="wedgeEllipseCallout">
            <a:avLst>
              <a:gd name="adj1" fmla="val -69736"/>
              <a:gd name="adj2" fmla="val -818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Значения должны совпадать</a:t>
            </a:r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0" y="1266681"/>
            <a:ext cx="2339752" cy="86409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Форма </a:t>
            </a:r>
            <a:r>
              <a:rPr lang="ru-RU" dirty="0" smtClean="0"/>
              <a:t>47</a:t>
            </a: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23292" y="3550974"/>
            <a:ext cx="2339752" cy="86409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Форма </a:t>
            </a:r>
            <a:r>
              <a:rPr lang="ru-RU" dirty="0" smtClean="0"/>
              <a:t>41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9899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7A23A-E848-4C12-B43F-23E0FF133193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cxnSp>
        <p:nvCxnSpPr>
          <p:cNvPr id="4" name="Прямая соединительная линия 13"/>
          <p:cNvCxnSpPr/>
          <p:nvPr/>
        </p:nvCxnSpPr>
        <p:spPr>
          <a:xfrm>
            <a:off x="-1016" y="759760"/>
            <a:ext cx="266429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9"/>
          <p:cNvCxnSpPr/>
          <p:nvPr/>
        </p:nvCxnSpPr>
        <p:spPr>
          <a:xfrm>
            <a:off x="2339752" y="741574"/>
            <a:ext cx="6192688" cy="0"/>
          </a:xfrm>
          <a:prstGeom prst="line">
            <a:avLst/>
          </a:prstGeom>
          <a:ln w="57150">
            <a:solidFill>
              <a:srgbClr val="BC30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15"/>
          <p:cNvCxnSpPr/>
          <p:nvPr/>
        </p:nvCxnSpPr>
        <p:spPr>
          <a:xfrm>
            <a:off x="8532813" y="741363"/>
            <a:ext cx="611187" cy="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0" y="116632"/>
            <a:ext cx="9144000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ячеек, значений в которых быть не должно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972" t="17680" r="11022" b="24862"/>
          <a:stretch/>
        </p:blipFill>
        <p:spPr bwMode="auto">
          <a:xfrm>
            <a:off x="595186" y="2166022"/>
            <a:ext cx="7885384" cy="454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648" t="35334" r="10568" b="29333"/>
          <a:stretch/>
        </p:blipFill>
        <p:spPr bwMode="auto">
          <a:xfrm>
            <a:off x="18992850" y="4038600"/>
            <a:ext cx="1099185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Овальная выноска 10"/>
          <p:cNvSpPr/>
          <p:nvPr/>
        </p:nvSpPr>
        <p:spPr>
          <a:xfrm>
            <a:off x="291095" y="667431"/>
            <a:ext cx="2376264" cy="1473326"/>
          </a:xfrm>
          <a:prstGeom prst="wedgeEllipseCallout">
            <a:avLst>
              <a:gd name="adj1" fmla="val 263457"/>
              <a:gd name="adj2" fmla="val 30360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Форма 30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Кабинет?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635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>
            <a:off x="683566" y="1484784"/>
            <a:ext cx="648" cy="43064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683568" y="1196752"/>
            <a:ext cx="8208912" cy="393954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ru-RU" altLang="ru-RU" sz="2400" b="1" dirty="0">
                <a:latin typeface="Calibri" pitchFamily="34" charset="0"/>
              </a:rPr>
              <a:t>Федеральный закон от 21.11.11 г. № 323-ФЗ «Об основах </a:t>
            </a:r>
            <a:endParaRPr lang="en-US" altLang="ru-RU" sz="2400" b="1" dirty="0">
              <a:latin typeface="Calibri" pitchFamily="34" charset="0"/>
            </a:endParaRPr>
          </a:p>
          <a:p>
            <a:pPr marL="342900" indent="-342900"/>
            <a:r>
              <a:rPr lang="en-US" altLang="ru-RU" sz="2400" b="1" dirty="0">
                <a:latin typeface="Calibri" pitchFamily="34" charset="0"/>
              </a:rPr>
              <a:t>     </a:t>
            </a:r>
            <a:r>
              <a:rPr lang="ru-RU" altLang="ru-RU" sz="2400" b="1" dirty="0">
                <a:latin typeface="Calibri" pitchFamily="34" charset="0"/>
              </a:rPr>
              <a:t>охраны</a:t>
            </a:r>
            <a:r>
              <a:rPr lang="en-US" altLang="ru-RU" sz="2400" b="1" dirty="0">
                <a:latin typeface="Calibri" pitchFamily="34" charset="0"/>
              </a:rPr>
              <a:t> </a:t>
            </a:r>
            <a:r>
              <a:rPr lang="ru-RU" altLang="ru-RU" sz="2400" b="1" dirty="0">
                <a:latin typeface="Calibri" pitchFamily="34" charset="0"/>
              </a:rPr>
              <a:t>здоровья граждан в Российской Федерации»</a:t>
            </a:r>
          </a:p>
          <a:p>
            <a:pPr marL="342900" indent="-342900"/>
            <a:endParaRPr lang="ru-RU" altLang="ru-RU" sz="2400" b="1" dirty="0">
              <a:latin typeface="Calibri" pitchFamily="34" charset="0"/>
            </a:endParaRPr>
          </a:p>
          <a:p>
            <a:pPr marL="342900" indent="-342900"/>
            <a:endParaRPr lang="ru-RU" altLang="ru-RU" b="1" dirty="0">
              <a:latin typeface="Calibri" pitchFamily="34" charset="0"/>
            </a:endParaRPr>
          </a:p>
          <a:p>
            <a:pPr marL="342900" indent="-342900"/>
            <a:r>
              <a:rPr lang="ru-RU" altLang="ru-RU" sz="2000" b="1" dirty="0">
                <a:latin typeface="Calibri" pitchFamily="34" charset="0"/>
              </a:rPr>
              <a:t>Статья 79. Обязанности медицинских организаций</a:t>
            </a:r>
          </a:p>
          <a:p>
            <a:pPr marL="342900" indent="-342900"/>
            <a:endParaRPr lang="ru-RU" altLang="ru-RU" sz="2000" b="1" dirty="0">
              <a:latin typeface="Calibri" pitchFamily="34" charset="0"/>
            </a:endParaRPr>
          </a:p>
          <a:p>
            <a:pPr marL="342900" indent="-342900"/>
            <a:r>
              <a:rPr lang="ru-RU" altLang="ru-RU" sz="2000" b="1" dirty="0">
                <a:latin typeface="Calibri" pitchFamily="34" charset="0"/>
              </a:rPr>
              <a:t>п. 1. Медицинская организация обязана:</a:t>
            </a:r>
          </a:p>
          <a:p>
            <a:pPr marL="342900" indent="-342900"/>
            <a:endParaRPr lang="ru-RU" altLang="ru-RU" sz="2000" b="1" dirty="0">
              <a:latin typeface="Calibri" pitchFamily="34" charset="0"/>
            </a:endParaRPr>
          </a:p>
          <a:p>
            <a:pPr marL="342900" indent="-342900"/>
            <a:r>
              <a:rPr lang="ru-RU" altLang="ru-RU" sz="2000" b="1" dirty="0">
                <a:latin typeface="Calibri" pitchFamily="34" charset="0"/>
              </a:rPr>
              <a:t>п.п. 11. вести медицинскую документацию в установленном порядке </a:t>
            </a:r>
          </a:p>
          <a:p>
            <a:pPr marL="342900" indent="-342900"/>
            <a:r>
              <a:rPr lang="ru-RU" altLang="ru-RU" sz="2000" b="1" dirty="0">
                <a:latin typeface="Calibri" pitchFamily="34" charset="0"/>
              </a:rPr>
              <a:t>и представлять отчетность по видам, формам, в сроки и в объеме, </a:t>
            </a:r>
          </a:p>
          <a:p>
            <a:pPr marL="342900" indent="-342900"/>
            <a:r>
              <a:rPr lang="ru-RU" altLang="ru-RU" sz="2000" b="1" dirty="0">
                <a:latin typeface="Calibri" pitchFamily="34" charset="0"/>
              </a:rPr>
              <a:t>которые установлены уполномоченным федеральным органом </a:t>
            </a:r>
          </a:p>
          <a:p>
            <a:pPr marL="342900" indent="-342900"/>
            <a:r>
              <a:rPr lang="ru-RU" altLang="ru-RU" sz="2000" b="1" dirty="0">
                <a:latin typeface="Calibri" pitchFamily="34" charset="0"/>
              </a:rPr>
              <a:t>исполнительной власти.</a:t>
            </a:r>
          </a:p>
        </p:txBody>
      </p:sp>
      <p:pic>
        <p:nvPicPr>
          <p:cNvPr id="7" name="Picture 2" descr="C:\Documents and Settings\KuzovkovaDA\Рабочий стол\Logo_MinZdrav_var1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763687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одзаголовок 2"/>
          <p:cNvSpPr txBox="1">
            <a:spLocks/>
          </p:cNvSpPr>
          <p:nvPr/>
        </p:nvSpPr>
        <p:spPr bwMode="auto">
          <a:xfrm>
            <a:off x="6643688" y="6357938"/>
            <a:ext cx="17145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57263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Helios"/>
                <a:ea typeface="+mn-ea"/>
                <a:cs typeface="+mn-cs"/>
              </a:rPr>
              <a:t>РОССИЯ 2018</a:t>
            </a:r>
          </a:p>
        </p:txBody>
      </p:sp>
      <p:sp>
        <p:nvSpPr>
          <p:cNvPr id="10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2C7F65-274A-49FE-8B41-F837482CDA69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1043608" y="764704"/>
            <a:ext cx="7292355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endParaRPr lang="ru-RU" altLang="ru-RU" sz="2000" b="1" dirty="0">
              <a:latin typeface="Calibri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ru-RU" altLang="ru-RU" dirty="0">
                <a:latin typeface="Calibri" pitchFamily="34" charset="0"/>
              </a:rPr>
              <a:t>  </a:t>
            </a:r>
            <a:r>
              <a:rPr lang="ru-RU" altLang="ru-RU" b="1" dirty="0">
                <a:latin typeface="Calibri" pitchFamily="34" charset="0"/>
              </a:rPr>
              <a:t>Федеральный закон от 21.11.11 г. № 323-ФЗ «Об основах </a:t>
            </a:r>
          </a:p>
          <a:p>
            <a:pPr marL="342900" indent="-342900"/>
            <a:r>
              <a:rPr lang="ru-RU" altLang="ru-RU" b="1" dirty="0">
                <a:latin typeface="Calibri" pitchFamily="34" charset="0"/>
              </a:rPr>
              <a:t>     охраны здоровья граждан в Российской Федерации»</a:t>
            </a:r>
          </a:p>
          <a:p>
            <a:pPr marL="342900" indent="-342900" algn="ctr"/>
            <a:endParaRPr lang="ru-RU" altLang="ru-RU" b="1" dirty="0">
              <a:latin typeface="Calibri" pitchFamily="34" charset="0"/>
            </a:endParaRPr>
          </a:p>
          <a:p>
            <a:pPr marL="342900" indent="-342900"/>
            <a:r>
              <a:rPr lang="ru-RU" altLang="ru-RU" b="1" dirty="0">
                <a:latin typeface="Calibri" pitchFamily="34" charset="0"/>
              </a:rPr>
              <a:t>2.  Международная статистическая классификация болезней и</a:t>
            </a:r>
          </a:p>
          <a:p>
            <a:pPr marL="342900" indent="-342900"/>
            <a:r>
              <a:rPr lang="ru-RU" altLang="ru-RU" b="1" dirty="0">
                <a:latin typeface="Calibri" pitchFamily="34" charset="0"/>
              </a:rPr>
              <a:t>     проблем, связанных со здоровьем 10-го пересмотра (МКБ-10);</a:t>
            </a:r>
          </a:p>
          <a:p>
            <a:pPr marL="342900" indent="-342900"/>
            <a:endParaRPr lang="ru-RU" altLang="ru-RU" b="1" dirty="0">
              <a:latin typeface="Calibri" pitchFamily="34" charset="0"/>
            </a:endParaRPr>
          </a:p>
          <a:p>
            <a:pPr marL="342900" indent="-342900"/>
            <a:r>
              <a:rPr lang="ru-RU" altLang="ru-RU" b="1" dirty="0">
                <a:latin typeface="Calibri" pitchFamily="34" charset="0"/>
              </a:rPr>
              <a:t>3.   Приказ Минздрава России от 15.12.14 г. № 834н «Об </a:t>
            </a:r>
            <a:r>
              <a:rPr lang="ru-RU" altLang="ru-RU" b="1" dirty="0" err="1">
                <a:latin typeface="Calibri" pitchFamily="34" charset="0"/>
              </a:rPr>
              <a:t>утверж</a:t>
            </a:r>
            <a:r>
              <a:rPr lang="ru-RU" altLang="ru-RU" b="1" dirty="0">
                <a:latin typeface="Calibri" pitchFamily="34" charset="0"/>
              </a:rPr>
              <a:t>-</a:t>
            </a:r>
          </a:p>
          <a:p>
            <a:pPr marL="342900" indent="-342900"/>
            <a:r>
              <a:rPr lang="ru-RU" altLang="ru-RU" b="1" dirty="0">
                <a:latin typeface="Calibri" pitchFamily="34" charset="0"/>
              </a:rPr>
              <a:t>      </a:t>
            </a:r>
            <a:r>
              <a:rPr lang="ru-RU" altLang="ru-RU" b="1" dirty="0" err="1">
                <a:latin typeface="Calibri" pitchFamily="34" charset="0"/>
              </a:rPr>
              <a:t>дении</a:t>
            </a:r>
            <a:r>
              <a:rPr lang="ru-RU" altLang="ru-RU" b="1" dirty="0">
                <a:latin typeface="Calibri" pitchFamily="34" charset="0"/>
              </a:rPr>
              <a:t> унифицированных форм медицинской документации,</a:t>
            </a:r>
          </a:p>
          <a:p>
            <a:pPr marL="342900" indent="-342900"/>
            <a:r>
              <a:rPr lang="ru-RU" altLang="ru-RU" b="1" dirty="0">
                <a:latin typeface="Calibri" pitchFamily="34" charset="0"/>
              </a:rPr>
              <a:t>      используемых в медицинских организациях, оказывающих</a:t>
            </a:r>
          </a:p>
          <a:p>
            <a:pPr marL="342900" indent="-342900"/>
            <a:r>
              <a:rPr lang="ru-RU" altLang="ru-RU" b="1" dirty="0">
                <a:latin typeface="Calibri" pitchFamily="34" charset="0"/>
              </a:rPr>
              <a:t>      медицинскую помощь в амбулаторных условиях, и порядков</a:t>
            </a:r>
          </a:p>
          <a:p>
            <a:pPr marL="342900" indent="-342900"/>
            <a:r>
              <a:rPr lang="ru-RU" altLang="ru-RU" b="1" dirty="0">
                <a:latin typeface="Calibri" pitchFamily="34" charset="0"/>
              </a:rPr>
              <a:t>      по их заполнению»;</a:t>
            </a:r>
          </a:p>
          <a:p>
            <a:pPr marL="342900" indent="-342900"/>
            <a:endParaRPr lang="ru-RU" altLang="ru-RU" b="1" dirty="0">
              <a:latin typeface="Calibri" pitchFamily="34" charset="0"/>
            </a:endParaRPr>
          </a:p>
          <a:p>
            <a:pPr marL="342900" indent="-342900"/>
            <a:r>
              <a:rPr lang="ru-RU" altLang="ru-RU" b="1" dirty="0">
                <a:latin typeface="Calibri" pitchFamily="34" charset="0"/>
              </a:rPr>
              <a:t>4.   Приказ Министерства здравоохранения СССР от 04.10.80 г.</a:t>
            </a:r>
          </a:p>
          <a:p>
            <a:pPr marL="342900" indent="-342900"/>
            <a:r>
              <a:rPr lang="ru-RU" altLang="ru-RU" b="1" dirty="0">
                <a:latin typeface="Calibri" pitchFamily="34" charset="0"/>
              </a:rPr>
              <a:t>      № 1030 «Об утверждении форм первичной медицинской</a:t>
            </a:r>
          </a:p>
          <a:p>
            <a:pPr marL="342900" indent="-342900"/>
            <a:r>
              <a:rPr lang="ru-RU" altLang="ru-RU" b="1" dirty="0">
                <a:latin typeface="Calibri" pitchFamily="34" charset="0"/>
              </a:rPr>
              <a:t>      документации учреждений здравоохранения».</a:t>
            </a:r>
          </a:p>
          <a:p>
            <a:pPr marL="342900" indent="-342900"/>
            <a:endParaRPr lang="ru-RU" altLang="ru-RU" b="1" dirty="0">
              <a:latin typeface="Calibri" pitchFamily="34" charset="0"/>
            </a:endParaRPr>
          </a:p>
          <a:p>
            <a:pPr marL="342900" indent="-342900"/>
            <a:r>
              <a:rPr lang="ru-RU" altLang="ru-RU" b="1" dirty="0">
                <a:latin typeface="Calibri" pitchFamily="34" charset="0"/>
              </a:rPr>
              <a:t>5.   Закон Российской Федерации от 13.05.1992 N 2761-1 «Об ответственности за нарушение порядка представления государственной статистической отчетности»</a:t>
            </a:r>
            <a:r>
              <a:rPr lang="ru-RU" altLang="ru-RU" dirty="0">
                <a:latin typeface="Calibri" pitchFamily="34" charset="0"/>
              </a:rPr>
              <a:t> </a:t>
            </a:r>
            <a:endParaRPr lang="ru-RU" altLang="ru-RU" b="1" dirty="0">
              <a:latin typeface="Calibri" pitchFamily="34" charset="0"/>
            </a:endParaRPr>
          </a:p>
          <a:p>
            <a:pPr marL="342900" indent="-342900"/>
            <a:endParaRPr lang="en-US" altLang="ru-RU" b="1" dirty="0">
              <a:latin typeface="Calibri" pitchFamily="34" charset="0"/>
            </a:endParaRPr>
          </a:p>
        </p:txBody>
      </p:sp>
      <p:pic>
        <p:nvPicPr>
          <p:cNvPr id="3" name="Picture 2" descr="C:\Documents and Settings\KuzovkovaDA\Рабочий стол\Logo_MinZdrav_var1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763687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683566" y="1412776"/>
            <a:ext cx="648" cy="43784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 bwMode="auto">
          <a:xfrm>
            <a:off x="6643688" y="6357938"/>
            <a:ext cx="17145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57263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Helios"/>
                <a:ea typeface="+mn-ea"/>
                <a:cs typeface="+mn-cs"/>
              </a:rPr>
              <a:t>РОССИЯ 2018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63688" y="260648"/>
            <a:ext cx="6192688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342900" lvl="0" indent="-342900" algn="ctr"/>
            <a:r>
              <a:rPr lang="ru-RU" altLang="ru-RU" sz="2000" b="1" dirty="0">
                <a:solidFill>
                  <a:prstClr val="black"/>
                </a:solidFill>
                <a:latin typeface="Calibri" pitchFamily="34" charset="0"/>
              </a:rPr>
              <a:t>Нормативные документы: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2C7F65-274A-49FE-8B41-F837482CDA69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539750" y="1628775"/>
            <a:ext cx="8004175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 sz="2400" b="1" dirty="0">
                <a:latin typeface="Calibri" pitchFamily="34" charset="0"/>
              </a:rPr>
              <a:t>Утверждение любых форм учетной и отчетной </a:t>
            </a:r>
          </a:p>
          <a:p>
            <a:pPr algn="ctr"/>
            <a:r>
              <a:rPr lang="ru-RU" altLang="ru-RU" sz="2400" b="1" dirty="0">
                <a:latin typeface="Calibri" pitchFamily="34" charset="0"/>
              </a:rPr>
              <a:t>медицинской документации, в том числе в</a:t>
            </a:r>
          </a:p>
          <a:p>
            <a:pPr algn="ctr"/>
            <a:r>
              <a:rPr lang="ru-RU" altLang="ru-RU" sz="2400" b="1" dirty="0">
                <a:latin typeface="Calibri" pitchFamily="34" charset="0"/>
              </a:rPr>
              <a:t> электронном виде, относится к полномочиям </a:t>
            </a:r>
          </a:p>
          <a:p>
            <a:pPr algn="ctr"/>
            <a:r>
              <a:rPr lang="ru-RU" altLang="ru-RU" sz="2400" b="1" dirty="0">
                <a:latin typeface="Calibri" pitchFamily="34" charset="0"/>
              </a:rPr>
              <a:t>федерального органа государственной власти</a:t>
            </a:r>
          </a:p>
          <a:p>
            <a:pPr algn="ctr"/>
            <a:r>
              <a:rPr lang="ru-RU" altLang="ru-RU" sz="2400" b="1" dirty="0">
                <a:latin typeface="Calibri" pitchFamily="34" charset="0"/>
              </a:rPr>
              <a:t>в сфере охраны здоровья – </a:t>
            </a:r>
          </a:p>
          <a:p>
            <a:pPr algn="ctr"/>
            <a:r>
              <a:rPr lang="ru-RU" altLang="ru-RU" sz="2400" b="1" dirty="0">
                <a:latin typeface="Calibri" pitchFamily="34" charset="0"/>
              </a:rPr>
              <a:t>Министерству здравоохранения Российской Федерации </a:t>
            </a:r>
          </a:p>
          <a:p>
            <a:pPr algn="ctr"/>
            <a:r>
              <a:rPr lang="ru-RU" altLang="ru-RU" sz="2400" b="1" dirty="0">
                <a:latin typeface="Calibri" pitchFamily="34" charset="0"/>
              </a:rPr>
              <a:t>(п. 11 ч. 2, ст. 14 Федерального закона </a:t>
            </a:r>
          </a:p>
          <a:p>
            <a:pPr algn="ctr"/>
            <a:r>
              <a:rPr lang="ru-RU" altLang="ru-RU" sz="2400" b="1" dirty="0">
                <a:latin typeface="Calibri" pitchFamily="34" charset="0"/>
              </a:rPr>
              <a:t>от 21.11.2011 № 323-ФЗ)</a:t>
            </a:r>
            <a:r>
              <a:rPr lang="ru-RU" altLang="ru-RU" dirty="0">
                <a:latin typeface="Calibri" pitchFamily="34" charset="0"/>
              </a:rPr>
              <a:t> </a:t>
            </a:r>
          </a:p>
        </p:txBody>
      </p:sp>
      <p:pic>
        <p:nvPicPr>
          <p:cNvPr id="3" name="Picture 2" descr="C:\Documents and Settings\KuzovkovaDA\Рабочий стол\Logo_MinZdrav_var1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763687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683566" y="1412776"/>
            <a:ext cx="648" cy="43784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6643688" y="6357938"/>
            <a:ext cx="17145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57263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Helios"/>
                <a:ea typeface="+mn-ea"/>
                <a:cs typeface="+mn-cs"/>
              </a:rPr>
              <a:t>РОССИЯ 2018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260648"/>
            <a:ext cx="7128792" cy="83099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2400" b="1" dirty="0">
                <a:solidFill>
                  <a:prstClr val="black"/>
                </a:solidFill>
                <a:latin typeface="Calibri" pitchFamily="34" charset="0"/>
              </a:rPr>
              <a:t>Утверждение </a:t>
            </a:r>
            <a:r>
              <a:rPr lang="ru-RU" altLang="ru-RU" sz="2400" b="1" dirty="0" smtClean="0">
                <a:solidFill>
                  <a:prstClr val="black"/>
                </a:solidFill>
                <a:latin typeface="Calibri" pitchFamily="34" charset="0"/>
              </a:rPr>
              <a:t>форм </a:t>
            </a:r>
            <a:r>
              <a:rPr lang="ru-RU" altLang="ru-RU" sz="2400" b="1" dirty="0">
                <a:solidFill>
                  <a:prstClr val="black"/>
                </a:solidFill>
                <a:latin typeface="Calibri" pitchFamily="34" charset="0"/>
              </a:rPr>
              <a:t>учетной и отчетной </a:t>
            </a:r>
          </a:p>
          <a:p>
            <a:pPr lvl="0" algn="ctr"/>
            <a:r>
              <a:rPr lang="ru-RU" altLang="ru-RU" sz="2400" b="1" dirty="0">
                <a:solidFill>
                  <a:prstClr val="black"/>
                </a:solidFill>
                <a:latin typeface="Calibri" pitchFamily="34" charset="0"/>
              </a:rPr>
              <a:t>медицинской документации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2C7F65-274A-49FE-8B41-F837482CDA69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684213" y="908050"/>
            <a:ext cx="761047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 dirty="0">
                <a:latin typeface="Calibri" pitchFamily="34" charset="0"/>
              </a:rPr>
              <a:t>                    </a:t>
            </a:r>
            <a:r>
              <a:rPr lang="ru-RU" altLang="ru-RU" sz="2000" b="1" dirty="0" smtClean="0">
                <a:latin typeface="Calibri" pitchFamily="34" charset="0"/>
              </a:rPr>
              <a:t>Первичная медицинская документация</a:t>
            </a:r>
            <a:endParaRPr lang="ru-RU" altLang="ru-RU" sz="2000" b="1" dirty="0">
              <a:latin typeface="Calibri" pitchFamily="34" charset="0"/>
            </a:endParaRPr>
          </a:p>
          <a:p>
            <a:pPr>
              <a:spcBef>
                <a:spcPct val="50000"/>
              </a:spcBef>
            </a:pPr>
            <a:r>
              <a:rPr lang="ru-RU" altLang="ru-RU" b="1" dirty="0">
                <a:latin typeface="Calibri" pitchFamily="34" charset="0"/>
              </a:rPr>
              <a:t>- </a:t>
            </a:r>
            <a:r>
              <a:rPr lang="ru-RU" altLang="ru-RU" sz="2000" b="1" dirty="0">
                <a:latin typeface="Calibri" pitchFamily="34" charset="0"/>
              </a:rPr>
              <a:t>ведется во всех медицинских организациях;</a:t>
            </a:r>
          </a:p>
          <a:p>
            <a:r>
              <a:rPr lang="ru-RU" altLang="ru-RU" sz="2000" b="1" dirty="0">
                <a:latin typeface="Calibri" pitchFamily="34" charset="0"/>
              </a:rPr>
              <a:t>- необходима для проведения анализа и оценки деятельности </a:t>
            </a:r>
          </a:p>
          <a:p>
            <a:r>
              <a:rPr lang="ru-RU" altLang="ru-RU" sz="2000" b="1" dirty="0">
                <a:latin typeface="Calibri" pitchFamily="34" charset="0"/>
              </a:rPr>
              <a:t>  медицинской организации; </a:t>
            </a:r>
          </a:p>
          <a:p>
            <a:r>
              <a:rPr lang="ru-RU" altLang="ru-RU" sz="2000" b="1" dirty="0">
                <a:latin typeface="Calibri" pitchFamily="34" charset="0"/>
              </a:rPr>
              <a:t>- служит основанием для решения вопросов организации </a:t>
            </a:r>
          </a:p>
          <a:p>
            <a:r>
              <a:rPr lang="ru-RU" altLang="ru-RU" sz="2000" b="1" dirty="0">
                <a:latin typeface="Calibri" pitchFamily="34" charset="0"/>
              </a:rPr>
              <a:t>  медицинской помощи и качества ее оказания;</a:t>
            </a:r>
          </a:p>
          <a:p>
            <a:r>
              <a:rPr lang="ru-RU" altLang="ru-RU" sz="2000" b="1" dirty="0">
                <a:latin typeface="Calibri" pitchFamily="34" charset="0"/>
              </a:rPr>
              <a:t>- необходима для фиксирования лечебно-диагностического </a:t>
            </a:r>
          </a:p>
          <a:p>
            <a:r>
              <a:rPr lang="ru-RU" altLang="ru-RU" sz="2000" b="1" dirty="0">
                <a:latin typeface="Calibri" pitchFamily="34" charset="0"/>
              </a:rPr>
              <a:t>  процесса и контроля за качеством оказания медицинской </a:t>
            </a:r>
          </a:p>
          <a:p>
            <a:r>
              <a:rPr lang="ru-RU" altLang="ru-RU" sz="2000" b="1" dirty="0">
                <a:latin typeface="Calibri" pitchFamily="34" charset="0"/>
              </a:rPr>
              <a:t>  помощи;</a:t>
            </a:r>
          </a:p>
          <a:p>
            <a:r>
              <a:rPr lang="ru-RU" altLang="ru-RU" sz="2000" b="1" dirty="0">
                <a:latin typeface="Calibri" pitchFamily="34" charset="0"/>
              </a:rPr>
              <a:t>- является юридическим документом при разборе конфликтных</a:t>
            </a:r>
          </a:p>
          <a:p>
            <a:r>
              <a:rPr lang="ru-RU" altLang="ru-RU" sz="2000" b="1" dirty="0">
                <a:latin typeface="Calibri" pitchFamily="34" charset="0"/>
              </a:rPr>
              <a:t>  ситуаций (вплоть до судебного разбирательства) и первичным </a:t>
            </a:r>
          </a:p>
          <a:p>
            <a:r>
              <a:rPr lang="ru-RU" altLang="ru-RU" sz="2000" b="1" dirty="0">
                <a:latin typeface="Calibri" pitchFamily="34" charset="0"/>
              </a:rPr>
              <a:t>  документом при формировании реестров для оплаты </a:t>
            </a:r>
          </a:p>
          <a:p>
            <a:r>
              <a:rPr lang="ru-RU" altLang="ru-RU" sz="2000" b="1" dirty="0">
                <a:latin typeface="Calibri" pitchFamily="34" charset="0"/>
              </a:rPr>
              <a:t>  медицинской помощи;</a:t>
            </a:r>
          </a:p>
          <a:p>
            <a:r>
              <a:rPr lang="ru-RU" altLang="ru-RU" sz="2000" b="1" dirty="0">
                <a:latin typeface="Calibri" pitchFamily="34" charset="0"/>
              </a:rPr>
              <a:t>- является основой для формирования государственной </a:t>
            </a:r>
          </a:p>
          <a:p>
            <a:r>
              <a:rPr lang="ru-RU" altLang="ru-RU" sz="2000" b="1" dirty="0">
                <a:latin typeface="Calibri" pitchFamily="34" charset="0"/>
              </a:rPr>
              <a:t>  статистической отчетности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683566" y="1412776"/>
            <a:ext cx="648" cy="43784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 descr="C:\Documents and Settings\KuzovkovaDA\Рабочий стол\Logo_MinZdrav_var1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763687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дзаголовок 2"/>
          <p:cNvSpPr txBox="1">
            <a:spLocks/>
          </p:cNvSpPr>
          <p:nvPr/>
        </p:nvSpPr>
        <p:spPr bwMode="auto">
          <a:xfrm>
            <a:off x="6643688" y="6357938"/>
            <a:ext cx="17145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57263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Helios"/>
                <a:ea typeface="+mn-ea"/>
                <a:cs typeface="+mn-cs"/>
              </a:rPr>
              <a:t>РОССИЯ 2018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260648"/>
            <a:ext cx="6264696" cy="4616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solidFill>
                  <a:prstClr val="black"/>
                </a:solidFill>
                <a:latin typeface="Calibri" pitchFamily="34" charset="0"/>
              </a:rPr>
              <a:t>Первичная медицинская документация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2C7F65-274A-49FE-8B41-F837482CDA69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683566" y="1412776"/>
            <a:ext cx="648" cy="43784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 descr="C:\Documents and Settings\KuzovkovaDA\Рабочий стол\Logo_MinZdrav_var1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763687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Text Box 3"/>
          <p:cNvSpPr txBox="1">
            <a:spLocks noChangeArrowheads="1"/>
          </p:cNvSpPr>
          <p:nvPr/>
        </p:nvSpPr>
        <p:spPr bwMode="auto">
          <a:xfrm>
            <a:off x="755576" y="692696"/>
            <a:ext cx="8189665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ru-RU" altLang="ru-RU" sz="1600" dirty="0" smtClean="0">
                <a:latin typeface="Calibri" pitchFamily="34" charset="0"/>
              </a:rPr>
              <a:t>- </a:t>
            </a:r>
            <a:r>
              <a:rPr lang="ru-RU" altLang="ru-RU" sz="1600" dirty="0" smtClean="0">
                <a:latin typeface="Calibri" pitchFamily="34" charset="0"/>
              </a:rPr>
              <a:t>записи </a:t>
            </a:r>
            <a:r>
              <a:rPr lang="ru-RU" altLang="ru-RU" sz="1600" dirty="0">
                <a:latin typeface="Calibri" pitchFamily="34" charset="0"/>
              </a:rPr>
              <a:t>в медицинской документации производятся на русском языке, аккуратно, четко,  разборчиво, без сокращений, дата осмотра пациента  обязательна, запись должна </a:t>
            </a:r>
            <a:r>
              <a:rPr lang="ru-RU" altLang="ru-RU" sz="1600" dirty="0" smtClean="0">
                <a:latin typeface="Calibri" pitchFamily="34" charset="0"/>
              </a:rPr>
              <a:t>быть </a:t>
            </a:r>
            <a:r>
              <a:rPr lang="ru-RU" altLang="ru-RU" sz="1600" dirty="0">
                <a:latin typeface="Calibri" pitchFamily="34" charset="0"/>
              </a:rPr>
              <a:t>подписана врачом (фамилия разборчива);</a:t>
            </a:r>
          </a:p>
          <a:p>
            <a:pPr marL="342900" indent="-342900"/>
            <a:r>
              <a:rPr lang="ru-RU" altLang="ru-RU" sz="1600" dirty="0">
                <a:latin typeface="Calibri" pitchFamily="34" charset="0"/>
              </a:rPr>
              <a:t>- все необходимые исправления осуществляются незамедлительно, одним перечеркиванием, подтверждаются подписью и фамилией врача, заполняющего медицинскую документацию; </a:t>
            </a:r>
          </a:p>
          <a:p>
            <a:pPr marL="342900" indent="-342900"/>
            <a:r>
              <a:rPr lang="ru-RU" altLang="ru-RU" sz="1600" dirty="0">
                <a:latin typeface="Calibri" pitchFamily="34" charset="0"/>
              </a:rPr>
              <a:t>- допускается запись наименований лекарственных препаратов на латинском языке; </a:t>
            </a:r>
          </a:p>
          <a:p>
            <a:pPr marL="342900" indent="-342900"/>
            <a:r>
              <a:rPr lang="ru-RU" altLang="ru-RU" sz="1600" dirty="0">
                <a:latin typeface="Calibri" pitchFamily="34" charset="0"/>
              </a:rPr>
              <a:t>- диагноз «основного» заболевания должен быть обоснован, т.е. жалобы, анамнез, объективные данные и данные лабораторных и функциональных исследований должны подтверждать диагноз;</a:t>
            </a:r>
          </a:p>
          <a:p>
            <a:pPr marL="342900" indent="-342900"/>
            <a:r>
              <a:rPr lang="ru-RU" altLang="ru-RU" sz="1600" dirty="0">
                <a:latin typeface="Calibri" pitchFamily="34" charset="0"/>
              </a:rPr>
              <a:t>- диагноз записывается на русском языке, без сокращений и аббревиатур;</a:t>
            </a:r>
          </a:p>
          <a:p>
            <a:pPr marL="342900" indent="-342900"/>
            <a:r>
              <a:rPr lang="ru-RU" altLang="ru-RU" sz="1600" dirty="0">
                <a:latin typeface="Calibri" pitchFamily="34" charset="0"/>
              </a:rPr>
              <a:t>- диагноз должен быть структурирован, т.е. разбит на разделы;</a:t>
            </a:r>
          </a:p>
          <a:p>
            <a:pPr marL="342900" indent="-342900"/>
            <a:r>
              <a:rPr lang="ru-RU" altLang="ru-RU" sz="1600" dirty="0">
                <a:latin typeface="Calibri" pitchFamily="34" charset="0"/>
              </a:rPr>
              <a:t>- в качестве диагноза основного заболевания должна быть указана только одна нозологическая единица, дата установления диагноза обязательна;</a:t>
            </a:r>
          </a:p>
          <a:p>
            <a:pPr marL="342900" indent="-342900"/>
            <a:r>
              <a:rPr lang="ru-RU" altLang="ru-RU" sz="1600" dirty="0">
                <a:latin typeface="Calibri" pitchFamily="34" charset="0"/>
              </a:rPr>
              <a:t>- медицинские вмешательства должны быть обоснованы;</a:t>
            </a:r>
          </a:p>
          <a:p>
            <a:pPr marL="342900" indent="-342900"/>
            <a:r>
              <a:rPr lang="ru-RU" altLang="ru-RU" sz="1600" dirty="0">
                <a:latin typeface="Calibri" pitchFamily="34" charset="0"/>
              </a:rPr>
              <a:t>- должно быть получено согласие пациента или его законного представителя на медицинское вмешательство;</a:t>
            </a:r>
          </a:p>
          <a:p>
            <a:pPr marL="342900" indent="-342900"/>
            <a:r>
              <a:rPr lang="ru-RU" altLang="ru-RU" sz="1600" dirty="0">
                <a:latin typeface="Calibri" pitchFamily="34" charset="0"/>
              </a:rPr>
              <a:t>- недопустимы записи, по которым нельзя оценить динамику состояния здоровья пациента, все лечебные мероприятия должны быть записаны;</a:t>
            </a:r>
          </a:p>
          <a:p>
            <a:pPr marL="342900" indent="-342900">
              <a:buFontTx/>
              <a:buChar char="-"/>
            </a:pPr>
            <a:r>
              <a:rPr lang="ru-RU" altLang="ru-RU" sz="1600" dirty="0" smtClean="0">
                <a:latin typeface="Calibri" pitchFamily="34" charset="0"/>
              </a:rPr>
              <a:t>дневники</a:t>
            </a:r>
            <a:r>
              <a:rPr lang="ru-RU" altLang="ru-RU" sz="1600" dirty="0">
                <a:latin typeface="Calibri" pitchFamily="34" charset="0"/>
              </a:rPr>
              <a:t>, этапные, посмертные и выписные эпикризы должны быть правильно </a:t>
            </a:r>
            <a:r>
              <a:rPr lang="ru-RU" altLang="ru-RU" sz="1600" dirty="0" smtClean="0">
                <a:latin typeface="Calibri" pitchFamily="34" charset="0"/>
              </a:rPr>
              <a:t>оформлены и </a:t>
            </a:r>
            <a:r>
              <a:rPr lang="ru-RU" altLang="ru-RU" sz="1600" dirty="0">
                <a:latin typeface="Calibri" pitchFamily="34" charset="0"/>
              </a:rPr>
              <a:t>должны содержать конкретную </a:t>
            </a:r>
            <a:r>
              <a:rPr lang="ru-RU" altLang="ru-RU" sz="1600" dirty="0" smtClean="0">
                <a:latin typeface="Calibri" pitchFamily="34" charset="0"/>
              </a:rPr>
              <a:t>информацию;</a:t>
            </a:r>
          </a:p>
          <a:p>
            <a:pPr marL="342900" indent="-342900">
              <a:buFontTx/>
              <a:buChar char="-"/>
            </a:pPr>
            <a:r>
              <a:rPr lang="ru-RU" altLang="ru-RU" sz="1600" dirty="0" smtClean="0">
                <a:latin typeface="Calibri" pitchFamily="34" charset="0"/>
              </a:rPr>
              <a:t>при изъятии медицинских карт правоохранительными органами, </a:t>
            </a:r>
            <a:r>
              <a:rPr lang="ru-RU" sz="1400" dirty="0" smtClean="0"/>
              <a:t>в обязательном порядке делается копия Карты, которая хранится в архиве медицинской организации.</a:t>
            </a:r>
          </a:p>
          <a:p>
            <a:pPr marL="342900" indent="-342900">
              <a:buFontTx/>
              <a:buChar char="-"/>
            </a:pPr>
            <a:endParaRPr lang="ru-RU" altLang="ru-RU" sz="1600" dirty="0">
              <a:latin typeface="Calibri" pitchFamily="34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732240" y="6309320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6588224" y="6429375"/>
            <a:ext cx="17145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57263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Helios"/>
                <a:ea typeface="+mn-ea"/>
                <a:cs typeface="+mn-cs"/>
              </a:rPr>
              <a:t>РОССИЯ 2018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260648"/>
            <a:ext cx="7200800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prstClr val="black"/>
                </a:solidFill>
                <a:latin typeface="Calibri" pitchFamily="34" charset="0"/>
              </a:rPr>
              <a:t>Основные правила оформления медицинской документации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2C7F65-274A-49FE-8B41-F837482CDA69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0"/>
            <a:ext cx="52565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2C7F65-274A-49FE-8B41-F837482CDA69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0"/>
            <a:ext cx="50405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2C7F65-274A-49FE-8B41-F837482CDA69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0"/>
            <a:ext cx="51845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50825" y="3644900"/>
            <a:ext cx="8424863" cy="44640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ru-RU" b="1" i="1"/>
          </a:p>
          <a:p>
            <a:pPr defTabSz="957263"/>
            <a:r>
              <a:rPr lang="ru-RU" b="1"/>
              <a:t> 	   				              	</a:t>
            </a:r>
            <a:endParaRPr lang="en-US" b="1"/>
          </a:p>
        </p:txBody>
      </p:sp>
      <p:sp>
        <p:nvSpPr>
          <p:cNvPr id="32768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327684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14</a:t>
            </a:r>
          </a:p>
        </p:txBody>
      </p:sp>
      <p:sp>
        <p:nvSpPr>
          <p:cNvPr id="327688" name="Rectangle 8"/>
          <p:cNvSpPr>
            <a:spLocks noChangeArrowheads="1"/>
          </p:cNvSpPr>
          <p:nvPr/>
        </p:nvSpPr>
        <p:spPr bwMode="auto">
          <a:xfrm>
            <a:off x="539750" y="476250"/>
            <a:ext cx="78486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b="1" dirty="0"/>
          </a:p>
          <a:p>
            <a:pPr algn="l"/>
            <a:r>
              <a:rPr lang="ru-RU" sz="1600" b="1" dirty="0">
                <a:solidFill>
                  <a:srgbClr val="CC0000"/>
                </a:solidFill>
              </a:rPr>
              <a:t>   </a:t>
            </a:r>
            <a:endParaRPr lang="ru-RU" sz="1600" b="1" dirty="0"/>
          </a:p>
        </p:txBody>
      </p:sp>
      <p:sp>
        <p:nvSpPr>
          <p:cNvPr id="327689" name="Rectangle 9"/>
          <p:cNvSpPr>
            <a:spLocks noChangeArrowheads="1"/>
          </p:cNvSpPr>
          <p:nvPr/>
        </p:nvSpPr>
        <p:spPr bwMode="auto">
          <a:xfrm>
            <a:off x="467544" y="1011506"/>
            <a:ext cx="82819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90488"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таблице 2000 «СОСТАВ ПАЦИЕНТОВ В СТАЦИОНАРЕ, СРОКИ И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ИСХОДЫ</a:t>
            </a:r>
          </a:p>
          <a:p>
            <a:pPr indent="90488"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ЛЕЧЕНИЯ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» вводятся новые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строки: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11560" y="1844824"/>
          <a:ext cx="7704856" cy="3733380"/>
        </p:xfrm>
        <a:graphic>
          <a:graphicData uri="http://schemas.openxmlformats.org/drawingml/2006/table">
            <a:tbl>
              <a:tblPr/>
              <a:tblGrid>
                <a:gridCol w="4752528"/>
                <a:gridCol w="936104"/>
                <a:gridCol w="2016224"/>
              </a:tblGrid>
              <a:tr h="0">
                <a:tc>
                  <a:txBody>
                    <a:bodyPr/>
                    <a:lstStyle/>
                    <a:p>
                      <a:pPr marL="90170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170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болезни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эндокринной системы, расстройства </a:t>
                      </a:r>
                      <a:endParaRPr lang="ru-RU" sz="1600" b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170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170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питания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 нарушения обмена 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веществ</a:t>
                      </a:r>
                    </a:p>
                    <a:p>
                      <a:pPr marL="90170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Е00-Е89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270510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 поражением почек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5.4.3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Е10-Е14 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четвертым знаком .2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30820"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с поражением глаз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5.4.4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Е10-Е14 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четвертым знаком .3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болезни системы кровообращения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10.0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I00-I99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 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другие 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формы легочно-сердечной </a:t>
                      </a:r>
                      <a:endParaRPr lang="ru-RU" sz="1600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     недостаточности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10.5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I27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27051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неревматические поражения клапанов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.6.3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I34-I37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синдром слабости </a:t>
                      </a:r>
                      <a:r>
                        <a:rPr lang="ru-RU" sz="16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синусового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узла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10.6.9.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I49.5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болезни костно-мышечной системы и соединительной ткани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14.0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M00-M99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9448"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другие </a:t>
                      </a:r>
                      <a:r>
                        <a:rPr lang="ru-RU" sz="16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дорсопатии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14.5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М50-М54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4060"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поражения синовиальных оболочек и сухожилий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14.6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М65-М67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836613"/>
            <a:ext cx="7343775" cy="16637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05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2584450"/>
            <a:ext cx="7315200" cy="408463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1908175" y="333375"/>
            <a:ext cx="41767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latin typeface="Calibri" pitchFamily="34" charset="0"/>
              </a:rPr>
              <a:t>Республика Крым</a:t>
            </a:r>
          </a:p>
        </p:txBody>
      </p:sp>
      <p:sp>
        <p:nvSpPr>
          <p:cNvPr id="6" name="Минус 5"/>
          <p:cNvSpPr/>
          <p:nvPr/>
        </p:nvSpPr>
        <p:spPr>
          <a:xfrm>
            <a:off x="6300788" y="1484313"/>
            <a:ext cx="1366837" cy="46037"/>
          </a:xfrm>
          <a:prstGeom prst="mathMinus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Минус 6"/>
          <p:cNvSpPr/>
          <p:nvPr/>
        </p:nvSpPr>
        <p:spPr>
          <a:xfrm>
            <a:off x="1258888" y="4508500"/>
            <a:ext cx="1800225" cy="144463"/>
          </a:xfrm>
          <a:prstGeom prst="mathMinus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C6AC06-BCAC-4E1A-9D80-70FE38C59B2B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2411413" y="1412875"/>
            <a:ext cx="43211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latin typeface="Calibri" pitchFamily="34" charset="0"/>
              </a:rPr>
              <a:t>Нижегородская область</a:t>
            </a:r>
          </a:p>
        </p:txBody>
      </p:sp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5038" y="2325688"/>
            <a:ext cx="7273925" cy="3429000"/>
          </a:xfrm>
          <a:prstGeom prst="rect">
            <a:avLst/>
          </a:prstGeom>
          <a:solidFill>
            <a:srgbClr val="FF0000"/>
          </a:solidFill>
          <a:ln w="571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" name="Минус 3"/>
          <p:cNvSpPr/>
          <p:nvPr/>
        </p:nvSpPr>
        <p:spPr>
          <a:xfrm>
            <a:off x="1619250" y="3500438"/>
            <a:ext cx="3457575" cy="73025"/>
          </a:xfrm>
          <a:prstGeom prst="mathMinus">
            <a:avLst/>
          </a:prstGeom>
          <a:solidFill>
            <a:srgbClr val="00B050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C6AC06-BCAC-4E1A-9D80-70FE38C59B2B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052513"/>
            <a:ext cx="8172450" cy="273685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5" name="Минус 4"/>
          <p:cNvSpPr/>
          <p:nvPr/>
        </p:nvSpPr>
        <p:spPr>
          <a:xfrm>
            <a:off x="971550" y="2133600"/>
            <a:ext cx="2160588" cy="215900"/>
          </a:xfrm>
          <a:prstGeom prst="mathMin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03" name="TextBox 7"/>
          <p:cNvSpPr txBox="1">
            <a:spLocks noChangeArrowheads="1"/>
          </p:cNvSpPr>
          <p:nvPr/>
        </p:nvSpPr>
        <p:spPr bwMode="auto">
          <a:xfrm>
            <a:off x="1187450" y="333375"/>
            <a:ext cx="59055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latin typeface="Calibri" pitchFamily="34" charset="0"/>
              </a:rPr>
              <a:t>Ивановская область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C6AC06-BCAC-4E1A-9D80-70FE38C59B2B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3860800"/>
            <a:ext cx="8208962" cy="280828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341438"/>
            <a:ext cx="8856662" cy="4824412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5123" name="TextBox 3"/>
          <p:cNvSpPr txBox="1">
            <a:spLocks noChangeArrowheads="1"/>
          </p:cNvSpPr>
          <p:nvPr/>
        </p:nvSpPr>
        <p:spPr bwMode="auto">
          <a:xfrm>
            <a:off x="2124075" y="404813"/>
            <a:ext cx="59039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latin typeface="Calibri" pitchFamily="34" charset="0"/>
              </a:rPr>
              <a:t>Ханты-Мансийский автономный округ - </a:t>
            </a:r>
            <a:r>
              <a:rPr lang="ru-RU" altLang="ru-RU" b="1" dirty="0" err="1">
                <a:latin typeface="Calibri" pitchFamily="34" charset="0"/>
              </a:rPr>
              <a:t>Югра</a:t>
            </a:r>
            <a:endParaRPr lang="ru-RU" altLang="ru-RU" b="1" dirty="0">
              <a:latin typeface="Calibri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C6AC06-BCAC-4E1A-9D80-70FE38C59B2B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5" y="1484313"/>
            <a:ext cx="7600950" cy="3465512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2123728" y="692696"/>
            <a:ext cx="5111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 smtClean="0">
                <a:latin typeface="Calibri" pitchFamily="34" charset="0"/>
              </a:rPr>
              <a:t>Республика Татарстан</a:t>
            </a:r>
            <a:endParaRPr lang="ru-RU" altLang="ru-RU" b="1" dirty="0">
              <a:latin typeface="Calibri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C6AC06-BCAC-4E1A-9D80-70FE38C59B2B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697" name="Picture 2" descr="C:\Documents and Settings\KuzovkovaDA\Рабочий стол\Logo_MinZdrav_var1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-1168400"/>
            <a:ext cx="6227763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569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2033588"/>
            <a:ext cx="9144000" cy="4287837"/>
          </a:xfrm>
          <a:prstGeom prst="rect">
            <a:avLst/>
          </a:prstGeom>
          <a:solidFill>
            <a:srgbClr val="0070C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Прямоугольник 11"/>
          <p:cNvSpPr>
            <a:spLocks noChangeArrowheads="1"/>
          </p:cNvSpPr>
          <p:nvPr/>
        </p:nvSpPr>
        <p:spPr bwMode="auto">
          <a:xfrm>
            <a:off x="0" y="2000250"/>
            <a:ext cx="9144000" cy="28733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solidFill>
                <a:srgbClr val="4F6228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85701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5703" name="Rectangle 8"/>
          <p:cNvSpPr>
            <a:spLocks noChangeArrowheads="1"/>
          </p:cNvSpPr>
          <p:nvPr/>
        </p:nvSpPr>
        <p:spPr bwMode="auto">
          <a:xfrm>
            <a:off x="827088" y="3852863"/>
            <a:ext cx="77771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БЛАГОДАРЮ ЗА ВНИМАНИЕ!</a:t>
            </a:r>
          </a:p>
        </p:txBody>
      </p:sp>
      <p:sp>
        <p:nvSpPr>
          <p:cNvPr id="1332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051050" y="333375"/>
            <a:ext cx="5184775" cy="1150938"/>
          </a:xfrm>
          <a:solidFill>
            <a:schemeClr val="bg1"/>
          </a:solidFill>
        </p:spPr>
        <p:txBody>
          <a:bodyPr lIns="95782" tIns="47891" rIns="95782" bIns="47891" rtlCol="0">
            <a:normAutofit fontScale="92500" lnSpcReduction="20000"/>
          </a:bodyPr>
          <a:lstStyle/>
          <a:p>
            <a:pPr marL="0" indent="0" defTabSz="957263"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smtClean="0">
                <a:solidFill>
                  <a:srgbClr val="7F7F7F"/>
                </a:solidFill>
                <a:latin typeface="Helios"/>
              </a:rPr>
              <a:t>МИНИСТЕРСТВО ЗДРАВООХРАНЕНИЯ </a:t>
            </a:r>
            <a:r>
              <a:rPr lang="ru-RU" sz="2400" dirty="0" smtClean="0">
                <a:solidFill>
                  <a:srgbClr val="7F7F7F"/>
                </a:solidFill>
                <a:latin typeface="Helios"/>
              </a:rPr>
              <a:t>РОССИЙСКОЙ ФЕДЕРАЦИИ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50825" y="3644900"/>
            <a:ext cx="8424863" cy="44640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ru-RU" b="1" i="1"/>
          </a:p>
          <a:p>
            <a:pPr defTabSz="957263"/>
            <a:r>
              <a:rPr lang="ru-RU" b="1"/>
              <a:t> 	   				              	</a:t>
            </a:r>
            <a:endParaRPr lang="en-US" b="1"/>
          </a:p>
        </p:txBody>
      </p:sp>
      <p:sp>
        <p:nvSpPr>
          <p:cNvPr id="32768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327684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14</a:t>
            </a:r>
          </a:p>
        </p:txBody>
      </p:sp>
      <p:sp>
        <p:nvSpPr>
          <p:cNvPr id="327688" name="Rectangle 8"/>
          <p:cNvSpPr>
            <a:spLocks noChangeArrowheads="1"/>
          </p:cNvSpPr>
          <p:nvPr/>
        </p:nvSpPr>
        <p:spPr bwMode="auto">
          <a:xfrm>
            <a:off x="539750" y="476250"/>
            <a:ext cx="78486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b="1" dirty="0"/>
          </a:p>
          <a:p>
            <a:pPr algn="l"/>
            <a:r>
              <a:rPr lang="ru-RU" sz="1600" b="1" dirty="0">
                <a:solidFill>
                  <a:srgbClr val="CC0000"/>
                </a:solidFill>
              </a:rPr>
              <a:t>   </a:t>
            </a:r>
            <a:endParaRPr lang="ru-RU" sz="1600" b="1" dirty="0"/>
          </a:p>
        </p:txBody>
      </p:sp>
      <p:sp>
        <p:nvSpPr>
          <p:cNvPr id="327689" name="Rectangle 9"/>
          <p:cNvSpPr>
            <a:spLocks noChangeArrowheads="1"/>
          </p:cNvSpPr>
          <p:nvPr/>
        </p:nvSpPr>
        <p:spPr bwMode="auto">
          <a:xfrm>
            <a:off x="611560" y="1134616"/>
            <a:ext cx="813797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90488"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таблице 2300 вводятся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новые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строки: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755998" y="1628800"/>
            <a:ext cx="8388002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(2300)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Поступило пациентов с инфарктом миокарда в стационар в первые сутки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начала заболевания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_______ ,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том числе в первые 12 часов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_______ 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них  в первые 2 часа 3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 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них (стр. 1) проведены:  тромболитическая терапия 4 ______ , </a:t>
            </a:r>
            <a:r>
              <a:rPr kumimoji="0" lang="ru-RU" sz="160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стентирование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5 _______ 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тромболитическая терапия с последующим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стентированием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 ________,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общего числа умерших умерло пациентов с инфарктом миокарда (стр. 10.4.2+10.4.3)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первые 24 часа после поступления в стационар 7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______ 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том числе в возрасте до 65 лет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8 _______ 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числа умерших в первые в 24 часа поступления в стационар пациентов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инфарктом миокарда проведена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тромболитическая терапия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9________ 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стентирование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10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________ 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50825" y="3644900"/>
            <a:ext cx="8424863" cy="44640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ru-RU" b="1" i="1"/>
          </a:p>
          <a:p>
            <a:pPr defTabSz="957263"/>
            <a:r>
              <a:rPr lang="ru-RU" b="1"/>
              <a:t> 	   				              	</a:t>
            </a:r>
            <a:endParaRPr lang="en-US" b="1"/>
          </a:p>
        </p:txBody>
      </p:sp>
      <p:sp>
        <p:nvSpPr>
          <p:cNvPr id="32768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327684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</a:t>
            </a:r>
          </a:p>
          <a:p>
            <a:r>
              <a:rPr lang="ru-RU" sz="1600" b="1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14</a:t>
            </a:r>
          </a:p>
        </p:txBody>
      </p:sp>
      <p:sp>
        <p:nvSpPr>
          <p:cNvPr id="327688" name="Rectangle 8"/>
          <p:cNvSpPr>
            <a:spLocks noChangeArrowheads="1"/>
          </p:cNvSpPr>
          <p:nvPr/>
        </p:nvSpPr>
        <p:spPr bwMode="auto">
          <a:xfrm>
            <a:off x="539750" y="476250"/>
            <a:ext cx="78486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b="1" dirty="0"/>
          </a:p>
          <a:p>
            <a:pPr algn="l"/>
            <a:r>
              <a:rPr lang="ru-RU" sz="1600" b="1" dirty="0">
                <a:solidFill>
                  <a:srgbClr val="CC0000"/>
                </a:solidFill>
              </a:rPr>
              <a:t>   </a:t>
            </a:r>
            <a:endParaRPr lang="ru-RU" sz="1600" b="1" dirty="0"/>
          </a:p>
        </p:txBody>
      </p:sp>
      <p:sp>
        <p:nvSpPr>
          <p:cNvPr id="327689" name="Rectangle 9"/>
          <p:cNvSpPr>
            <a:spLocks noChangeArrowheads="1"/>
          </p:cNvSpPr>
          <p:nvPr/>
        </p:nvSpPr>
        <p:spPr bwMode="auto">
          <a:xfrm>
            <a:off x="467544" y="836712"/>
            <a:ext cx="82819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90488"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таблице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4000 «ХИРУРГИЧЕСКАЯ РАБОТА ОРГАНИЗАЦИИ»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вводятся новые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строки и изменена нумерация по операциям на сердце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83568" y="1412776"/>
          <a:ext cx="7776864" cy="1930608"/>
        </p:xfrm>
        <a:graphic>
          <a:graphicData uri="http://schemas.openxmlformats.org/drawingml/2006/table">
            <a:tbl>
              <a:tblPr/>
              <a:tblGrid>
                <a:gridCol w="6485277"/>
                <a:gridCol w="1291587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</a:t>
                      </a:r>
                      <a:endParaRPr lang="ru-RU" sz="16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из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них: 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краниотомия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2.3.2.1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308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из них: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 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болевых синдромах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2.6.1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из них: </a:t>
                      </a:r>
                      <a:r>
                        <a:rPr lang="ru-RU" sz="16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васкулярная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декомпрессия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2.6.1.1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ликворошунтирующие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операции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2.10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898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операции при 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врожденных аномалиях развития центральной нервной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системы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2.11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операции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лимфатической 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системе</a:t>
                      </a:r>
                    </a:p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83568" y="3501008"/>
          <a:ext cx="7776864" cy="2966720"/>
        </p:xfrm>
        <a:graphic>
          <a:graphicData uri="http://schemas.openxmlformats.org/drawingml/2006/table">
            <a:tbl>
              <a:tblPr/>
              <a:tblGrid>
                <a:gridCol w="6480720"/>
                <a:gridCol w="1296144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операции на сердце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 на открытом сердце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80340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 с искусственным кровообращением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7.1.2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коррекция врожденных пороков сердца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коррекция приобретенных поражений клапанов сердца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 нарушении ритма – всего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8034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них: имплантация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кардиостимулятора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7. 4.1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коррекция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тахиаритмий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7.4.2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из них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катетерных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аблаций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7. 4.2.1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поводу ишемических болезней сердца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80340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80340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них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</a:p>
                    <a:p>
                      <a:pPr marL="180340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80340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аортокоронарное шунтирование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7. 5.1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ангиопластика коронарных артерий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7. 5.2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8590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 со стентированием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7. 5.2.1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1700213"/>
            <a:ext cx="9144000" cy="4214812"/>
          </a:xfrm>
          <a:prstGeom prst="rect">
            <a:avLst/>
          </a:prstGeom>
          <a:solidFill>
            <a:srgbClr val="0070C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ru-RU" sz="2800" b="1" u="sng" dirty="0">
              <a:solidFill>
                <a:srgbClr val="FFFFFF"/>
              </a:solidFill>
            </a:endParaRPr>
          </a:p>
          <a:p>
            <a:pPr algn="ctr" defTabSz="957263"/>
            <a:r>
              <a:rPr lang="ru-RU" sz="2400" b="1" dirty="0">
                <a:solidFill>
                  <a:srgbClr val="FFFFFF"/>
                </a:solidFill>
              </a:rPr>
              <a:t>ФОРМА ФЕДЕРАЛЬНОГО  СТАТИСТИЧЕСКОГО НАБЛЮДЕНИЯ № 30</a:t>
            </a:r>
          </a:p>
          <a:p>
            <a:pPr algn="ctr" defTabSz="957263"/>
            <a:endParaRPr lang="ru-RU" sz="2400" b="1" dirty="0">
              <a:solidFill>
                <a:srgbClr val="FFFFFF"/>
              </a:solidFill>
            </a:endParaRPr>
          </a:p>
          <a:p>
            <a:pPr algn="ctr" defTabSz="957263"/>
            <a:r>
              <a:rPr lang="ru-RU" sz="2400" b="1" dirty="0">
                <a:solidFill>
                  <a:srgbClr val="FFFFFF"/>
                </a:solidFill>
              </a:rPr>
              <a:t>«СВЕДЕНИЯ </a:t>
            </a:r>
            <a:r>
              <a:rPr lang="en-US" sz="2400" b="1" dirty="0">
                <a:solidFill>
                  <a:schemeClr val="bg1"/>
                </a:solidFill>
              </a:rPr>
              <a:t>О</a:t>
            </a:r>
            <a:r>
              <a:rPr lang="ru-RU" sz="2400" b="1" dirty="0">
                <a:solidFill>
                  <a:schemeClr val="bg1"/>
                </a:solidFill>
              </a:rPr>
              <a:t> МЕДИЦИНСКОЙ ОРГАНИЗАЦИИ</a:t>
            </a:r>
            <a:r>
              <a:rPr lang="ru-RU" sz="2400" b="1" dirty="0">
                <a:solidFill>
                  <a:srgbClr val="FFFFFF"/>
                </a:solidFill>
              </a:rPr>
              <a:t>»</a:t>
            </a:r>
          </a:p>
          <a:p>
            <a:pPr algn="ctr" defTabSz="957263"/>
            <a:endParaRPr lang="en-US" sz="2400" b="1" dirty="0">
              <a:solidFill>
                <a:srgbClr val="17375E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Прямоугольник 11"/>
          <p:cNvSpPr>
            <a:spLocks noChangeArrowheads="1"/>
          </p:cNvSpPr>
          <p:nvPr/>
        </p:nvSpPr>
        <p:spPr bwMode="auto">
          <a:xfrm>
            <a:off x="0" y="1412875"/>
            <a:ext cx="9144000" cy="28733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solidFill>
                <a:srgbClr val="4F6228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3690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336902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6904" name="Rectangle 8"/>
          <p:cNvSpPr>
            <a:spLocks noChangeArrowheads="1"/>
          </p:cNvSpPr>
          <p:nvPr/>
        </p:nvSpPr>
        <p:spPr bwMode="auto">
          <a:xfrm>
            <a:off x="827088" y="3762375"/>
            <a:ext cx="7777162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3200" b="1">
              <a:solidFill>
                <a:schemeClr val="bg1"/>
              </a:solidFill>
              <a:latin typeface="Helios"/>
            </a:endParaRPr>
          </a:p>
          <a:p>
            <a:endParaRPr lang="ru-RU" sz="2400" b="1">
              <a:solidFill>
                <a:schemeClr val="bg1"/>
              </a:solidFill>
              <a:latin typeface="Helios"/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>
                <a:solidFill>
                  <a:schemeClr val="bg1"/>
                </a:solidFill>
                <a:latin typeface="Arial" pitchFamily="34" charset="0"/>
              </a:rPr>
              <a:t>ИЗМЕНЕНИЯ, ВНОСИМЫЕ В ДЕЙСТВУЮЩИЕ ФОРМЫ ФЕДЕРАЛЬНОГО И ОТРАСЛЕВОГО  СТАТИСТИЧЕСКОГО   НАБЛЮДЕНИЯ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2133600"/>
            <a:ext cx="9144000" cy="44640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b="1" i="1"/>
          </a:p>
        </p:txBody>
      </p:sp>
      <p:sp>
        <p:nvSpPr>
          <p:cNvPr id="34918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349188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30</a:t>
            </a:r>
          </a:p>
        </p:txBody>
      </p:sp>
      <p:sp>
        <p:nvSpPr>
          <p:cNvPr id="349191" name="Rectangle 7"/>
          <p:cNvSpPr>
            <a:spLocks noChangeArrowheads="1"/>
          </p:cNvSpPr>
          <p:nvPr/>
        </p:nvSpPr>
        <p:spPr bwMode="auto">
          <a:xfrm>
            <a:off x="539750" y="871538"/>
            <a:ext cx="820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349192" name="Rectangle 8"/>
          <p:cNvSpPr>
            <a:spLocks noChangeArrowheads="1"/>
          </p:cNvSpPr>
          <p:nvPr/>
        </p:nvSpPr>
        <p:spPr bwMode="auto">
          <a:xfrm>
            <a:off x="684213" y="3765550"/>
            <a:ext cx="77771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0488" algn="l"/>
            <a:r>
              <a:rPr lang="ru-RU" sz="1200" b="1">
                <a:solidFill>
                  <a:srgbClr val="CC0000"/>
                </a:solidFill>
              </a:rPr>
              <a:t>               </a:t>
            </a:r>
          </a:p>
        </p:txBody>
      </p:sp>
      <p:sp>
        <p:nvSpPr>
          <p:cNvPr id="349193" name="Rectangle 9"/>
          <p:cNvSpPr>
            <a:spLocks noChangeArrowheads="1"/>
          </p:cNvSpPr>
          <p:nvPr/>
        </p:nvSpPr>
        <p:spPr bwMode="auto">
          <a:xfrm>
            <a:off x="611188" y="836613"/>
            <a:ext cx="82089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b="1"/>
          </a:p>
          <a:p>
            <a:endParaRPr lang="ru-RU" sz="1600" b="1"/>
          </a:p>
        </p:txBody>
      </p:sp>
      <p:graphicFrame>
        <p:nvGraphicFramePr>
          <p:cNvPr id="349546" name="Group 362"/>
          <p:cNvGraphicFramePr>
            <a:graphicFrameLocks noGrp="1"/>
          </p:cNvGraphicFramePr>
          <p:nvPr/>
        </p:nvGraphicFramePr>
        <p:xfrm>
          <a:off x="755576" y="1052736"/>
          <a:ext cx="8064500" cy="5792142"/>
        </p:xfrm>
        <a:graphic>
          <a:graphicData uri="http://schemas.openxmlformats.org/drawingml/2006/table">
            <a:tbl>
              <a:tblPr/>
              <a:tblGrid>
                <a:gridCol w="720725"/>
                <a:gridCol w="3671689"/>
                <a:gridCol w="1584176"/>
                <a:gridCol w="1152128"/>
                <a:gridCol w="935782"/>
              </a:tblGrid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Наличие подразделений,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отделов,  отделений, кабинетов </a:t>
                      </a:r>
                      <a:b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(нет – 0,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есть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- 1)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Число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подразделений,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отделов,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отделений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Число кабинетов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90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Детские поликлиники (отделения, 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кабинеты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8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68580" marR="68580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Лаборатории, всего – из них: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1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34.1</a:t>
                      </a:r>
                    </a:p>
                  </a:txBody>
                  <a:tcPr marL="68580" marR="68580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зуботехнические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3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34.2</a:t>
                      </a:r>
                    </a:p>
                  </a:txBody>
                  <a:tcPr marL="68580" marR="68580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клинико-диагностические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35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34.2.1</a:t>
                      </a:r>
                    </a:p>
                  </a:txBody>
                  <a:tcPr marL="68580" marR="68580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5209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 централизованные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8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34.3</a:t>
                      </a:r>
                    </a:p>
                  </a:txBody>
                  <a:tcPr marL="68580" marR="68580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микробиологические (бактериологические)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34.3.1</a:t>
                      </a:r>
                    </a:p>
                  </a:txBody>
                  <a:tcPr marL="68580" marR="68580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1590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из них централизованные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9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34.4</a:t>
                      </a:r>
                    </a:p>
                  </a:txBody>
                  <a:tcPr marL="68580" marR="68580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200" b="1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патолого-анатомические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4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34.4.1</a:t>
                      </a:r>
                    </a:p>
                  </a:txBody>
                  <a:tcPr marL="68580" marR="68580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из них централизованные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7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34.5</a:t>
                      </a:r>
                    </a:p>
                  </a:txBody>
                  <a:tcPr marL="68580" marR="68580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радиоизотопной диагностики 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9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34.6</a:t>
                      </a:r>
                    </a:p>
                  </a:txBody>
                  <a:tcPr marL="68580" marR="68580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спектральные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1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34.7</a:t>
                      </a:r>
                    </a:p>
                  </a:txBody>
                  <a:tcPr marL="68580" marR="68580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судебно-медицинские молекулярно-генетические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4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34.8</a:t>
                      </a:r>
                    </a:p>
                  </a:txBody>
                  <a:tcPr marL="68580" marR="68580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химико-токсикологические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06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34.9</a:t>
                      </a:r>
                    </a:p>
                  </a:txBody>
                  <a:tcPr marL="68580" marR="68580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цитологические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34.9.1</a:t>
                      </a:r>
                    </a:p>
                  </a:txBody>
                  <a:tcPr marL="68580" marR="68580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1590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из них централизованные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15900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Отделения скорой медицинской помощи (стационарные)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15900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Паллиативной медицинской помощи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137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15900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Центры </a:t>
                      </a:r>
                      <a:r>
                        <a:rPr lang="ru-RU" sz="1200" b="1" kern="12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профпатологии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9539" name="Rectangle 355"/>
          <p:cNvSpPr>
            <a:spLocks noChangeArrowheads="1"/>
          </p:cNvSpPr>
          <p:nvPr/>
        </p:nvSpPr>
        <p:spPr bwMode="auto">
          <a:xfrm>
            <a:off x="935038" y="692696"/>
            <a:ext cx="82089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b="1" dirty="0"/>
          </a:p>
          <a:p>
            <a:r>
              <a:rPr lang="ru-RU" sz="1600" b="1" dirty="0"/>
              <a:t>В таблицу 1001  добавлены строки:</a:t>
            </a:r>
          </a:p>
          <a:p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2133600"/>
            <a:ext cx="9144000" cy="44640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b="1" i="1"/>
          </a:p>
        </p:txBody>
      </p:sp>
      <p:sp>
        <p:nvSpPr>
          <p:cNvPr id="34918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РОССИЯ 2018</a:t>
            </a:r>
          </a:p>
        </p:txBody>
      </p:sp>
      <p:sp>
        <p:nvSpPr>
          <p:cNvPr id="349188" name="Прямоугольник 4"/>
          <p:cNvSpPr>
            <a:spLocks noChangeArrowheads="1"/>
          </p:cNvSpPr>
          <p:nvPr/>
        </p:nvSpPr>
        <p:spPr bwMode="auto">
          <a:xfrm>
            <a:off x="6715125" y="6215063"/>
            <a:ext cx="1428750" cy="142875"/>
          </a:xfrm>
          <a:prstGeom prst="rect">
            <a:avLst/>
          </a:prstGeom>
          <a:solidFill>
            <a:srgbClr val="FF000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en-US" sz="190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30</a:t>
            </a:r>
          </a:p>
        </p:txBody>
      </p:sp>
      <p:sp>
        <p:nvSpPr>
          <p:cNvPr id="349191" name="Rectangle 7"/>
          <p:cNvSpPr>
            <a:spLocks noChangeArrowheads="1"/>
          </p:cNvSpPr>
          <p:nvPr/>
        </p:nvSpPr>
        <p:spPr bwMode="auto">
          <a:xfrm>
            <a:off x="539750" y="871538"/>
            <a:ext cx="820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349192" name="Rectangle 8"/>
          <p:cNvSpPr>
            <a:spLocks noChangeArrowheads="1"/>
          </p:cNvSpPr>
          <p:nvPr/>
        </p:nvSpPr>
        <p:spPr bwMode="auto">
          <a:xfrm>
            <a:off x="684213" y="3765550"/>
            <a:ext cx="77771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0488" algn="l"/>
            <a:r>
              <a:rPr lang="ru-RU" sz="1200" b="1">
                <a:solidFill>
                  <a:srgbClr val="CC0000"/>
                </a:solidFill>
              </a:rPr>
              <a:t>               </a:t>
            </a:r>
          </a:p>
        </p:txBody>
      </p:sp>
      <p:sp>
        <p:nvSpPr>
          <p:cNvPr id="349193" name="Rectangle 9"/>
          <p:cNvSpPr>
            <a:spLocks noChangeArrowheads="1"/>
          </p:cNvSpPr>
          <p:nvPr/>
        </p:nvSpPr>
        <p:spPr bwMode="auto">
          <a:xfrm>
            <a:off x="611188" y="836613"/>
            <a:ext cx="82089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b="1"/>
          </a:p>
          <a:p>
            <a:endParaRPr lang="ru-RU" sz="1600" b="1"/>
          </a:p>
        </p:txBody>
      </p:sp>
      <p:sp>
        <p:nvSpPr>
          <p:cNvPr id="349539" name="Rectangle 355"/>
          <p:cNvSpPr>
            <a:spLocks noChangeArrowheads="1"/>
          </p:cNvSpPr>
          <p:nvPr/>
        </p:nvSpPr>
        <p:spPr bwMode="auto">
          <a:xfrm>
            <a:off x="827584" y="908720"/>
            <a:ext cx="8064896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b="1" dirty="0"/>
          </a:p>
          <a:p>
            <a:pPr algn="ctr"/>
            <a:r>
              <a:rPr lang="ru-RU" sz="1600" b="1" dirty="0"/>
              <a:t>В таблицу </a:t>
            </a:r>
            <a:r>
              <a:rPr lang="ru-RU" sz="1600" b="1" dirty="0" smtClean="0"/>
              <a:t>1003  </a:t>
            </a:r>
            <a:r>
              <a:rPr lang="ru-RU" sz="1600" b="1" dirty="0"/>
              <a:t>добавлены </a:t>
            </a:r>
            <a:r>
              <a:rPr lang="ru-RU" sz="1600" b="1" dirty="0" smtClean="0"/>
              <a:t>строка и графы:</a:t>
            </a:r>
            <a:endParaRPr lang="ru-RU" sz="1600" b="1" dirty="0"/>
          </a:p>
          <a:p>
            <a:endParaRPr lang="ru-RU" sz="1600" b="1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827584" y="2060848"/>
          <a:ext cx="7920881" cy="3200400"/>
        </p:xfrm>
        <a:graphic>
          <a:graphicData uri="http://schemas.openxmlformats.org/drawingml/2006/table">
            <a:tbl>
              <a:tblPr/>
              <a:tblGrid>
                <a:gridCol w="2952329"/>
                <a:gridCol w="864096"/>
                <a:gridCol w="1728192"/>
                <a:gridCol w="1368152"/>
                <a:gridCol w="1008112"/>
              </a:tblGrid>
              <a:tr h="3931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строки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Наличие подразделений 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(нет – 0, есть - 1)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Число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подразделений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Число выездов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10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72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Амбулатории 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Стоматологические кабинеты 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Флюорографические установки 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Клинико-диагностические лаборатории 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Врачебные бригады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ФАПы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Фельдшерские пункты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Маммографические установки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Мобильные медицинские бригады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Мобильные медицинские комплексы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377857" name="Rectangle 1"/>
          <p:cNvSpPr>
            <a:spLocks noChangeArrowheads="1"/>
          </p:cNvSpPr>
          <p:nvPr/>
        </p:nvSpPr>
        <p:spPr bwMode="auto">
          <a:xfrm>
            <a:off x="611560" y="1395156"/>
            <a:ext cx="7992888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Передвижные подразделения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l"/>
              </a:tabLs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(1003)                                                                                                                                     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Код по ОКЕИ: единица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642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3315</Words>
  <Application>Microsoft Office PowerPoint</Application>
  <PresentationFormat>Экран (4:3)</PresentationFormat>
  <Paragraphs>888</Paragraphs>
  <Slides>45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СХЕМА ОРГАНИЗАЦИИ МЕДИЦИНСКОЙ ПОМОЩИ ДЛЯ ТРУДНОДОСТУПНЫХ И МАЛОНАСЕЛЕННЫХ СЕЛЬСКИХ РАЙОНОВ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HahalinaEV</cp:lastModifiedBy>
  <cp:revision>65</cp:revision>
  <dcterms:created xsi:type="dcterms:W3CDTF">2018-10-06T21:10:43Z</dcterms:created>
  <dcterms:modified xsi:type="dcterms:W3CDTF">2018-10-10T18:36:17Z</dcterms:modified>
</cp:coreProperties>
</file>