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30"/>
  </p:notesMasterIdLst>
  <p:sldIdLst>
    <p:sldId id="256" r:id="rId2"/>
    <p:sldId id="258" r:id="rId3"/>
    <p:sldId id="259" r:id="rId4"/>
    <p:sldId id="257" r:id="rId5"/>
    <p:sldId id="282" r:id="rId6"/>
    <p:sldId id="283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54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DAF19-E98A-4437-81AF-D356A4AF3D16}" v="10" dt="2018-10-11T07:23:17.4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89" autoAdjust="0"/>
  </p:normalViewPr>
  <p:slideViewPr>
    <p:cSldViewPr>
      <p:cViewPr varScale="1">
        <p:scale>
          <a:sx n="78" d="100"/>
          <a:sy n="78" d="100"/>
        </p:scale>
        <p:origin x="1594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y Kirzhanov" userId="0d460b8db1146bc7" providerId="LiveId" clId="{4A2DAF19-E98A-4437-81AF-D356A4AF3D16}"/>
    <pc:docChg chg="undo custSel addSld delSld modSld">
      <pc:chgData name="Dmitry Kirzhanov" userId="0d460b8db1146bc7" providerId="LiveId" clId="{4A2DAF19-E98A-4437-81AF-D356A4AF3D16}" dt="2018-10-11T07:23:23.822" v="604" actId="2696"/>
      <pc:docMkLst>
        <pc:docMk/>
      </pc:docMkLst>
      <pc:sldChg chg="modSp">
        <pc:chgData name="Dmitry Kirzhanov" userId="0d460b8db1146bc7" providerId="LiveId" clId="{4A2DAF19-E98A-4437-81AF-D356A4AF3D16}" dt="2018-10-11T06:32:35.959" v="6" actId="20577"/>
        <pc:sldMkLst>
          <pc:docMk/>
          <pc:sldMk cId="3754399746" sldId="256"/>
        </pc:sldMkLst>
        <pc:spChg chg="mod">
          <ac:chgData name="Dmitry Kirzhanov" userId="0d460b8db1146bc7" providerId="LiveId" clId="{4A2DAF19-E98A-4437-81AF-D356A4AF3D16}" dt="2018-10-11T06:32:35.959" v="6" actId="20577"/>
          <ac:spMkLst>
            <pc:docMk/>
            <pc:sldMk cId="3754399746" sldId="256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38:39.936" v="202" actId="113"/>
        <pc:sldMkLst>
          <pc:docMk/>
          <pc:sldMk cId="4053753650" sldId="257"/>
        </pc:sldMkLst>
        <pc:spChg chg="mod">
          <ac:chgData name="Dmitry Kirzhanov" userId="0d460b8db1146bc7" providerId="LiveId" clId="{4A2DAF19-E98A-4437-81AF-D356A4AF3D16}" dt="2018-10-11T06:38:39.936" v="202" actId="113"/>
          <ac:spMkLst>
            <pc:docMk/>
            <pc:sldMk cId="4053753650" sldId="257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33:37.094" v="14" actId="20577"/>
        <pc:sldMkLst>
          <pc:docMk/>
          <pc:sldMk cId="626214777" sldId="258"/>
        </pc:sldMkLst>
        <pc:spChg chg="mod">
          <ac:chgData name="Dmitry Kirzhanov" userId="0d460b8db1146bc7" providerId="LiveId" clId="{4A2DAF19-E98A-4437-81AF-D356A4AF3D16}" dt="2018-10-11T06:33:37.094" v="14" actId="20577"/>
          <ac:spMkLst>
            <pc:docMk/>
            <pc:sldMk cId="626214777" sldId="258"/>
            <ac:spMk id="20482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43:02.015" v="280" actId="20577"/>
        <pc:sldMkLst>
          <pc:docMk/>
          <pc:sldMk cId="273831517" sldId="263"/>
        </pc:sldMkLst>
        <pc:spChg chg="mod">
          <ac:chgData name="Dmitry Kirzhanov" userId="0d460b8db1146bc7" providerId="LiveId" clId="{4A2DAF19-E98A-4437-81AF-D356A4AF3D16}" dt="2018-10-11T06:41:46.117" v="234" actId="14100"/>
          <ac:spMkLst>
            <pc:docMk/>
            <pc:sldMk cId="273831517" sldId="263"/>
            <ac:spMk id="2" creationId="{00000000-0000-0000-0000-000000000000}"/>
          </ac:spMkLst>
        </pc:spChg>
        <pc:spChg chg="mod">
          <ac:chgData name="Dmitry Kirzhanov" userId="0d460b8db1146bc7" providerId="LiveId" clId="{4A2DAF19-E98A-4437-81AF-D356A4AF3D16}" dt="2018-10-11T06:43:02.015" v="280" actId="20577"/>
          <ac:spMkLst>
            <pc:docMk/>
            <pc:sldMk cId="273831517" sldId="263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45:38.186" v="365" actId="20577"/>
        <pc:sldMkLst>
          <pc:docMk/>
          <pc:sldMk cId="1800341289" sldId="264"/>
        </pc:sldMkLst>
        <pc:spChg chg="mod">
          <ac:chgData name="Dmitry Kirzhanov" userId="0d460b8db1146bc7" providerId="LiveId" clId="{4A2DAF19-E98A-4437-81AF-D356A4AF3D16}" dt="2018-10-11T06:45:38.186" v="365" actId="20577"/>
          <ac:spMkLst>
            <pc:docMk/>
            <pc:sldMk cId="1800341289" sldId="264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47:22.619" v="384" actId="14100"/>
        <pc:sldMkLst>
          <pc:docMk/>
          <pc:sldMk cId="3183498983" sldId="265"/>
        </pc:sldMkLst>
        <pc:spChg chg="mod">
          <ac:chgData name="Dmitry Kirzhanov" userId="0d460b8db1146bc7" providerId="LiveId" clId="{4A2DAF19-E98A-4437-81AF-D356A4AF3D16}" dt="2018-10-11T06:46:28.171" v="375" actId="20577"/>
          <ac:spMkLst>
            <pc:docMk/>
            <pc:sldMk cId="3183498983" sldId="265"/>
            <ac:spMk id="2" creationId="{00000000-0000-0000-0000-000000000000}"/>
          </ac:spMkLst>
        </pc:spChg>
        <pc:graphicFrameChg chg="mod modGraphic">
          <ac:chgData name="Dmitry Kirzhanov" userId="0d460b8db1146bc7" providerId="LiveId" clId="{4A2DAF19-E98A-4437-81AF-D356A4AF3D16}" dt="2018-10-11T06:47:22.619" v="384" actId="14100"/>
          <ac:graphicFrameMkLst>
            <pc:docMk/>
            <pc:sldMk cId="3183498983" sldId="265"/>
            <ac:graphicFrameMk id="4" creationId="{00000000-0000-0000-0000-000000000000}"/>
          </ac:graphicFrameMkLst>
        </pc:graphicFrameChg>
      </pc:sldChg>
      <pc:sldChg chg="modSp">
        <pc:chgData name="Dmitry Kirzhanov" userId="0d460b8db1146bc7" providerId="LiveId" clId="{4A2DAF19-E98A-4437-81AF-D356A4AF3D16}" dt="2018-10-11T06:51:19.701" v="424" actId="113"/>
        <pc:sldMkLst>
          <pc:docMk/>
          <pc:sldMk cId="2485170111" sldId="269"/>
        </pc:sldMkLst>
        <pc:spChg chg="mod">
          <ac:chgData name="Dmitry Kirzhanov" userId="0d460b8db1146bc7" providerId="LiveId" clId="{4A2DAF19-E98A-4437-81AF-D356A4AF3D16}" dt="2018-10-11T06:51:19.701" v="424" actId="113"/>
          <ac:spMkLst>
            <pc:docMk/>
            <pc:sldMk cId="2485170111" sldId="269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6:59:39.075" v="481" actId="20577"/>
        <pc:sldMkLst>
          <pc:docMk/>
          <pc:sldMk cId="1002153045" sldId="271"/>
        </pc:sldMkLst>
        <pc:spChg chg="mod">
          <ac:chgData name="Dmitry Kirzhanov" userId="0d460b8db1146bc7" providerId="LiveId" clId="{4A2DAF19-E98A-4437-81AF-D356A4AF3D16}" dt="2018-10-11T06:59:39.075" v="481" actId="20577"/>
          <ac:spMkLst>
            <pc:docMk/>
            <pc:sldMk cId="1002153045" sldId="271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7:01:15.031" v="490" actId="242"/>
        <pc:sldMkLst>
          <pc:docMk/>
          <pc:sldMk cId="3279478275" sldId="272"/>
        </pc:sldMkLst>
        <pc:graphicFrameChg chg="mod modGraphic">
          <ac:chgData name="Dmitry Kirzhanov" userId="0d460b8db1146bc7" providerId="LiveId" clId="{4A2DAF19-E98A-4437-81AF-D356A4AF3D16}" dt="2018-10-11T07:01:15.031" v="490" actId="242"/>
          <ac:graphicFrameMkLst>
            <pc:docMk/>
            <pc:sldMk cId="3279478275" sldId="272"/>
            <ac:graphicFrameMk id="5" creationId="{00000000-0000-0000-0000-000000000000}"/>
          </ac:graphicFrameMkLst>
        </pc:graphicFrameChg>
      </pc:sldChg>
      <pc:sldChg chg="modSp">
        <pc:chgData name="Dmitry Kirzhanov" userId="0d460b8db1146bc7" providerId="LiveId" clId="{4A2DAF19-E98A-4437-81AF-D356A4AF3D16}" dt="2018-10-11T07:03:55.401" v="498" actId="20577"/>
        <pc:sldMkLst>
          <pc:docMk/>
          <pc:sldMk cId="3030308762" sldId="276"/>
        </pc:sldMkLst>
        <pc:spChg chg="mod">
          <ac:chgData name="Dmitry Kirzhanov" userId="0d460b8db1146bc7" providerId="LiveId" clId="{4A2DAF19-E98A-4437-81AF-D356A4AF3D16}" dt="2018-10-11T07:03:55.401" v="498" actId="20577"/>
          <ac:spMkLst>
            <pc:docMk/>
            <pc:sldMk cId="3030308762" sldId="276"/>
            <ac:spMk id="3" creationId="{00000000-0000-0000-0000-000000000000}"/>
          </ac:spMkLst>
        </pc:spChg>
      </pc:sldChg>
      <pc:sldChg chg="modSp">
        <pc:chgData name="Dmitry Kirzhanov" userId="0d460b8db1146bc7" providerId="LiveId" clId="{4A2DAF19-E98A-4437-81AF-D356A4AF3D16}" dt="2018-10-11T07:04:06.662" v="499" actId="14734"/>
        <pc:sldMkLst>
          <pc:docMk/>
          <pc:sldMk cId="3004100009" sldId="277"/>
        </pc:sldMkLst>
        <pc:graphicFrameChg chg="modGraphic">
          <ac:chgData name="Dmitry Kirzhanov" userId="0d460b8db1146bc7" providerId="LiveId" clId="{4A2DAF19-E98A-4437-81AF-D356A4AF3D16}" dt="2018-10-11T07:04:06.662" v="499" actId="14734"/>
          <ac:graphicFrameMkLst>
            <pc:docMk/>
            <pc:sldMk cId="3004100009" sldId="277"/>
            <ac:graphicFrameMk id="6" creationId="{00000000-0000-0000-0000-000000000000}"/>
          </ac:graphicFrameMkLst>
        </pc:graphicFrameChg>
      </pc:sldChg>
      <pc:sldChg chg="modSp">
        <pc:chgData name="Dmitry Kirzhanov" userId="0d460b8db1146bc7" providerId="LiveId" clId="{4A2DAF19-E98A-4437-81AF-D356A4AF3D16}" dt="2018-10-11T07:05:18.980" v="503" actId="255"/>
        <pc:sldMkLst>
          <pc:docMk/>
          <pc:sldMk cId="23857270" sldId="279"/>
        </pc:sldMkLst>
        <pc:spChg chg="mod">
          <ac:chgData name="Dmitry Kirzhanov" userId="0d460b8db1146bc7" providerId="LiveId" clId="{4A2DAF19-E98A-4437-81AF-D356A4AF3D16}" dt="2018-10-11T07:04:58.039" v="500" actId="6549"/>
          <ac:spMkLst>
            <pc:docMk/>
            <pc:sldMk cId="23857270" sldId="279"/>
            <ac:spMk id="2" creationId="{00000000-0000-0000-0000-000000000000}"/>
          </ac:spMkLst>
        </pc:spChg>
        <pc:graphicFrameChg chg="modGraphic">
          <ac:chgData name="Dmitry Kirzhanov" userId="0d460b8db1146bc7" providerId="LiveId" clId="{4A2DAF19-E98A-4437-81AF-D356A4AF3D16}" dt="2018-10-11T07:05:18.980" v="503" actId="255"/>
          <ac:graphicFrameMkLst>
            <pc:docMk/>
            <pc:sldMk cId="23857270" sldId="279"/>
            <ac:graphicFrameMk id="6" creationId="{00000000-0000-0000-0000-000000000000}"/>
          </ac:graphicFrameMkLst>
        </pc:graphicFrameChg>
      </pc:sldChg>
      <pc:sldChg chg="addSp delSp modSp">
        <pc:chgData name="Dmitry Kirzhanov" userId="0d460b8db1146bc7" providerId="LiveId" clId="{4A2DAF19-E98A-4437-81AF-D356A4AF3D16}" dt="2018-10-11T07:13:16.385" v="579" actId="113"/>
        <pc:sldMkLst>
          <pc:docMk/>
          <pc:sldMk cId="215031049" sldId="280"/>
        </pc:sldMkLst>
        <pc:spChg chg="mod">
          <ac:chgData name="Dmitry Kirzhanov" userId="0d460b8db1146bc7" providerId="LiveId" clId="{4A2DAF19-E98A-4437-81AF-D356A4AF3D16}" dt="2018-10-11T07:12:00.406" v="521" actId="20577"/>
          <ac:spMkLst>
            <pc:docMk/>
            <pc:sldMk cId="215031049" sldId="280"/>
            <ac:spMk id="2" creationId="{00000000-0000-0000-0000-000000000000}"/>
          </ac:spMkLst>
        </pc:spChg>
        <pc:spChg chg="add del mod">
          <ac:chgData name="Dmitry Kirzhanov" userId="0d460b8db1146bc7" providerId="LiveId" clId="{4A2DAF19-E98A-4437-81AF-D356A4AF3D16}" dt="2018-10-11T07:12:02.466" v="526" actId="767"/>
          <ac:spMkLst>
            <pc:docMk/>
            <pc:sldMk cId="215031049" sldId="280"/>
            <ac:spMk id="3" creationId="{DBD53396-98B3-43F5-8D7E-1FE7839081BE}"/>
          </ac:spMkLst>
        </pc:spChg>
        <pc:spChg chg="add mod">
          <ac:chgData name="Dmitry Kirzhanov" userId="0d460b8db1146bc7" providerId="LiveId" clId="{4A2DAF19-E98A-4437-81AF-D356A4AF3D16}" dt="2018-10-11T07:13:16.385" v="579" actId="113"/>
          <ac:spMkLst>
            <pc:docMk/>
            <pc:sldMk cId="215031049" sldId="280"/>
            <ac:spMk id="7" creationId="{0FF65C4E-CA31-4439-BCDA-CEBB17E36F3F}"/>
          </ac:spMkLst>
        </pc:spChg>
        <pc:graphicFrameChg chg="mod modGraphic">
          <ac:chgData name="Dmitry Kirzhanov" userId="0d460b8db1146bc7" providerId="LiveId" clId="{4A2DAF19-E98A-4437-81AF-D356A4AF3D16}" dt="2018-10-11T07:13:08.208" v="578" actId="14100"/>
          <ac:graphicFrameMkLst>
            <pc:docMk/>
            <pc:sldMk cId="215031049" sldId="280"/>
            <ac:graphicFrameMk id="6" creationId="{00000000-0000-0000-0000-000000000000}"/>
          </ac:graphicFrameMkLst>
        </pc:graphicFrameChg>
      </pc:sldChg>
      <pc:sldChg chg="modSp add del">
        <pc:chgData name="Dmitry Kirzhanov" userId="0d460b8db1146bc7" providerId="LiveId" clId="{4A2DAF19-E98A-4437-81AF-D356A4AF3D16}" dt="2018-10-11T07:23:23.822" v="604" actId="2696"/>
        <pc:sldMkLst>
          <pc:docMk/>
          <pc:sldMk cId="4137107309" sldId="284"/>
        </pc:sldMkLst>
        <pc:spChg chg="mod">
          <ac:chgData name="Dmitry Kirzhanov" userId="0d460b8db1146bc7" providerId="LiveId" clId="{4A2DAF19-E98A-4437-81AF-D356A4AF3D16}" dt="2018-10-11T07:22:48.695" v="602" actId="20577"/>
          <ac:spMkLst>
            <pc:docMk/>
            <pc:sldMk cId="4137107309" sldId="284"/>
            <ac:spMk id="2" creationId="{60E23D9A-1CF5-4838-9739-E8614A947D04}"/>
          </ac:spMkLst>
        </pc:spChg>
      </pc:sldChg>
      <pc:sldChg chg="modSp">
        <pc:chgData name="Dmitry Kirzhanov" userId="0d460b8db1146bc7" providerId="LiveId" clId="{4A2DAF19-E98A-4437-81AF-D356A4AF3D16}" dt="2018-10-11T07:23:17.595" v="603" actId="27636"/>
        <pc:sldMkLst>
          <pc:docMk/>
          <pc:sldMk cId="0" sldId="542"/>
        </pc:sldMkLst>
        <pc:spChg chg="mod">
          <ac:chgData name="Dmitry Kirzhanov" userId="0d460b8db1146bc7" providerId="LiveId" clId="{4A2DAF19-E98A-4437-81AF-D356A4AF3D16}" dt="2018-10-11T07:23:17.595" v="603" actId="27636"/>
          <ac:spMkLst>
            <pc:docMk/>
            <pc:sldMk cId="0" sldId="542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F0B67-C101-49CF-B2C8-6F373F502C9F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AA126-DFF1-430D-B14B-82EA7B53C3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35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C021-5927-4D3B-8175-610F8D9CF8D6}" type="datetime1">
              <a:rPr lang="ru-RU" smtClean="0"/>
              <a:t>11.10.2018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C54F4-66E2-471C-B938-0F65C40D3CFE}" type="datetime1">
              <a:rPr lang="ru-RU" smtClean="0"/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A976-3AF6-416B-80FD-D8D4603EB014}" type="datetime1">
              <a:rPr lang="ru-RU" smtClean="0"/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56E73-AB53-409B-A298-6C145F387B54}" type="datetime1">
              <a:rPr lang="ru-RU" smtClean="0"/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DC0B-8F8A-46C4-94CB-292C87FB2B61}" type="datetime1">
              <a:rPr lang="ru-RU" smtClean="0"/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E345-851B-49F0-9B85-8FFFECAB7B67}" type="datetime1">
              <a:rPr lang="ru-RU" smtClean="0"/>
              <a:t>11.10.2018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C34E-3749-4E13-86D7-69A51AA6AD72}" type="datetime1">
              <a:rPr lang="ru-RU" smtClean="0"/>
              <a:t>11.10.2018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C1647-51F7-4988-AD86-3878A5D9B8D1}" type="datetime1">
              <a:rPr lang="ru-RU" smtClean="0"/>
              <a:t>11.10.2018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7D85-60B5-49E9-8277-A7DC8E393A34}" type="datetime1">
              <a:rPr lang="ru-RU" smtClean="0"/>
              <a:t>11.10.2018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6001-5A20-4077-9AE0-6E5ADB0A4D32}" type="datetime1">
              <a:rPr lang="ru-RU" smtClean="0"/>
              <a:t>11.10.2018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8354-A886-4B08-A1E2-40F38B5DBBF4}" type="datetime1">
              <a:rPr lang="ru-RU" smtClean="0"/>
              <a:t>11.10.2018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E4E50F6-3211-45E6-9E44-D47FE69AE188}" type="datetime1">
              <a:rPr lang="ru-RU" smtClean="0"/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7DB1B75-8D54-4AFF-878E-4A9E4076F6C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096344"/>
          </a:xfrm>
        </p:spPr>
        <p:txBody>
          <a:bodyPr>
            <a:noAutofit/>
          </a:bodyPr>
          <a:lstStyle/>
          <a:p>
            <a:r>
              <a:rPr lang="ru-RU" sz="3200" dirty="0"/>
              <a:t>Проект новой формы федерального статистического наблюдения «Сведения о заболеваниях наркологическими расстройствами и деятельности наркологической службы»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005064"/>
            <a:ext cx="6400800" cy="2016224"/>
          </a:xfrm>
        </p:spPr>
        <p:txBody>
          <a:bodyPr>
            <a:normAutofit fontScale="85000" lnSpcReduction="20000"/>
          </a:bodyPr>
          <a:lstStyle/>
          <a:p>
            <a:r>
              <a:rPr lang="ru-RU" sz="1600" b="1" dirty="0" err="1"/>
              <a:t>Киржанова</a:t>
            </a:r>
            <a:r>
              <a:rPr lang="ru-RU" sz="1600" b="1" dirty="0"/>
              <a:t> Валентина Васильевна, </a:t>
            </a:r>
          </a:p>
          <a:p>
            <a:r>
              <a:rPr lang="ru-RU" sz="1600" dirty="0"/>
              <a:t>д.м.н., зав. отделением эпидемиологии ННЦ наркологии – филиала ФГБУ «НМИЦПН им. </a:t>
            </a:r>
            <a:r>
              <a:rPr lang="ru-RU" sz="1600" dirty="0" err="1"/>
              <a:t>В.П.Сербского</a:t>
            </a:r>
            <a:r>
              <a:rPr lang="ru-RU" sz="1600" dirty="0"/>
              <a:t>» Минздрава России</a:t>
            </a:r>
          </a:p>
          <a:p>
            <a:r>
              <a:rPr lang="ru-RU" sz="1600" dirty="0"/>
              <a:t>Всероссийское совещание </a:t>
            </a:r>
          </a:p>
          <a:p>
            <a:r>
              <a:rPr lang="ru-RU" sz="1600" dirty="0"/>
              <a:t>руководителей службы медицинской статистики </a:t>
            </a:r>
          </a:p>
          <a:p>
            <a:r>
              <a:rPr lang="ru-RU" sz="1600" dirty="0"/>
              <a:t>органов исполнительной власти субъектов Российской Федерации </a:t>
            </a:r>
          </a:p>
          <a:p>
            <a:r>
              <a:rPr lang="ru-RU" sz="1600" dirty="0"/>
              <a:t>в сфере здравоохранения</a:t>
            </a:r>
          </a:p>
          <a:p>
            <a:endParaRPr lang="ru-RU" sz="1600" dirty="0"/>
          </a:p>
          <a:p>
            <a:r>
              <a:rPr lang="ru-RU" sz="1600" dirty="0"/>
              <a:t>11 октября 2018 г</a:t>
            </a:r>
          </a:p>
        </p:txBody>
      </p:sp>
    </p:spTree>
    <p:extLst>
      <p:ext uri="{BB962C8B-B14F-4D97-AF65-F5344CB8AC3E}">
        <p14:creationId xmlns:p14="http://schemas.microsoft.com/office/powerpoint/2010/main" val="3754399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4208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/>
              <a:t>Изменена т.2100 «Сведения о пациентах с наркологическими расстройствами, находящихся под диспансерным наблюдением»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r>
              <a:rPr lang="ru-RU" sz="2800" b="1" dirty="0"/>
              <a:t>Сокращено</a:t>
            </a:r>
            <a:r>
              <a:rPr lang="ru-RU" sz="2800" dirty="0"/>
              <a:t> количество строк (с 11 до 9) за счет пациентов со стадиями алкоголизма </a:t>
            </a:r>
          </a:p>
          <a:p>
            <a:r>
              <a:rPr lang="ru-RU" sz="2800" b="1" dirty="0"/>
              <a:t>Увеличено</a:t>
            </a:r>
            <a:r>
              <a:rPr lang="ru-RU" sz="2800" dirty="0"/>
              <a:t> число граф – с 11 до 12, за счет взятых впервые в жизни под ДН детей (0-14 лет вкл.  и подростков (15-17 лет вкл.)</a:t>
            </a:r>
          </a:p>
          <a:p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31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/>
              <a:t>Таблицы с кодами  2101 - 2110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dirty="0"/>
              <a:t>Таблица с кодом 2101 </a:t>
            </a:r>
            <a:r>
              <a:rPr lang="ru-RU" dirty="0"/>
              <a:t>«Сведения о пациентах, обратившихся по поводу никотиновой зависимости, употребления табака или </a:t>
            </a:r>
            <a:r>
              <a:rPr lang="ru-RU" dirty="0" err="1"/>
              <a:t>табакокурения</a:t>
            </a:r>
            <a:r>
              <a:rPr lang="ru-RU" dirty="0"/>
              <a:t> (F17)» - </a:t>
            </a:r>
            <a:r>
              <a:rPr lang="ru-RU" b="1" dirty="0"/>
              <a:t>без  изменений</a:t>
            </a:r>
          </a:p>
          <a:p>
            <a:r>
              <a:rPr lang="ru-RU" b="1" dirty="0"/>
              <a:t>Таблица с колом 2102 </a:t>
            </a:r>
            <a:r>
              <a:rPr lang="ru-RU" dirty="0"/>
              <a:t>«Число пациентов, снятых с диспансерного наблюдения в связи со смертью» - сокращено число граф с 8 до 5 (за счет пациентов со стадиями алкоголизма)</a:t>
            </a:r>
          </a:p>
          <a:p>
            <a:r>
              <a:rPr lang="ru-RU" b="1" dirty="0"/>
              <a:t>Таблица с кодом 2110 </a:t>
            </a:r>
            <a:r>
              <a:rPr lang="ru-RU" dirty="0"/>
              <a:t>«Из числа пациентов, больных наркоманией, снятых с наблюдения в связи со смертью, умерло по причинам» - таблица пока изъята из проекта в связи с отсутствием нормативной базы получения информации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341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281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rgbClr val="FF0000"/>
                </a:solidFill>
              </a:rPr>
              <a:t>Новое!</a:t>
            </a:r>
            <a:r>
              <a:rPr lang="ru-RU" sz="2800" dirty="0"/>
              <a:t> Таблица с колом 2120 «Сведения о пациентах, получавших наркологическую помощь в амбулаторных условиях»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184081"/>
              </p:ext>
            </p:extLst>
          </p:nvPr>
        </p:nvGraphicFramePr>
        <p:xfrm>
          <a:off x="251520" y="1772816"/>
          <a:ext cx="8435280" cy="4741166"/>
        </p:xfrm>
        <a:graphic>
          <a:graphicData uri="http://schemas.openxmlformats.org/drawingml/2006/table">
            <a:tbl>
              <a:tblPr firstRow="1" firstCol="1" bandRow="1"/>
              <a:tblGrid>
                <a:gridCol w="3493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02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5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77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Код по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МКБ Х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Число пациентов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Число посещений, сделанных пациентами  (из  гр.4)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Число обращений, сделанных пациентами (из гр.4)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6 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Острая интоксикация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F1Х.0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Пагубное употребление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F1Х.1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Синдром зависимости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F1Х.2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Абстинентное состояние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04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F1Х.3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0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Абстинентное состояние с делирием, другие психозы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F1Х.4-5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Амнестический синдром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F1Х.6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0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Резидуальные и отсроченные психические расстройства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F1Х.7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Иные состояния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08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F1Х.8-9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49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09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F10-</a:t>
                      </a:r>
                      <a:r>
                        <a:rPr lang="en-US" sz="1600" b="1">
                          <a:effectLst/>
                          <a:latin typeface="Times New Roman"/>
                          <a:ea typeface="Times New Roman"/>
                        </a:rPr>
                        <a:t>F19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183" marR="5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498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Таблицы с кодом 2130- 2150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(2130) </a:t>
            </a:r>
            <a:r>
              <a:rPr lang="ru-RU" dirty="0"/>
              <a:t>Из числа пациентов, состоящих под диспансерным наблюдением на конец года (гр. 10 табл.2100), находятся в ремиссии – </a:t>
            </a:r>
            <a:r>
              <a:rPr lang="ru-RU" b="1" dirty="0"/>
              <a:t>без изменений</a:t>
            </a:r>
            <a:r>
              <a:rPr lang="ru-RU" dirty="0"/>
              <a:t>.</a:t>
            </a:r>
          </a:p>
          <a:p>
            <a:r>
              <a:rPr lang="ru-RU" b="1" dirty="0"/>
              <a:t>(2140) </a:t>
            </a:r>
            <a:r>
              <a:rPr lang="ru-RU" dirty="0"/>
              <a:t>Из числа пациентов, находящихся под наблюдением в течение отчетного года, перенесли интоксикационные психозы (гр. 8 и  10 табл.2100) – </a:t>
            </a:r>
            <a:r>
              <a:rPr lang="ru-RU" b="1" dirty="0"/>
              <a:t>без изменений</a:t>
            </a:r>
            <a:r>
              <a:rPr lang="ru-RU" dirty="0"/>
              <a:t>.</a:t>
            </a:r>
          </a:p>
          <a:p>
            <a:r>
              <a:rPr lang="ru-RU" b="1" dirty="0"/>
              <a:t>(2150</a:t>
            </a:r>
            <a:r>
              <a:rPr lang="ru-RU" dirty="0"/>
              <a:t>) Число пациентов, проходивших в течение отчетного года амбулаторное лечение и (или) реабилитацию в кабинетах анонимного лечения и кабинетах платных услуг – </a:t>
            </a:r>
            <a:r>
              <a:rPr lang="ru-RU" b="1" dirty="0"/>
              <a:t>добавлена строка 02 –  число пациентов, пролеченных в кабинетах платных услуг.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462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Таблицы с кодом 2160- 2170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Таблица с </a:t>
            </a:r>
            <a:r>
              <a:rPr lang="ru-RU" b="1" dirty="0"/>
              <a:t>кодом 2160 </a:t>
            </a:r>
            <a:r>
              <a:rPr lang="ru-RU" dirty="0"/>
              <a:t>«Сведения об амбулаторной реабилитации» – </a:t>
            </a:r>
            <a:r>
              <a:rPr lang="ru-RU" b="1" dirty="0"/>
              <a:t>без изменений</a:t>
            </a:r>
          </a:p>
          <a:p>
            <a:r>
              <a:rPr lang="ru-RU" dirty="0"/>
              <a:t>Таблица с </a:t>
            </a:r>
            <a:r>
              <a:rPr lang="ru-RU" b="1" dirty="0"/>
              <a:t>кодом 2170 </a:t>
            </a:r>
            <a:r>
              <a:rPr lang="ru-RU" dirty="0"/>
              <a:t>«Контингенты пациентов, проходивших обязательное или альтернативное амбулаторное лечение»: </a:t>
            </a:r>
            <a:r>
              <a:rPr lang="ru-RU" b="1" dirty="0"/>
              <a:t>число граф сокращено с 11 до 9.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582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>
                <a:effectLst/>
              </a:rPr>
              <a:t>(2200) Деятельность  врачей, осуществляющих амбулаторную помощь пациентам наркологического профиля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r>
              <a:rPr lang="ru-RU" dirty="0"/>
              <a:t>Число граф сокращено с 13 до 12</a:t>
            </a:r>
          </a:p>
          <a:p>
            <a:r>
              <a:rPr lang="ru-RU" dirty="0"/>
              <a:t>Число строк увеличено с 4 до 7 за счет </a:t>
            </a:r>
            <a:r>
              <a:rPr lang="ru-RU" b="1" dirty="0"/>
              <a:t>занятых должностей психиатров наркологов в кабинетах профилактики, медицинской реабилитации, кабинетах платных услуг</a:t>
            </a:r>
          </a:p>
          <a:p>
            <a:endParaRPr lang="ru-RU" dirty="0"/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Таблица 2210 «Деятельность  психологов, специалистов по социальной работе, социальных работников» –</a:t>
            </a:r>
            <a:r>
              <a:rPr lang="ru-RU" dirty="0"/>
              <a:t> </a:t>
            </a:r>
            <a:r>
              <a:rPr lang="ru-RU" b="1" dirty="0"/>
              <a:t>без изменений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56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94421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FF0000"/>
                </a:solidFill>
              </a:rPr>
              <a:t>Новая таблица 2201</a:t>
            </a:r>
            <a:r>
              <a:rPr lang="ru-RU" sz="2400" dirty="0"/>
              <a:t>: Сведения о результатах проведения профилактических медицинских осмотров обучающихся в образовательных организациях в целях раннего выявления незаконного потребления наркотических средств и психотропных веществ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Вводится по заданию Минздрава</a:t>
            </a:r>
          </a:p>
          <a:p>
            <a:r>
              <a:rPr lang="ru-RU" dirty="0"/>
              <a:t>Стр. 1 – число обучающихся – всего</a:t>
            </a:r>
          </a:p>
          <a:p>
            <a:r>
              <a:rPr lang="ru-RU" dirty="0"/>
              <a:t>Стр. 2 – в  общеобразовательных организациях</a:t>
            </a:r>
          </a:p>
          <a:p>
            <a:pPr marL="107950">
              <a:spcAft>
                <a:spcPts val="0"/>
              </a:spcAft>
            </a:pPr>
            <a:r>
              <a:rPr lang="ru-RU" dirty="0"/>
              <a:t>Стр. 3 – в  профессиональных образовательных организациях</a:t>
            </a:r>
          </a:p>
          <a:p>
            <a:pPr marL="107950">
              <a:spcAft>
                <a:spcPts val="0"/>
              </a:spcAft>
            </a:pPr>
            <a:r>
              <a:rPr lang="ru-RU" dirty="0"/>
              <a:t>Стр. 4 – в  образовательных организациях высшего образования</a:t>
            </a:r>
          </a:p>
          <a:p>
            <a:pPr marL="107950">
              <a:spcAft>
                <a:spcPts val="0"/>
              </a:spcAft>
            </a:pPr>
            <a:r>
              <a:rPr lang="ru-RU" dirty="0"/>
              <a:t>Гр.3 – Число  обучающихся, прошедших профилактические медицинские осмотры</a:t>
            </a:r>
          </a:p>
          <a:p>
            <a:pPr marL="107950">
              <a:spcAft>
                <a:spcPts val="0"/>
              </a:spcAft>
            </a:pPr>
            <a:r>
              <a:rPr lang="ru-RU" dirty="0"/>
              <a:t>Гр.4 – Число  обучающихся или их законных представителей, отказавшихся от прохождения профилактических медицинских осмотров</a:t>
            </a:r>
          </a:p>
          <a:p>
            <a:pPr marL="107950">
              <a:spcAft>
                <a:spcPts val="0"/>
              </a:spcAft>
            </a:pPr>
            <a:r>
              <a:rPr lang="ru-RU" dirty="0"/>
              <a:t>В гр.5-13 – Число  обучающихся, у которых при проведении профилактических медицинских осмотров установлен факт незаконного употребления наркотиков и иных психотропных веществ</a:t>
            </a:r>
          </a:p>
          <a:p>
            <a:pPr marL="107950">
              <a:spcAft>
                <a:spcPts val="0"/>
              </a:spcAft>
            </a:pPr>
            <a:endParaRPr lang="ru-RU" dirty="0"/>
          </a:p>
          <a:p>
            <a:pPr marL="107950">
              <a:spcAft>
                <a:spcPts val="0"/>
              </a:spcAft>
            </a:pPr>
            <a:endParaRPr lang="ru-RU" dirty="0"/>
          </a:p>
          <a:p>
            <a:pPr marL="107950">
              <a:spcAft>
                <a:spcPts val="0"/>
              </a:spcAft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170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525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(2300) Состав пациентов наркологического профиля в наркологическом  (психиатрическом) стационаре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>
            <a:normAutofit fontScale="70000" lnSpcReduction="20000"/>
          </a:bodyPr>
          <a:lstStyle/>
          <a:p>
            <a:r>
              <a:rPr lang="ru-RU" sz="2000" dirty="0"/>
              <a:t>Число граф и их содержание осталось без изменений.</a:t>
            </a:r>
          </a:p>
          <a:p>
            <a:r>
              <a:rPr lang="ru-RU" sz="2000" dirty="0"/>
              <a:t>Изменения коснулись строки таблицы. </a:t>
            </a:r>
          </a:p>
          <a:p>
            <a:r>
              <a:rPr lang="ru-RU" sz="2000" dirty="0"/>
              <a:t>Представлены строки 1-9: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263036"/>
              </p:ext>
            </p:extLst>
          </p:nvPr>
        </p:nvGraphicFramePr>
        <p:xfrm>
          <a:off x="755576" y="2413114"/>
          <a:ext cx="7704856" cy="3710126"/>
        </p:xfrm>
        <a:graphic>
          <a:graphicData uri="http://schemas.openxmlformats.org/drawingml/2006/table">
            <a:tbl>
              <a:tblPr/>
              <a:tblGrid>
                <a:gridCol w="4868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98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 болезней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Код по МКБ 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4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8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Психические и поведенческие расстройства, связанные с употреблением психоактивных  веществ – всего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 –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8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Психические и поведенческие расстройства, связанные с употреблением алкоголя,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10.0 –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21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острая интоксикация алкоголем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21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пагубное употребление алкоголя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10.1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21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синдром зависимости от алкоголя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10.2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21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абстинентное состояние (синдром отмены) алкоголя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8944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абстинентное состояние с делирием, другой острый алкогольный психоз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F10.4-F10.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21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амнестический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синдром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F10.6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347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резидуальные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и отсроченные психические расстройства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F10.7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153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525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(2300) Состав пациентов наркологического профиля в наркологическом  (психиатрическом) стационаре </a:t>
            </a:r>
            <a:r>
              <a:rPr lang="ru-RU" sz="2400" dirty="0"/>
              <a:t>(продолжение 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</p:spPr>
        <p:txBody>
          <a:bodyPr/>
          <a:lstStyle/>
          <a:p>
            <a:r>
              <a:rPr lang="ru-RU" sz="2000" dirty="0"/>
              <a:t>Изменения по строкам 10-18: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80508"/>
              </p:ext>
            </p:extLst>
          </p:nvPr>
        </p:nvGraphicFramePr>
        <p:xfrm>
          <a:off x="320278" y="1700808"/>
          <a:ext cx="8784975" cy="43783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5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69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1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Психические и поведенческие расстройства, связанные с употреблением иных ПАВ, в том числе: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F11.0-9 – F19.0-</a:t>
                      </a:r>
                      <a:r>
                        <a:rPr lang="en-US" sz="1600" dirty="0">
                          <a:effectLst/>
                        </a:rPr>
                        <a:t>9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651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острая интоксикация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F11.0–F19.0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651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пагубное употребление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F11.1–F19.1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651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синдром зависимости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13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F11.2–F19.2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651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абстинентное состояние (синдром отмены)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14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F11.3–F19.3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700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абстинентное состояние с делирием, другой острый психоз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F11.4–F19.4; F11.5–F19.5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651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амнестический</a:t>
                      </a:r>
                      <a:r>
                        <a:rPr lang="ru-RU" sz="1600" dirty="0">
                          <a:effectLst/>
                        </a:rPr>
                        <a:t> синдром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16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F11.6–F19.6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9700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резидуальные</a:t>
                      </a:r>
                      <a:r>
                        <a:rPr lang="ru-RU" sz="1600" dirty="0">
                          <a:effectLst/>
                        </a:rPr>
                        <a:t> и отсроченные психические расстройства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17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F11.7–F19.7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795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 общего числа пациентов, употребляющих иные ПАВ (из стр.10) –  употребляют наркотики инъекционным способом 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478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525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(2300) Состав пациентов наркологического профиля в наркологическом  (психиатрическом) стационаре </a:t>
            </a:r>
            <a:r>
              <a:rPr lang="ru-RU" sz="2400" dirty="0"/>
              <a:t>(продолжение 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r>
              <a:rPr lang="ru-RU" sz="2000" dirty="0"/>
              <a:t>Изменения по строкам 19-23: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65244"/>
              </p:ext>
            </p:extLst>
          </p:nvPr>
        </p:nvGraphicFramePr>
        <p:xfrm>
          <a:off x="251520" y="2204865"/>
          <a:ext cx="8784975" cy="3884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5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Из общего числа психических и поведенческих расстройств, связанных с употреблением ПАВ  (из стр. 1):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синдром зависимости от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алкоголя и иные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состояния (алкоголизм)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19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F10.2- F10.7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649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синдром зависимости от наркотиков и иные состояния (наркомания)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 инструкции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49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синдром зависимости от ПАВ, не отнесенных к наркотикам, и иные состояния (токсикомания)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 инструкции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6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Из общего числа пациентов (стр.01) – женщин, всего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F10-F19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6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Кроме того,  пациенты с заболеваниями не вошедшими в стр.01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 инструкции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96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 dirty="0"/>
              <a:t>Приказ Росстата №410</a:t>
            </a:r>
            <a:br>
              <a:rPr lang="ru-RU" sz="4000" dirty="0"/>
            </a:br>
            <a:r>
              <a:rPr lang="ru-RU" sz="4000" dirty="0"/>
              <a:t>от 16 октября 2013 года</a:t>
            </a:r>
          </a:p>
        </p:txBody>
      </p:sp>
      <p:sp>
        <p:nvSpPr>
          <p:cNvPr id="20482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/>
              <a:t>Об утверждении статистического инструментария для организации Министерством здравоохранения Российской Федерации федерального статистического наблюдения за заболеваемостью населения наркологическими расстройствами</a:t>
            </a:r>
          </a:p>
          <a:p>
            <a:r>
              <a:rPr lang="ru-RU" sz="2800" dirty="0"/>
              <a:t>Утверждена новая форма № 11 «Сведения о заболеваниях наркологическими расстройствами» </a:t>
            </a:r>
          </a:p>
          <a:p>
            <a:r>
              <a:rPr lang="ru-RU" sz="2800" dirty="0"/>
              <a:t>Утверждена новая форма №37 «Сведения о контингентах больных алкоголизмом, наркоманией, токсикоманией» </a:t>
            </a:r>
          </a:p>
          <a:p>
            <a:r>
              <a:rPr lang="ru-RU" sz="2800" dirty="0"/>
              <a:t>Формы введены в действие с 2013 г.</a:t>
            </a:r>
          </a:p>
          <a:p>
            <a:endParaRPr lang="ru-RU" sz="28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43C5546-E023-4777-ACF9-9C984383D2F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214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(2301) Обследование пациентов, поступивших в стационар, на ВИЧ  и другие </a:t>
            </a:r>
            <a:r>
              <a:rPr lang="ru-RU" sz="2800" dirty="0" err="1"/>
              <a:t>гемоконтактные</a:t>
            </a:r>
            <a:r>
              <a:rPr lang="ru-RU" sz="2800" dirty="0"/>
              <a:t> инфекции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Без изменений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33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(2310) Распределение пациентов, госпитализированных в наркологический стационар по каналам поступления ( из табл. 2300 гр.4 стр.1 и 23)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4888912"/>
              </p:ext>
            </p:extLst>
          </p:nvPr>
        </p:nvGraphicFramePr>
        <p:xfrm>
          <a:off x="457200" y="1916832"/>
          <a:ext cx="8229599" cy="35915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6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5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73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8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61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Госпитализировано по направлениям амбулаторных наркологических (психиатрических) организаций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Госпитализировано после оказания амбулаторной медицинской помощи в других стационарах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Переведено из психиатрических и наркологических стационаров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Переведено из стационаров иного профиля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Доставлено скорой помощью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Обратились самостоятельно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Прочее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2982" marR="6298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152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/>
              <a:t>(2320) Сведения о больных, включенных в стационарные реабилитационные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Пока без изменений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08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(2330)Из общего числа выбывших пациентов (гр. 10 т. 2300) – лечились на платной основе, в том числе с диагнозом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301395"/>
              </p:ext>
            </p:extLst>
          </p:nvPr>
        </p:nvGraphicFramePr>
        <p:xfrm>
          <a:off x="457200" y="1772815"/>
          <a:ext cx="8229601" cy="4431774"/>
        </p:xfrm>
        <a:graphic>
          <a:graphicData uri="http://schemas.openxmlformats.org/drawingml/2006/table">
            <a:tbl>
              <a:tblPr/>
              <a:tblGrid>
                <a:gridCol w="2602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7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76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97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2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20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Острая интоксикация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(F10.0–F19.0)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Пагубное употребле-ние (F10.1–F19.1)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Синдром зависимости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(F10.2–F19.2) 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Абстинентное состояние (синдром отмены)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(F10.3–F19.3)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Амнестичес-кий синдром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(F10.6–F19.6)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Резидуальные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и отсроченные психические расстройства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(F10.7–F19.7)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выбывших пациентов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8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Число койко-дней, проведенных выписанными и умершими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79" marR="597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100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/>
              <a:t>IV. Дневные стационары для наркологических пациентов</a:t>
            </a:r>
            <a:br>
              <a:rPr lang="ru-RU" sz="3200" dirty="0"/>
            </a:br>
            <a:r>
              <a:rPr lang="ru-RU" sz="3200" dirty="0"/>
              <a:t>(2400)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Без изменений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782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608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V. Медицинское освидетельствование лиц на состояние опьянения (алкогольного, наркотического или иного токсического) (2500)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0281516"/>
              </p:ext>
            </p:extLst>
          </p:nvPr>
        </p:nvGraphicFramePr>
        <p:xfrm>
          <a:off x="539552" y="2132856"/>
          <a:ext cx="8229599" cy="4104456"/>
        </p:xfrm>
        <a:graphic>
          <a:graphicData uri="http://schemas.openxmlformats.org/drawingml/2006/table">
            <a:tbl>
              <a:tblPr/>
              <a:tblGrid>
                <a:gridCol w="2082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7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1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6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53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98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5215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Освидетельствование проводилось врачами: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Число лиц, направленных на освидетельствование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Результаты освидетельствования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установлено фактов: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фактов употребления и (или) опьянения не установлено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число отказов от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освидетельствова-ния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алкогольного опьянения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употребления и (или) опьянения наркотиками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употребления и (или) опьянения ненаркотическими ПАВ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2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9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Психиатрами-наркологами наркологической  службы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93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    из них (стр.01) – лиц, которые управляют транспортным     средством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02</a:t>
                      </a:r>
                    </a:p>
                  </a:txBody>
                  <a:tcPr marL="59827" marR="598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59827" marR="5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3200" dirty="0"/>
              <a:t>VI. Экспертная деятельность наркологического учреждения</a:t>
            </a:r>
            <a:br>
              <a:rPr lang="ru-RU" sz="3200" dirty="0"/>
            </a:br>
            <a:r>
              <a:rPr lang="ru-RU" sz="3200" dirty="0"/>
              <a:t>(2600)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417865"/>
              </p:ext>
            </p:extLst>
          </p:nvPr>
        </p:nvGraphicFramePr>
        <p:xfrm>
          <a:off x="457199" y="2675589"/>
          <a:ext cx="8229602" cy="3558791"/>
        </p:xfrm>
        <a:graphic>
          <a:graphicData uri="http://schemas.openxmlformats.org/drawingml/2006/table">
            <a:tbl>
              <a:tblPr/>
              <a:tblGrid>
                <a:gridCol w="1363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05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05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6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58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559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Число лиц, прошедших экспертизу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9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0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судебно-психиатричес-кую</a:t>
                      </a:r>
                      <a:endParaRPr lang="ru-RU" sz="1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из них (из гр.2) – для 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направления на амбулаторное  лечение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военно-врачебную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временной </a:t>
                      </a:r>
                      <a:r>
                        <a:rPr lang="ru-RU" sz="18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нетрудоспособ-ности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профессио-нальной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 пригодности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качества медицинской помощи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медико-социальную</a:t>
                      </a:r>
                      <a:endParaRPr lang="ru-RU" sz="1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иные виды экспертиз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017" marR="59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26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F65C4E-CA31-4439-BCDA-CEBB17E36F3F}"/>
              </a:ext>
            </a:extLst>
          </p:cNvPr>
          <p:cNvSpPr txBox="1"/>
          <p:nvPr/>
        </p:nvSpPr>
        <p:spPr>
          <a:xfrm>
            <a:off x="457199" y="1700808"/>
            <a:ext cx="8229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Виды экспертиз выделены в соответствии с ФЗ РФ от 21 ноября 2011 г. №323-ФЗ «Об основах охраны здоровья граждан в Российской Федерации»:</a:t>
            </a:r>
          </a:p>
        </p:txBody>
      </p:sp>
    </p:spTree>
    <p:extLst>
      <p:ext uri="{BB962C8B-B14F-4D97-AF65-F5344CB8AC3E}">
        <p14:creationId xmlns:p14="http://schemas.microsoft.com/office/powerpoint/2010/main" val="215031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1683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VII. Сведения о реабилитационных центрах и отделениях медицинской реабилитации для наркологических больных на конец отчетного года (2700)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969490"/>
              </p:ext>
            </p:extLst>
          </p:nvPr>
        </p:nvGraphicFramePr>
        <p:xfrm>
          <a:off x="251520" y="2060848"/>
          <a:ext cx="8712968" cy="3816787"/>
        </p:xfrm>
        <a:graphic>
          <a:graphicData uri="http://schemas.openxmlformats.org/drawingml/2006/table">
            <a:tbl>
              <a:tblPr/>
              <a:tblGrid>
                <a:gridCol w="8105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Тип организации (подразделения)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5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Реабилитационные центры (юридические лица)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0020" algn="ctr"/>
                        </a:tabLs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Реабилитационные центры в наркологических организациях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Реабилитационные центры в психиатрических (психоневрологических) и иных медицинских организациях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Реабилитационные отделения в наркологических организациях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Реабилитационные отделения в психиатрических (психоневрологических) и иных медицинских организациях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731" marR="597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2508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548680"/>
            <a:ext cx="8229600" cy="1006760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Благодарю за внимание!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43836"/>
            <a:ext cx="8229600" cy="418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/>
              <a:t>Контакты:</a:t>
            </a:r>
          </a:p>
          <a:p>
            <a:pPr>
              <a:buNone/>
            </a:pPr>
            <a:r>
              <a:rPr lang="en-US" sz="5400" dirty="0"/>
              <a:t>Email:</a:t>
            </a:r>
          </a:p>
          <a:p>
            <a:pPr>
              <a:buNone/>
            </a:pPr>
            <a:r>
              <a:rPr lang="en-US" sz="5400" dirty="0"/>
              <a:t>kirzhanova.v@serbsky.ru</a:t>
            </a:r>
          </a:p>
          <a:p>
            <a:pPr>
              <a:buNone/>
            </a:pPr>
            <a:r>
              <a:rPr lang="ru-RU" sz="5400" dirty="0"/>
              <a:t>Тел. 8 (499) 241 36 82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43C5546-E023-4777-ACF9-9C984383D2F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В соответствии с заданием Минздрава в ННЦ наркологии осуществляется разработка новой формы ФСН по наркологии.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Это связано со следующими факторами:</a:t>
            </a:r>
          </a:p>
          <a:p>
            <a:r>
              <a:rPr lang="ru-RU" dirty="0"/>
              <a:t>с необходимостью отражения современного состояния наркологической службы,</a:t>
            </a:r>
          </a:p>
          <a:p>
            <a:r>
              <a:rPr lang="ru-RU" dirty="0"/>
              <a:t>с целенаправленной работой Минздрава РФ по сокращению учетной и отчетной документации, </a:t>
            </a:r>
          </a:p>
          <a:p>
            <a:r>
              <a:rPr lang="ru-RU" dirty="0"/>
              <a:t>приведением этой документации в соответствие  с требованиями МКБ-10.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dirty="0"/>
              <a:t>(1000) Число заболеваний наркологическими расстройствами, зарегистрированных организацией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Число граф в данной таблице </a:t>
            </a:r>
            <a:r>
              <a:rPr lang="ru-RU" b="1" dirty="0"/>
              <a:t>сокращено </a:t>
            </a:r>
            <a:r>
              <a:rPr lang="ru-RU" dirty="0"/>
              <a:t>с 19 до 11 за счет уменьшения граф, включающих сельских жителей (по селу оставлена 1 графа)</a:t>
            </a:r>
          </a:p>
          <a:p>
            <a:r>
              <a:rPr lang="ru-RU" b="1" dirty="0"/>
              <a:t>Число строк увеличено до 26. </a:t>
            </a:r>
            <a:r>
              <a:rPr lang="ru-RU" dirty="0"/>
              <a:t>В соответствии с устными рекомендациями МЗ и увеличением потребности в более подробном представлении  сведений по диагностическим категориям «Наркомания» и «пагубное употребление наркотиков» </a:t>
            </a:r>
          </a:p>
          <a:p>
            <a:r>
              <a:rPr lang="ru-RU" dirty="0">
                <a:solidFill>
                  <a:srgbClr val="FF0000"/>
                </a:solidFill>
              </a:rPr>
              <a:t>Новое! </a:t>
            </a:r>
            <a:r>
              <a:rPr lang="ru-RU" dirty="0"/>
              <a:t>Также в соответствии с устными рекомендациями МЗ вводится </a:t>
            </a:r>
            <a:r>
              <a:rPr lang="ru-RU" b="1" dirty="0"/>
              <a:t>новая </a:t>
            </a:r>
            <a:r>
              <a:rPr lang="ru-RU" b="1" dirty="0" err="1"/>
              <a:t>подтабличная</a:t>
            </a:r>
            <a:r>
              <a:rPr lang="ru-RU" b="1" dirty="0"/>
              <a:t> строка с кодом (1001</a:t>
            </a:r>
            <a:r>
              <a:rPr lang="ru-RU" dirty="0"/>
              <a:t>). Из общего числа зарегистрированных заболеваний (стр. 1, гр.4, табл. 1000) – зарегистрировано у иностранных  граждан,  всего 1. ________; в том числе с диагнозом синдром зависимости от наркотиков (наркомания) (F11.2-7 –F19.2-7H) 2.__________.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53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669042"/>
              </p:ext>
            </p:extLst>
          </p:nvPr>
        </p:nvGraphicFramePr>
        <p:xfrm>
          <a:off x="457200" y="548685"/>
          <a:ext cx="8229600" cy="5861314"/>
        </p:xfrm>
        <a:graphic>
          <a:graphicData uri="http://schemas.openxmlformats.org/drawingml/2006/table">
            <a:tbl>
              <a:tblPr/>
              <a:tblGrid>
                <a:gridCol w="5420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6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7199">
                <a:tc>
                  <a:txBody>
                    <a:bodyPr/>
                    <a:lstStyle/>
                    <a:p>
                      <a:pPr marL="1441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199"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синдром зависимости от наркотиков (наркомания), в том числе от: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F11.2-9 - F19.2-9H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опиоидов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06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11.2-7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</a:rPr>
                        <a:t>каннабиноидов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07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12.2-7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седативных и снотворных веществ 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08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13.2-7Н 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кокаина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09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14.2,3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других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</a:rPr>
                        <a:t>психостимуляторов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15.2-7Н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галлюциногенов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16.2-7Н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летучих растворителей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18.2-7Н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3331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других наркотиков и сочетаний наркотиков </a:t>
                      </a:r>
                    </a:p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разных групп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19.2-7Н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15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360218"/>
              </p:ext>
            </p:extLst>
          </p:nvPr>
        </p:nvGraphicFramePr>
        <p:xfrm>
          <a:off x="457200" y="548685"/>
          <a:ext cx="8229600" cy="5861314"/>
        </p:xfrm>
        <a:graphic>
          <a:graphicData uri="http://schemas.openxmlformats.org/drawingml/2006/table">
            <a:tbl>
              <a:tblPr/>
              <a:tblGrid>
                <a:gridCol w="5420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6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7199">
                <a:tc>
                  <a:txBody>
                    <a:bodyPr/>
                    <a:lstStyle/>
                    <a:p>
                      <a:pPr marL="1441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199"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пагубное употребление наркотиков, из них вследствие: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11.1-</a:t>
                      </a: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</a:rPr>
                        <a:t>F</a:t>
                      </a: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19.</a:t>
                      </a: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</a:rPr>
                        <a:t>1H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опиоидов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</a:rPr>
                        <a:t>каннабиноидов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12.1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седативных и снотворных веществ 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13.1Н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кокаина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14.1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других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</a:rPr>
                        <a:t>психостимуляторов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15.1Н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галлюциногенов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16.1Н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784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летучих растворителей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18.1Н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3331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других наркотиков и сочетаний наркотиков </a:t>
                      </a:r>
                    </a:p>
                    <a:p>
                      <a:pPr marL="2159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   разных групп</a:t>
                      </a:r>
                    </a:p>
                  </a:txBody>
                  <a:tcPr marL="56496" marR="5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/>
                          <a:ea typeface="Calibri"/>
                        </a:rPr>
                        <a:t>F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19.1Н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82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dirty="0"/>
              <a:t>(2000) Число заболеваний наркологическими расстройствами, зарегистрированных организацией впервые в жизни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sz="2800" dirty="0"/>
              <a:t>Число граф сокращено с 19 до 11 за счет уменьшения граф, включающих сельских жителей (село – 1 графа)</a:t>
            </a:r>
          </a:p>
          <a:p>
            <a:r>
              <a:rPr lang="ru-RU" sz="2800" dirty="0"/>
              <a:t>Число строк увеличено до 26 и связано с увеличением диагностических категорий потребителей наркотиков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524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 dirty="0"/>
              <a:t>(2010) Обследование зарегистрированных пациентов на наличие </a:t>
            </a:r>
            <a:r>
              <a:rPr lang="ru-RU" sz="2800" dirty="0" err="1"/>
              <a:t>гемоконтактных</a:t>
            </a:r>
            <a:r>
              <a:rPr lang="ru-RU" sz="2800" dirty="0"/>
              <a:t> инфекций (бывшая 4000 из ф.11)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Без изменений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423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 dirty="0"/>
              <a:t>(2020) </a:t>
            </a:r>
            <a:r>
              <a:rPr lang="ru-RU" sz="2800">
                <a:solidFill>
                  <a:srgbClr val="FF0000"/>
                </a:solidFill>
              </a:rPr>
              <a:t>Новая таблица!</a:t>
            </a:r>
            <a:r>
              <a:rPr lang="ru-RU" sz="2800"/>
              <a:t> </a:t>
            </a:r>
            <a:r>
              <a:rPr lang="ru-RU" sz="2800" dirty="0"/>
              <a:t>Обследование впервые в жизни обратившихся пациентов на наличие </a:t>
            </a:r>
            <a:r>
              <a:rPr lang="ru-RU" sz="2800" dirty="0" err="1"/>
              <a:t>гемоконтактных</a:t>
            </a:r>
            <a:r>
              <a:rPr lang="ru-RU" sz="2800" dirty="0"/>
              <a:t> инфекций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29526"/>
              </p:ext>
            </p:extLst>
          </p:nvPr>
        </p:nvGraphicFramePr>
        <p:xfrm>
          <a:off x="539552" y="1628800"/>
          <a:ext cx="8229600" cy="4177469"/>
        </p:xfrm>
        <a:graphic>
          <a:graphicData uri="http://schemas.openxmlformats.org/drawingml/2006/table">
            <a:tbl>
              <a:tblPr/>
              <a:tblGrid>
                <a:gridCol w="2950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4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64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59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975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№ стр.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 общего числа пациентов,  зарегистрированных впервые в жизни (из табл. 2000):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обследовано на ВИЧ-инфекцию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обследовано на гепатит </a:t>
                      </a: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обследовано на гепатит  </a:t>
                      </a: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B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обследовано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(из табл. 2000 гр.4)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выявлено позитивных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(из гр.3)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обследовано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(из табл. 2000 гр.4)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выявлено позитивных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(из гр.5)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обследовано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(из табл. 2000 гр.4)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выявлено позитивных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(из гр.7)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Синдром зависимости и иные состояния, связанные с употреблением наркотиков (из стр. 05 табл. 2000)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01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Потребители инъекционных наркотиков (ПИН) (из стр. 26 табл. 2000)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0860" marR="60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1B75-8D54-4AFF-878E-4A9E4076F6C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7271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540</TotalTime>
  <Words>2141</Words>
  <Application>Microsoft Office PowerPoint</Application>
  <PresentationFormat>Экран (4:3)</PresentationFormat>
  <Paragraphs>488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Проект новой формы федерального статистического наблюдения «Сведения о заболеваниях наркологическими расстройствами и деятельности наркологической службы»</vt:lpstr>
      <vt:lpstr>Приказ Росстата №410 от 16 октября 2013 года</vt:lpstr>
      <vt:lpstr>В соответствии с заданием Минздрава в ННЦ наркологии осуществляется разработка новой формы ФСН по наркологии. </vt:lpstr>
      <vt:lpstr>(1000) Число заболеваний наркологическими расстройствами, зарегистрированных организацией </vt:lpstr>
      <vt:lpstr>Презентация PowerPoint</vt:lpstr>
      <vt:lpstr>Презентация PowerPoint</vt:lpstr>
      <vt:lpstr>(2000) Число заболеваний наркологическими расстройствами, зарегистрированных организацией впервые в жизни </vt:lpstr>
      <vt:lpstr>(2010) Обследование зарегистрированных пациентов на наличие гемоконтактных инфекций (бывшая 4000 из ф.11)</vt:lpstr>
      <vt:lpstr>(2020) Новая таблица! Обследование впервые в жизни обратившихся пациентов на наличие гемоконтактных инфекций </vt:lpstr>
      <vt:lpstr>Изменена т.2100 «Сведения о пациентах с наркологическими расстройствами, находящихся под диспансерным наблюдением» </vt:lpstr>
      <vt:lpstr>Таблицы с кодами  2101 - 2110</vt:lpstr>
      <vt:lpstr>Новое! Таблица с колом 2120 «Сведения о пациентах, получавших наркологическую помощь в амбулаторных условиях» </vt:lpstr>
      <vt:lpstr>Таблицы с кодом 2130- 2150</vt:lpstr>
      <vt:lpstr>Таблицы с кодом 2160- 2170</vt:lpstr>
      <vt:lpstr>(2200) Деятельность  врачей, осуществляющих амбулаторную помощь пациентам наркологического профиля</vt:lpstr>
      <vt:lpstr>Новая таблица 2201: Сведения о результатах проведения профилактических медицинских осмотров обучающихся в образовательных организациях в целях раннего выявления незаконного потребления наркотических средств и психотропных веществ</vt:lpstr>
      <vt:lpstr>(2300) Состав пациентов наркологического профиля в наркологическом  (психиатрическом) стационаре</vt:lpstr>
      <vt:lpstr>(2300) Состав пациентов наркологического профиля в наркологическом  (психиатрическом) стационаре (продолжение 1)</vt:lpstr>
      <vt:lpstr>(2300) Состав пациентов наркологического профиля в наркологическом  (психиатрическом) стационаре (продолжение 2)</vt:lpstr>
      <vt:lpstr>(2301) Обследование пациентов, поступивших в стационар, на ВИЧ  и другие гемоконтактные инфекции</vt:lpstr>
      <vt:lpstr>(2310) Распределение пациентов, госпитализированных в наркологический стационар по каналам поступления ( из табл. 2300 гр.4 стр.1 и 23)</vt:lpstr>
      <vt:lpstr>(2320) Сведения о больных, включенных в стационарные реабилитационные программы</vt:lpstr>
      <vt:lpstr>(2330)Из общего числа выбывших пациентов (гр. 10 т. 2300) – лечились на платной основе, в том числе с диагнозом</vt:lpstr>
      <vt:lpstr>IV. Дневные стационары для наркологических пациентов (2400)</vt:lpstr>
      <vt:lpstr>V. Медицинское освидетельствование лиц на состояние опьянения (алкогольного, наркотического или иного токсического) (2500) </vt:lpstr>
      <vt:lpstr>VI. Экспертная деятельность наркологического учреждения (2600) </vt:lpstr>
      <vt:lpstr>VII. Сведения о реабилитационных центрах и отделениях медицинской реабилитации для наркологических больных на конец отчетного года (2700) </vt:lpstr>
      <vt:lpstr>Благодарю за внимание!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новой формы федерального статистического наблюдения «Сведения о заболеваниях наркологическими расстройствами и деятельности наркологической службы»</dc:title>
  <dc:creator>user</dc:creator>
  <cp:lastModifiedBy>Dmitry Kirzhanov</cp:lastModifiedBy>
  <cp:revision>102</cp:revision>
  <dcterms:created xsi:type="dcterms:W3CDTF">2018-10-09T14:29:52Z</dcterms:created>
  <dcterms:modified xsi:type="dcterms:W3CDTF">2018-10-11T07:23:24Z</dcterms:modified>
</cp:coreProperties>
</file>