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76" r:id="rId2"/>
  </p:sldMasterIdLst>
  <p:notesMasterIdLst>
    <p:notesMasterId r:id="rId31"/>
  </p:notesMasterIdLst>
  <p:handoutMasterIdLst>
    <p:handoutMasterId r:id="rId32"/>
  </p:handoutMasterIdLst>
  <p:sldIdLst>
    <p:sldId id="884" r:id="rId3"/>
    <p:sldId id="874" r:id="rId4"/>
    <p:sldId id="878" r:id="rId5"/>
    <p:sldId id="885" r:id="rId6"/>
    <p:sldId id="886" r:id="rId7"/>
    <p:sldId id="825" r:id="rId8"/>
    <p:sldId id="875" r:id="rId9"/>
    <p:sldId id="882" r:id="rId10"/>
    <p:sldId id="827" r:id="rId11"/>
    <p:sldId id="828" r:id="rId12"/>
    <p:sldId id="829" r:id="rId13"/>
    <p:sldId id="831" r:id="rId14"/>
    <p:sldId id="881" r:id="rId15"/>
    <p:sldId id="839" r:id="rId16"/>
    <p:sldId id="888" r:id="rId17"/>
    <p:sldId id="842" r:id="rId18"/>
    <p:sldId id="847" r:id="rId19"/>
    <p:sldId id="697" r:id="rId20"/>
    <p:sldId id="848" r:id="rId21"/>
    <p:sldId id="849" r:id="rId22"/>
    <p:sldId id="850" r:id="rId23"/>
    <p:sldId id="851" r:id="rId24"/>
    <p:sldId id="852" r:id="rId25"/>
    <p:sldId id="853" r:id="rId26"/>
    <p:sldId id="854" r:id="rId27"/>
    <p:sldId id="855" r:id="rId28"/>
    <p:sldId id="860" r:id="rId29"/>
    <p:sldId id="887" r:id="rId30"/>
  </p:sldIdLst>
  <p:sldSz cx="9906000" cy="6858000" type="A4"/>
  <p:notesSz cx="6805613" cy="99393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B7"/>
    <a:srgbClr val="FFFFCC"/>
    <a:srgbClr val="E9EDF4"/>
    <a:srgbClr val="D0D8E8"/>
    <a:srgbClr val="0000FF"/>
    <a:srgbClr val="6666FF"/>
    <a:srgbClr val="F8F8F8"/>
    <a:srgbClr val="FF9797"/>
    <a:srgbClr val="6699FF"/>
    <a:srgbClr val="F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943" autoAdjust="0"/>
    <p:restoredTop sz="98736" autoAdjust="0"/>
  </p:normalViewPr>
  <p:slideViewPr>
    <p:cSldViewPr>
      <p:cViewPr varScale="1">
        <p:scale>
          <a:sx n="112" d="100"/>
          <a:sy n="112" d="100"/>
        </p:scale>
        <p:origin x="852" y="108"/>
      </p:cViewPr>
      <p:guideLst>
        <p:guide orient="horz" pos="2160"/>
        <p:guide pos="288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haremzrf2012\13$\1300\&#1063;&#1091;&#1075;&#1072;&#1077;&#1074;%20&#1044;.&#1042;\&#1055;&#1088;&#1077;&#1079;&#1077;&#1085;&#1090;&#1072;&#1094;&#1080;&#1080;\&#1056;&#1072;&#1089;&#1095;&#1077;&#1090;&#1099;%20&#1056;&#1086;&#1078;&#1076;.%20&#1089;&#1084;&#1077;&#1088;&#1090;&#1085;&#1086;&#1089;&#1090;&#1100;%20&#1087;&#1083;&#1102;&#1089;%20&#1087;&#1088;&#1086;&#1075;&#1085;&#1086;&#107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Лист1!$D$2</c:f>
              <c:strCache>
                <c:ptCount val="1"/>
                <c:pt idx="0">
                  <c:v>Рождаемость</c:v>
                </c:pt>
              </c:strCache>
            </c:strRef>
          </c:tx>
          <c:marker>
            <c:symbol val="diamond"/>
            <c:size val="3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Лист1!$C$3:$C$48</c:f>
              <c:numCache>
                <c:formatCode>General</c:formatCode>
                <c:ptCount val="46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</c:numCache>
            </c:numRef>
          </c:cat>
          <c:val>
            <c:numRef>
              <c:f>Лист1!$D$3:$D$48</c:f>
              <c:numCache>
                <c:formatCode>General</c:formatCode>
                <c:ptCount val="46"/>
                <c:pt idx="0">
                  <c:v>13.4</c:v>
                </c:pt>
                <c:pt idx="1">
                  <c:v>12.1</c:v>
                </c:pt>
                <c:pt idx="2">
                  <c:v>10.7</c:v>
                </c:pt>
                <c:pt idx="3">
                  <c:v>9.4</c:v>
                </c:pt>
                <c:pt idx="4">
                  <c:v>9.6</c:v>
                </c:pt>
                <c:pt idx="5">
                  <c:v>9.3000000000000007</c:v>
                </c:pt>
                <c:pt idx="6">
                  <c:v>8.9</c:v>
                </c:pt>
                <c:pt idx="7">
                  <c:v>8.6</c:v>
                </c:pt>
                <c:pt idx="8">
                  <c:v>8.8000000000000007</c:v>
                </c:pt>
                <c:pt idx="9">
                  <c:v>8.3000000000000007</c:v>
                </c:pt>
                <c:pt idx="10">
                  <c:v>8.6999999999999993</c:v>
                </c:pt>
                <c:pt idx="11" formatCode="0.0">
                  <c:v>9</c:v>
                </c:pt>
                <c:pt idx="12">
                  <c:v>9.6999999999999993</c:v>
                </c:pt>
                <c:pt idx="13">
                  <c:v>10.199999999999999</c:v>
                </c:pt>
                <c:pt idx="14">
                  <c:v>10.4</c:v>
                </c:pt>
                <c:pt idx="15">
                  <c:v>10.199999999999999</c:v>
                </c:pt>
                <c:pt idx="16">
                  <c:v>10.3</c:v>
                </c:pt>
                <c:pt idx="17">
                  <c:v>11.3</c:v>
                </c:pt>
                <c:pt idx="18">
                  <c:v>12</c:v>
                </c:pt>
                <c:pt idx="19">
                  <c:v>12.3</c:v>
                </c:pt>
                <c:pt idx="20">
                  <c:v>12.5</c:v>
                </c:pt>
                <c:pt idx="21">
                  <c:v>12.6</c:v>
                </c:pt>
                <c:pt idx="22">
                  <c:v>13.3</c:v>
                </c:pt>
                <c:pt idx="23">
                  <c:v>13.2</c:v>
                </c:pt>
                <c:pt idx="24">
                  <c:v>13.3</c:v>
                </c:pt>
                <c:pt idx="25">
                  <c:v>13.3</c:v>
                </c:pt>
                <c:pt idx="26">
                  <c:v>12.9</c:v>
                </c:pt>
                <c:pt idx="27">
                  <c:v>11.5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Лист1!$E$2</c:f>
              <c:strCache>
                <c:ptCount val="1"/>
                <c:pt idx="0">
                  <c:v>Смертность</c:v>
                </c:pt>
              </c:strCache>
            </c:strRef>
          </c:tx>
          <c:marker>
            <c:symbol val="square"/>
            <c:size val="3"/>
          </c:marker>
          <c:dLbls>
            <c:dLbl>
              <c:idx val="27"/>
              <c:layout>
                <c:manualLayout>
                  <c:x val="-1.9019662921348313E-2"/>
                  <c:y val="-3.52832988267770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Лист1!$C$3:$C$48</c:f>
              <c:numCache>
                <c:formatCode>General</c:formatCode>
                <c:ptCount val="46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</c:numCache>
            </c:numRef>
          </c:cat>
          <c:val>
            <c:numRef>
              <c:f>Лист1!$E$3:$E$48</c:f>
              <c:numCache>
                <c:formatCode>General</c:formatCode>
                <c:ptCount val="46"/>
                <c:pt idx="0">
                  <c:v>11.2</c:v>
                </c:pt>
                <c:pt idx="1">
                  <c:v>11.4</c:v>
                </c:pt>
                <c:pt idx="2">
                  <c:v>12.2</c:v>
                </c:pt>
                <c:pt idx="3">
                  <c:v>14.5</c:v>
                </c:pt>
                <c:pt idx="4">
                  <c:v>15.7</c:v>
                </c:pt>
                <c:pt idx="5">
                  <c:v>15</c:v>
                </c:pt>
                <c:pt idx="6">
                  <c:v>14.2</c:v>
                </c:pt>
                <c:pt idx="7">
                  <c:v>13.7</c:v>
                </c:pt>
                <c:pt idx="8">
                  <c:v>13.6</c:v>
                </c:pt>
                <c:pt idx="9">
                  <c:v>14.7</c:v>
                </c:pt>
                <c:pt idx="10">
                  <c:v>15.3</c:v>
                </c:pt>
                <c:pt idx="11">
                  <c:v>15.6</c:v>
                </c:pt>
                <c:pt idx="12">
                  <c:v>16.2</c:v>
                </c:pt>
                <c:pt idx="13">
                  <c:v>16.399999999999999</c:v>
                </c:pt>
                <c:pt idx="14">
                  <c:v>15.9</c:v>
                </c:pt>
                <c:pt idx="15">
                  <c:v>16.100000000000001</c:v>
                </c:pt>
                <c:pt idx="16">
                  <c:v>15.1</c:v>
                </c:pt>
                <c:pt idx="17">
                  <c:v>14.6</c:v>
                </c:pt>
                <c:pt idx="18">
                  <c:v>14.5</c:v>
                </c:pt>
                <c:pt idx="19">
                  <c:v>14.1</c:v>
                </c:pt>
                <c:pt idx="20">
                  <c:v>14.2</c:v>
                </c:pt>
                <c:pt idx="21">
                  <c:v>13.5</c:v>
                </c:pt>
                <c:pt idx="22">
                  <c:v>13.3</c:v>
                </c:pt>
                <c:pt idx="23">
                  <c:v>13</c:v>
                </c:pt>
                <c:pt idx="24">
                  <c:v>13.1</c:v>
                </c:pt>
                <c:pt idx="25">
                  <c:v>13</c:v>
                </c:pt>
                <c:pt idx="26">
                  <c:v>12.9</c:v>
                </c:pt>
                <c:pt idx="27">
                  <c:v>12.4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Лист1!$F$2</c:f>
              <c:strCache>
                <c:ptCount val="1"/>
                <c:pt idx="0">
                  <c:v>Рождаемость
(низкий вариант прогноза Росстата)</c:v>
                </c:pt>
              </c:strCache>
            </c:strRef>
          </c:tx>
          <c:marker>
            <c:symbol val="triangle"/>
            <c:size val="3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Лист1!$C$3:$C$48</c:f>
              <c:numCache>
                <c:formatCode>General</c:formatCode>
                <c:ptCount val="46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</c:numCache>
            </c:numRef>
          </c:cat>
          <c:val>
            <c:numRef>
              <c:f>Лист1!$F$3:$F$48</c:f>
              <c:numCache>
                <c:formatCode>General</c:formatCode>
                <c:ptCount val="46"/>
                <c:pt idx="27">
                  <c:v>11.5</c:v>
                </c:pt>
                <c:pt idx="28" formatCode="0.0">
                  <c:v>10.9</c:v>
                </c:pt>
                <c:pt idx="29" formatCode="0.0">
                  <c:v>10.6</c:v>
                </c:pt>
                <c:pt idx="30" formatCode="0.0">
                  <c:v>10</c:v>
                </c:pt>
                <c:pt idx="31" formatCode="0.0">
                  <c:v>9.4</c:v>
                </c:pt>
                <c:pt idx="32" formatCode="0.0">
                  <c:v>9.1999999999999993</c:v>
                </c:pt>
                <c:pt idx="33" formatCode="0.0">
                  <c:v>9.1</c:v>
                </c:pt>
                <c:pt idx="34" formatCode="0.0">
                  <c:v>9</c:v>
                </c:pt>
                <c:pt idx="35" formatCode="0.0">
                  <c:v>8.8000000000000007</c:v>
                </c:pt>
                <c:pt idx="36" formatCode="0.0">
                  <c:v>8.6</c:v>
                </c:pt>
                <c:pt idx="37" formatCode="0.0">
                  <c:v>8.5</c:v>
                </c:pt>
                <c:pt idx="38" formatCode="0.0">
                  <c:v>8.4</c:v>
                </c:pt>
                <c:pt idx="39" formatCode="0.0">
                  <c:v>8.3000000000000007</c:v>
                </c:pt>
                <c:pt idx="40" formatCode="0.0">
                  <c:v>8.3000000000000007</c:v>
                </c:pt>
                <c:pt idx="41" formatCode="0.0">
                  <c:v>8.3000000000000007</c:v>
                </c:pt>
                <c:pt idx="42" formatCode="0.0">
                  <c:v>8.3000000000000007</c:v>
                </c:pt>
                <c:pt idx="43" formatCode="0.0">
                  <c:v>8.4</c:v>
                </c:pt>
                <c:pt idx="44" formatCode="0.0">
                  <c:v>8.6</c:v>
                </c:pt>
                <c:pt idx="45" formatCode="0.0">
                  <c:v>8.6999999999999993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Лист1!$G$2</c:f>
              <c:strCache>
                <c:ptCount val="1"/>
                <c:pt idx="0">
                  <c:v>Рождаемость
(средний вариант прогноза Росстата)</c:v>
                </c:pt>
              </c:strCache>
            </c:strRef>
          </c:tx>
          <c:marker>
            <c:symbol val="x"/>
            <c:size val="3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Лист1!$C$3:$C$48</c:f>
              <c:numCache>
                <c:formatCode>General</c:formatCode>
                <c:ptCount val="46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</c:numCache>
            </c:numRef>
          </c:cat>
          <c:val>
            <c:numRef>
              <c:f>Лист1!$G$3:$G$48</c:f>
              <c:numCache>
                <c:formatCode>General</c:formatCode>
                <c:ptCount val="46"/>
                <c:pt idx="27">
                  <c:v>11.5</c:v>
                </c:pt>
                <c:pt idx="28" formatCode="0.0">
                  <c:v>11</c:v>
                </c:pt>
                <c:pt idx="29" formatCode="0.0">
                  <c:v>10.8</c:v>
                </c:pt>
                <c:pt idx="30" formatCode="0.0">
                  <c:v>10.5</c:v>
                </c:pt>
                <c:pt idx="31" formatCode="0.0">
                  <c:v>10.1</c:v>
                </c:pt>
                <c:pt idx="32" formatCode="0.0">
                  <c:v>10</c:v>
                </c:pt>
                <c:pt idx="33" formatCode="0.0">
                  <c:v>9.8000000000000007</c:v>
                </c:pt>
                <c:pt idx="34" formatCode="0.0">
                  <c:v>9.6999999999999993</c:v>
                </c:pt>
                <c:pt idx="35" formatCode="0.0">
                  <c:v>9.6</c:v>
                </c:pt>
                <c:pt idx="36" formatCode="0.0">
                  <c:v>9.4</c:v>
                </c:pt>
                <c:pt idx="37" formatCode="0.0">
                  <c:v>9.1999999999999993</c:v>
                </c:pt>
                <c:pt idx="38" formatCode="0.0">
                  <c:v>9.1</c:v>
                </c:pt>
                <c:pt idx="39" formatCode="0.0">
                  <c:v>9.1</c:v>
                </c:pt>
                <c:pt idx="40" formatCode="0.0">
                  <c:v>9.1</c:v>
                </c:pt>
                <c:pt idx="41" formatCode="0.0">
                  <c:v>9.1</c:v>
                </c:pt>
                <c:pt idx="42" formatCode="0.0">
                  <c:v>9.1999999999999993</c:v>
                </c:pt>
                <c:pt idx="43" formatCode="0.0">
                  <c:v>9.3000000000000007</c:v>
                </c:pt>
                <c:pt idx="44" formatCode="0.0">
                  <c:v>9.5</c:v>
                </c:pt>
                <c:pt idx="45" formatCode="0.0">
                  <c:v>9.6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Лист1!$H$2</c:f>
              <c:strCache>
                <c:ptCount val="1"/>
                <c:pt idx="0">
                  <c:v>Рождаемость
(высокий вариант прогноза Росстата)</c:v>
                </c:pt>
              </c:strCache>
            </c:strRef>
          </c:tx>
          <c:marker>
            <c:symbol val="star"/>
            <c:size val="3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Лист1!$C$3:$C$48</c:f>
              <c:numCache>
                <c:formatCode>General</c:formatCode>
                <c:ptCount val="46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</c:numCache>
            </c:numRef>
          </c:cat>
          <c:val>
            <c:numRef>
              <c:f>Лист1!$H$3:$H$48</c:f>
              <c:numCache>
                <c:formatCode>General</c:formatCode>
                <c:ptCount val="46"/>
                <c:pt idx="27">
                  <c:v>11.5</c:v>
                </c:pt>
                <c:pt idx="28" formatCode="0.0">
                  <c:v>11.3</c:v>
                </c:pt>
                <c:pt idx="29" formatCode="0.0">
                  <c:v>11</c:v>
                </c:pt>
                <c:pt idx="30" formatCode="0.0">
                  <c:v>10.9</c:v>
                </c:pt>
                <c:pt idx="31" formatCode="0.0">
                  <c:v>10.8</c:v>
                </c:pt>
                <c:pt idx="32" formatCode="0.0">
                  <c:v>10.7</c:v>
                </c:pt>
                <c:pt idx="33" formatCode="0.0">
                  <c:v>10.5</c:v>
                </c:pt>
                <c:pt idx="34" formatCode="0.0">
                  <c:v>10.4</c:v>
                </c:pt>
                <c:pt idx="35" formatCode="0.0">
                  <c:v>10.199999999999999</c:v>
                </c:pt>
                <c:pt idx="36" formatCode="0.0">
                  <c:v>10</c:v>
                </c:pt>
                <c:pt idx="37" formatCode="0.0">
                  <c:v>9.9</c:v>
                </c:pt>
                <c:pt idx="38" formatCode="0.0">
                  <c:v>9.8000000000000007</c:v>
                </c:pt>
                <c:pt idx="39" formatCode="0.0">
                  <c:v>9.6999999999999993</c:v>
                </c:pt>
                <c:pt idx="40" formatCode="0.0">
                  <c:v>9.6999999999999993</c:v>
                </c:pt>
                <c:pt idx="41" formatCode="0.0">
                  <c:v>9.6999999999999993</c:v>
                </c:pt>
                <c:pt idx="42" formatCode="0.0">
                  <c:v>9.8000000000000007</c:v>
                </c:pt>
                <c:pt idx="43" formatCode="0.0">
                  <c:v>9.9</c:v>
                </c:pt>
                <c:pt idx="44" formatCode="0.0">
                  <c:v>10.1</c:v>
                </c:pt>
                <c:pt idx="45" formatCode="0.0">
                  <c:v>10.3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Лист1!$I$2</c:f>
              <c:strCache>
                <c:ptCount val="1"/>
                <c:pt idx="0">
                  <c:v>Смертность
(низкий вариант прогноза Росстата)</c:v>
                </c:pt>
              </c:strCache>
            </c:strRef>
          </c:tx>
          <c:marker>
            <c:symbol val="circle"/>
            <c:size val="3"/>
          </c:marker>
          <c:dLbls>
            <c:dLbl>
              <c:idx val="27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Лист1!$C$3:$C$48</c:f>
              <c:numCache>
                <c:formatCode>General</c:formatCode>
                <c:ptCount val="46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</c:numCache>
            </c:numRef>
          </c:cat>
          <c:val>
            <c:numRef>
              <c:f>Лист1!$I$3:$I$48</c:f>
              <c:numCache>
                <c:formatCode>General</c:formatCode>
                <c:ptCount val="46"/>
                <c:pt idx="27">
                  <c:v>12.4</c:v>
                </c:pt>
                <c:pt idx="28" formatCode="0.0">
                  <c:v>12.8</c:v>
                </c:pt>
                <c:pt idx="29" formatCode="0.0">
                  <c:v>12.4</c:v>
                </c:pt>
                <c:pt idx="30" formatCode="0.0">
                  <c:v>12.5</c:v>
                </c:pt>
                <c:pt idx="31" formatCode="0.0">
                  <c:v>12.6</c:v>
                </c:pt>
                <c:pt idx="32" formatCode="0.0">
                  <c:v>12.7</c:v>
                </c:pt>
                <c:pt idx="33" formatCode="0.0">
                  <c:v>12.8</c:v>
                </c:pt>
                <c:pt idx="34" formatCode="0.0">
                  <c:v>12.9</c:v>
                </c:pt>
                <c:pt idx="35" formatCode="0.0">
                  <c:v>13</c:v>
                </c:pt>
                <c:pt idx="36" formatCode="0.0">
                  <c:v>13.1</c:v>
                </c:pt>
                <c:pt idx="37" formatCode="0.0">
                  <c:v>13.2</c:v>
                </c:pt>
                <c:pt idx="38" formatCode="0.0">
                  <c:v>13.3</c:v>
                </c:pt>
                <c:pt idx="39" formatCode="0.0">
                  <c:v>13.4</c:v>
                </c:pt>
                <c:pt idx="40" formatCode="0.0">
                  <c:v>13.6</c:v>
                </c:pt>
                <c:pt idx="41" formatCode="0.0">
                  <c:v>13.7</c:v>
                </c:pt>
                <c:pt idx="42" formatCode="0.0">
                  <c:v>13.8</c:v>
                </c:pt>
                <c:pt idx="43" formatCode="0.0">
                  <c:v>14</c:v>
                </c:pt>
                <c:pt idx="44" formatCode="0.0">
                  <c:v>14.2</c:v>
                </c:pt>
                <c:pt idx="45" formatCode="0.0">
                  <c:v>14.3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Лист1!$J$2</c:f>
              <c:strCache>
                <c:ptCount val="1"/>
                <c:pt idx="0">
                  <c:v>Смертность
(средний вариант прогноза Росстата)</c:v>
                </c:pt>
              </c:strCache>
            </c:strRef>
          </c:tx>
          <c:marker>
            <c:symbol val="plus"/>
            <c:size val="3"/>
          </c:marker>
          <c:dLbls>
            <c:dLbl>
              <c:idx val="27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Лист1!$C$3:$C$48</c:f>
              <c:numCache>
                <c:formatCode>General</c:formatCode>
                <c:ptCount val="46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</c:numCache>
            </c:numRef>
          </c:cat>
          <c:val>
            <c:numRef>
              <c:f>Лист1!$J$3:$J$48</c:f>
              <c:numCache>
                <c:formatCode>General</c:formatCode>
                <c:ptCount val="46"/>
                <c:pt idx="27">
                  <c:v>12.4</c:v>
                </c:pt>
                <c:pt idx="28" formatCode="0.0">
                  <c:v>12.6</c:v>
                </c:pt>
                <c:pt idx="29" formatCode="0.0">
                  <c:v>12.3</c:v>
                </c:pt>
                <c:pt idx="30" formatCode="0.0">
                  <c:v>12.2</c:v>
                </c:pt>
                <c:pt idx="31" formatCode="0.0">
                  <c:v>12.2</c:v>
                </c:pt>
                <c:pt idx="32" formatCode="0.0">
                  <c:v>12.2</c:v>
                </c:pt>
                <c:pt idx="33" formatCode="0.0">
                  <c:v>12.1</c:v>
                </c:pt>
                <c:pt idx="34" formatCode="0.0">
                  <c:v>12.1</c:v>
                </c:pt>
                <c:pt idx="35" formatCode="0.0">
                  <c:v>12.2</c:v>
                </c:pt>
                <c:pt idx="36" formatCode="0.0">
                  <c:v>12.2</c:v>
                </c:pt>
                <c:pt idx="37" formatCode="0.0">
                  <c:v>12.2</c:v>
                </c:pt>
                <c:pt idx="38" formatCode="0.0">
                  <c:v>12.3</c:v>
                </c:pt>
                <c:pt idx="39" formatCode="0.0">
                  <c:v>12.3</c:v>
                </c:pt>
                <c:pt idx="40" formatCode="0.0">
                  <c:v>12.4</c:v>
                </c:pt>
                <c:pt idx="41" formatCode="0.0">
                  <c:v>12.6</c:v>
                </c:pt>
                <c:pt idx="42" formatCode="0.0">
                  <c:v>12.8</c:v>
                </c:pt>
                <c:pt idx="43" formatCode="0.0">
                  <c:v>13</c:v>
                </c:pt>
                <c:pt idx="44" formatCode="0.0">
                  <c:v>13.2</c:v>
                </c:pt>
                <c:pt idx="45" formatCode="0.0">
                  <c:v>13.4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Лист1!$K$2</c:f>
              <c:strCache>
                <c:ptCount val="1"/>
                <c:pt idx="0">
                  <c:v>Смертность
(высокий вариант прогноза Росстата)</c:v>
                </c:pt>
              </c:strCache>
            </c:strRef>
          </c:tx>
          <c:marker>
            <c:symbol val="dot"/>
            <c:size val="3"/>
          </c:marker>
          <c:dLbls>
            <c:dLbl>
              <c:idx val="27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Лист1!$C$3:$C$48</c:f>
              <c:numCache>
                <c:formatCode>General</c:formatCode>
                <c:ptCount val="46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</c:numCache>
            </c:numRef>
          </c:cat>
          <c:val>
            <c:numRef>
              <c:f>Лист1!$K$3:$K$48</c:f>
              <c:numCache>
                <c:formatCode>General</c:formatCode>
                <c:ptCount val="46"/>
                <c:pt idx="27">
                  <c:v>12.4</c:v>
                </c:pt>
                <c:pt idx="28" formatCode="0.0">
                  <c:v>12.3</c:v>
                </c:pt>
                <c:pt idx="29" formatCode="0.0">
                  <c:v>11.9</c:v>
                </c:pt>
                <c:pt idx="30" formatCode="0.0">
                  <c:v>11.5</c:v>
                </c:pt>
                <c:pt idx="31" formatCode="0.0">
                  <c:v>11.2</c:v>
                </c:pt>
                <c:pt idx="32" formatCode="0.0">
                  <c:v>10.8</c:v>
                </c:pt>
                <c:pt idx="33" formatCode="0.0">
                  <c:v>10.5</c:v>
                </c:pt>
                <c:pt idx="34" formatCode="0.0">
                  <c:v>10.1</c:v>
                </c:pt>
                <c:pt idx="35" formatCode="0.0">
                  <c:v>10</c:v>
                </c:pt>
                <c:pt idx="36" formatCode="0.0">
                  <c:v>10</c:v>
                </c:pt>
                <c:pt idx="37" formatCode="0.0">
                  <c:v>10</c:v>
                </c:pt>
                <c:pt idx="38" formatCode="0.0">
                  <c:v>10</c:v>
                </c:pt>
                <c:pt idx="39" formatCode="0.0">
                  <c:v>9.9</c:v>
                </c:pt>
                <c:pt idx="40" formatCode="0.0">
                  <c:v>9.9</c:v>
                </c:pt>
                <c:pt idx="41" formatCode="0.0">
                  <c:v>9.8000000000000007</c:v>
                </c:pt>
                <c:pt idx="42" formatCode="0.0">
                  <c:v>9.8000000000000007</c:v>
                </c:pt>
                <c:pt idx="43" formatCode="0.0">
                  <c:v>9.8000000000000007</c:v>
                </c:pt>
                <c:pt idx="44" formatCode="0.0">
                  <c:v>9.6999999999999993</c:v>
                </c:pt>
                <c:pt idx="45" formatCode="0.0">
                  <c:v>9.6999999999999993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Лист1!$L$2</c:f>
              <c:strCache>
                <c:ptCount val="1"/>
                <c:pt idx="0">
                  <c:v>Целевой показатель национального проекта "Здравоохранение"</c:v>
                </c:pt>
              </c:strCache>
            </c:strRef>
          </c:tx>
          <c:spPr>
            <a:ln w="34925">
              <a:solidFill>
                <a:srgbClr val="C00000"/>
              </a:solidFill>
            </a:ln>
          </c:spPr>
          <c:marker>
            <c:symbol val="circle"/>
            <c:size val="3"/>
            <c:spPr>
              <a:solidFill>
                <a:srgbClr val="C00000"/>
              </a:solidFill>
            </c:spPr>
          </c:marker>
          <c:dLbls>
            <c:dLbl>
              <c:idx val="2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8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Лист1!$C$3:$C$48</c:f>
              <c:numCache>
                <c:formatCode>General</c:formatCode>
                <c:ptCount val="46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</c:numCache>
            </c:numRef>
          </c:cat>
          <c:val>
            <c:numRef>
              <c:f>Лист1!$L$3:$L$48</c:f>
              <c:numCache>
                <c:formatCode>General</c:formatCode>
                <c:ptCount val="46"/>
                <c:pt idx="27">
                  <c:v>12.4</c:v>
                </c:pt>
                <c:pt idx="28" formatCode="0.0">
                  <c:v>12.2</c:v>
                </c:pt>
                <c:pt idx="29" formatCode="0.0">
                  <c:v>12</c:v>
                </c:pt>
                <c:pt idx="30" formatCode="0.0">
                  <c:v>11.7</c:v>
                </c:pt>
                <c:pt idx="31" formatCode="0.0">
                  <c:v>11.5</c:v>
                </c:pt>
                <c:pt idx="32" formatCode="0.0">
                  <c:v>11.3</c:v>
                </c:pt>
                <c:pt idx="33" formatCode="0.0">
                  <c:v>11.1</c:v>
                </c:pt>
                <c:pt idx="34" formatCode="0.0">
                  <c:v>10.9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4744912"/>
        <c:axId val="244745472"/>
      </c:lineChart>
      <c:catAx>
        <c:axId val="244744912"/>
        <c:scaling>
          <c:orientation val="minMax"/>
        </c:scaling>
        <c:delete val="0"/>
        <c:axPos val="b"/>
        <c:majorGridlines>
          <c:spPr>
            <a:ln>
              <a:solidFill>
                <a:schemeClr val="accent1">
                  <a:alpha val="2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244745472"/>
        <c:crosses val="autoZero"/>
        <c:auto val="1"/>
        <c:lblAlgn val="ctr"/>
        <c:lblOffset val="100"/>
        <c:noMultiLvlLbl val="0"/>
      </c:catAx>
      <c:valAx>
        <c:axId val="244745472"/>
        <c:scaling>
          <c:orientation val="minMax"/>
          <c:max val="18"/>
          <c:min val="7"/>
        </c:scaling>
        <c:delete val="0"/>
        <c:axPos val="l"/>
        <c:numFmt formatCode="General" sourceLinked="1"/>
        <c:majorTickMark val="out"/>
        <c:minorTickMark val="none"/>
        <c:tickLblPos val="nextTo"/>
        <c:crossAx val="2447449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76402104899930989"/>
          <c:w val="0.77134571369121929"/>
          <c:h val="0.22784810407247041"/>
        </c:manualLayout>
      </c:layout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841" cy="496967"/>
          </a:xfrm>
          <a:prstGeom prst="rect">
            <a:avLst/>
          </a:prstGeom>
        </p:spPr>
        <p:txBody>
          <a:bodyPr vert="horz" lIns="91728" tIns="45867" rIns="91728" bIns="4586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183" y="1"/>
            <a:ext cx="2949841" cy="496967"/>
          </a:xfrm>
          <a:prstGeom prst="rect">
            <a:avLst/>
          </a:prstGeom>
        </p:spPr>
        <p:txBody>
          <a:bodyPr vert="horz" lIns="91728" tIns="45867" rIns="91728" bIns="4586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A185523-B209-4CA1-A7E7-D118602CC5DA}" type="datetimeFigureOut">
              <a:rPr lang="ru-RU"/>
              <a:pPr>
                <a:defRPr/>
              </a:pPr>
              <a:t>12.10.2018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0774"/>
            <a:ext cx="2949841" cy="496967"/>
          </a:xfrm>
          <a:prstGeom prst="rect">
            <a:avLst/>
          </a:prstGeom>
        </p:spPr>
        <p:txBody>
          <a:bodyPr vert="horz" lIns="91728" tIns="45867" rIns="91728" bIns="4586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183" y="9440774"/>
            <a:ext cx="2949841" cy="496967"/>
          </a:xfrm>
          <a:prstGeom prst="rect">
            <a:avLst/>
          </a:prstGeom>
        </p:spPr>
        <p:txBody>
          <a:bodyPr vert="horz" lIns="91728" tIns="45867" rIns="91728" bIns="4586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17B4DD6-1ABC-48D9-9011-FB90DC0C32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734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841" cy="496967"/>
          </a:xfrm>
          <a:prstGeom prst="rect">
            <a:avLst/>
          </a:prstGeom>
        </p:spPr>
        <p:txBody>
          <a:bodyPr vert="horz" lIns="91728" tIns="45867" rIns="91728" bIns="4586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183" y="1"/>
            <a:ext cx="2949841" cy="496967"/>
          </a:xfrm>
          <a:prstGeom prst="rect">
            <a:avLst/>
          </a:prstGeom>
        </p:spPr>
        <p:txBody>
          <a:bodyPr vert="horz" lIns="91728" tIns="45867" rIns="91728" bIns="4586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9C5951E-559A-4D17-9C58-BA914C5FD8EC}" type="datetimeFigureOut">
              <a:rPr lang="ru-RU"/>
              <a:pPr>
                <a:defRPr/>
              </a:pPr>
              <a:t>12.10.2018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4375" y="747713"/>
            <a:ext cx="53784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28" tIns="45867" rIns="91728" bIns="45867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244" y="4721986"/>
            <a:ext cx="5445126" cy="4471104"/>
          </a:xfrm>
          <a:prstGeom prst="rect">
            <a:avLst/>
          </a:prstGeom>
        </p:spPr>
        <p:txBody>
          <a:bodyPr vert="horz" lIns="91728" tIns="45867" rIns="91728" bIns="45867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774"/>
            <a:ext cx="2949841" cy="496967"/>
          </a:xfrm>
          <a:prstGeom prst="rect">
            <a:avLst/>
          </a:prstGeom>
        </p:spPr>
        <p:txBody>
          <a:bodyPr vert="horz" lIns="91728" tIns="45867" rIns="91728" bIns="4586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183" y="9440774"/>
            <a:ext cx="2949841" cy="496967"/>
          </a:xfrm>
          <a:prstGeom prst="rect">
            <a:avLst/>
          </a:prstGeom>
        </p:spPr>
        <p:txBody>
          <a:bodyPr vert="horz" lIns="91728" tIns="45867" rIns="91728" bIns="4586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869DC48-655C-4FD6-B177-89E797D47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8030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1200" y="746125"/>
            <a:ext cx="538321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30C4981-9AA9-4117-95C7-04B39C34DEB1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096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1F145-461D-4C64-A568-209A715200F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94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14375" y="747713"/>
            <a:ext cx="5378450" cy="3724275"/>
          </a:xfrm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5294" indent="-28665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6607" indent="-2293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5251" indent="-2293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63893" indent="-2293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22536" indent="-22932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81179" indent="-22932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39822" indent="-22932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98466" indent="-22932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C3183DD-3E50-45E4-9338-582E9172F607}" type="slidenum">
              <a:rPr lang="ru-RU" altLang="ru-RU" smtClean="0">
                <a:cs typeface="Arial" charset="0"/>
              </a:rPr>
              <a:pPr eaLnBrk="1" hangingPunct="1">
                <a:spcBef>
                  <a:spcPct val="0"/>
                </a:spcBef>
              </a:pPr>
              <a:t>17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364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 noChangeArrowheads="1"/>
          </p:cNvSpPr>
          <p:nvPr/>
        </p:nvSpPr>
        <p:spPr bwMode="auto">
          <a:xfrm>
            <a:off x="3849689" y="9378951"/>
            <a:ext cx="2946400" cy="493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6" tIns="45677" rIns="91356" bIns="45677" anchor="b"/>
          <a:lstStyle/>
          <a:p>
            <a:pPr algn="r"/>
            <a:fld id="{63AF4BD2-D460-42CD-8605-61409EFEFA83}" type="slidenum">
              <a:rPr lang="ru-RU" altLang="ru-RU" sz="1200">
                <a:solidFill>
                  <a:srgbClr val="000000"/>
                </a:solidFill>
              </a:rPr>
              <a:pPr algn="r"/>
              <a:t>21</a:t>
            </a:fld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714375" y="747713"/>
            <a:ext cx="537845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3019575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 noChangeArrowheads="1"/>
          </p:cNvSpPr>
          <p:nvPr/>
        </p:nvSpPr>
        <p:spPr bwMode="auto">
          <a:xfrm>
            <a:off x="3849689" y="9378951"/>
            <a:ext cx="2946400" cy="493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6" tIns="45677" rIns="91356" bIns="45677" anchor="b"/>
          <a:lstStyle/>
          <a:p>
            <a:pPr algn="r"/>
            <a:fld id="{63AF4BD2-D460-42CD-8605-61409EFEFA83}" type="slidenum">
              <a:rPr lang="ru-RU" altLang="ru-RU" sz="1200">
                <a:solidFill>
                  <a:srgbClr val="000000"/>
                </a:solidFill>
              </a:rPr>
              <a:pPr algn="r"/>
              <a:t>22</a:t>
            </a:fld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714375" y="747713"/>
            <a:ext cx="537845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2093661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 noChangeArrowheads="1"/>
          </p:cNvSpPr>
          <p:nvPr/>
        </p:nvSpPr>
        <p:spPr bwMode="auto">
          <a:xfrm>
            <a:off x="3849689" y="9378951"/>
            <a:ext cx="2946400" cy="493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6" tIns="45677" rIns="91356" bIns="45677" anchor="b"/>
          <a:lstStyle/>
          <a:p>
            <a:pPr algn="r"/>
            <a:fld id="{63AF4BD2-D460-42CD-8605-61409EFEFA83}" type="slidenum">
              <a:rPr lang="ru-RU" altLang="ru-RU" sz="1200">
                <a:solidFill>
                  <a:srgbClr val="000000"/>
                </a:solidFill>
              </a:rPr>
              <a:pPr algn="r"/>
              <a:t>23</a:t>
            </a:fld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714375" y="747713"/>
            <a:ext cx="537845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4281857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1200" y="746125"/>
            <a:ext cx="538321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914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3CBCE81E-3883-4BD9-BBE2-0B9FFD5DC696}" type="slidenum">
              <a:rPr lang="ru-RU" altLang="ru-RU" smtClean="0">
                <a:cs typeface="Arial" charset="0"/>
              </a:rPr>
              <a:pPr>
                <a:defRPr/>
              </a:pPr>
              <a:t>28</a:t>
            </a:fld>
            <a:endParaRPr lang="ru-RU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320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3F445-874E-4528-B5E2-6AF7D1679040}" type="datetime1">
              <a:rPr lang="ru-RU" smtClean="0"/>
              <a:t>12.10.2018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B71F7-C342-4263-9890-F7CF3C690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C0756-194C-4060-98FF-4D56BA6BE38B}" type="datetime1">
              <a:rPr lang="ru-RU" smtClean="0"/>
              <a:t>12.10.2018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5F8F6-7948-47F6-A6C4-E56D94A62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C377A-7FE2-4527-A3B8-3E544AB16E13}" type="datetime1">
              <a:rPr lang="ru-RU" smtClean="0"/>
              <a:t>12.10.2018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A19AB-1DA0-42C0-AB95-DDF7A59F7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BE9E3-A2F7-42F8-A6FE-C557436765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912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91F1-C1C1-4EEB-B7BD-D4A43F628A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9692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E71FF-0F2C-48DC-8F5D-007CB55942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42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F6D09-F24F-4208-953C-7C7457DE2F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320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57D6-0462-4858-8499-44460505A3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499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DEC23-9B33-436E-883B-50933741BB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2482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1D47A-A72D-437F-8AEE-175AE1F809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822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283E5-DA95-41B6-807C-6F3B464DEC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233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8B6D3-65A7-4705-8864-0903CD600671}" type="datetime1">
              <a:rPr lang="ru-RU" smtClean="0"/>
              <a:t>12.10.2018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95787-187D-40CA-B9EC-C04DDE3F12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4D40C-0CFD-474B-8365-0C69AB96C0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9762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379C7-A3CB-4C78-B36D-D5F495D821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495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40E4C-3295-47AA-A527-829594CA44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754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0651C-1792-414D-9844-5DC2252A2190}" type="datetime1">
              <a:rPr lang="ru-RU" smtClean="0"/>
              <a:t>12.10.2018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24E76-BF18-4A35-A91E-CF71ED992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2AB78-48C5-48D7-9097-B76D66F42FFD}" type="datetime1">
              <a:rPr lang="ru-RU" smtClean="0"/>
              <a:t>12.10.2018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E6E4B-69C9-411C-B11B-0278311DDF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34712-596B-410F-B45C-F5AC2134F2AF}" type="datetime1">
              <a:rPr lang="ru-RU" smtClean="0"/>
              <a:t>12.10.2018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30441-EB3F-49F7-879C-875DBAB82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B6C41-AC8B-4919-915F-0807AC0718E9}" type="datetime1">
              <a:rPr lang="ru-RU" smtClean="0"/>
              <a:t>12.10.2018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3EB38-9042-471C-BD76-CBAA9157E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90FCB-452A-45EE-AF2E-805BE828C324}" type="datetime1">
              <a:rPr lang="ru-RU" smtClean="0"/>
              <a:t>12.10.2018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D909-D329-48E5-99B5-6D5C6F1F6D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2796C-B6B0-405C-8F5E-58614D87EB90}" type="datetime1">
              <a:rPr lang="ru-RU" smtClean="0"/>
              <a:t>12.10.2018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7B345-E3D0-4290-B1ED-D35327939D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BD5C2-F3AC-417A-A0FC-FACB1968FBE9}" type="datetime1">
              <a:rPr lang="ru-RU" smtClean="0"/>
              <a:t>12.10.2018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75764-1917-4176-AC9B-0725D44A2E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65FCA7-1A95-47C0-B447-C1C0DA737C6F}" type="datetime1">
              <a:rPr lang="ru-RU" smtClean="0"/>
              <a:t>12.10.2018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F5EF0D-CDD4-43BF-8F4F-A0E372F68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10353C9-F6B8-4EB9-8804-1BA5504CC284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t>12.10.2018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5348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2"/>
          <p:cNvSpPr/>
          <p:nvPr/>
        </p:nvSpPr>
        <p:spPr>
          <a:xfrm>
            <a:off x="0" y="3435351"/>
            <a:ext cx="9906000" cy="34226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 bwMode="auto">
          <a:xfrm>
            <a:off x="1035321" y="2636839"/>
            <a:ext cx="790760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3" tIns="47891" rIns="95783" bIns="47891" anchor="ctr"/>
          <a:lstStyle>
            <a:lvl1pPr marL="342891" indent="-3428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57239">
              <a:lnSpc>
                <a:spcPct val="80000"/>
              </a:lnSpc>
              <a:buNone/>
              <a:defRPr/>
            </a:pPr>
            <a:r>
              <a:rPr lang="ru-RU" alt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МИНИСТЕРСТВО ЗДРАВООХРАНЕНИЯ </a:t>
            </a:r>
          </a:p>
          <a:p>
            <a:pPr marL="0" indent="0" algn="ctr" defTabSz="957239">
              <a:lnSpc>
                <a:spcPct val="80000"/>
              </a:lnSpc>
              <a:buNone/>
              <a:defRPr/>
            </a:pPr>
            <a:r>
              <a:rPr lang="ru-RU" alt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РОССИЙСКОЙ ФЕДЕРАЦИИ</a:t>
            </a:r>
          </a:p>
        </p:txBody>
      </p:sp>
      <p:sp>
        <p:nvSpPr>
          <p:cNvPr id="13" name="Прямоугольник 8"/>
          <p:cNvSpPr/>
          <p:nvPr/>
        </p:nvSpPr>
        <p:spPr>
          <a:xfrm>
            <a:off x="0" y="-17462"/>
            <a:ext cx="9906000" cy="24130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364" name="Рисунок 10"/>
          <p:cNvPicPr>
            <a:picLocks noChangeAspect="1"/>
          </p:cNvPicPr>
          <p:nvPr/>
        </p:nvPicPr>
        <p:blipFill>
          <a:blip r:embed="rId3" cstate="print"/>
          <a:srcRect r="72893"/>
          <a:stretch>
            <a:fillRect/>
          </a:stretch>
        </p:blipFill>
        <p:spPr bwMode="auto">
          <a:xfrm>
            <a:off x="4072479" y="608013"/>
            <a:ext cx="1972602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1"/>
          <p:cNvSpPr/>
          <p:nvPr/>
        </p:nvSpPr>
        <p:spPr>
          <a:xfrm>
            <a:off x="0" y="274644"/>
            <a:ext cx="9906000" cy="46037"/>
          </a:xfrm>
          <a:prstGeom prst="rect">
            <a:avLst/>
          </a:prstGeom>
          <a:solidFill>
            <a:srgbClr val="BC30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2"/>
          <p:cNvSpPr/>
          <p:nvPr/>
        </p:nvSpPr>
        <p:spPr>
          <a:xfrm>
            <a:off x="0" y="6502408"/>
            <a:ext cx="9906000" cy="4603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 bwMode="auto">
          <a:xfrm>
            <a:off x="4137827" y="6381751"/>
            <a:ext cx="1630364" cy="287339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95783" tIns="47891" rIns="95783" bIns="47891" anchor="ctr">
            <a:normAutofit fontScale="55000" lnSpcReduction="20000"/>
          </a:bodyPr>
          <a:lstStyle/>
          <a:p>
            <a:pPr algn="ctr" defTabSz="957239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altLang="ru-RU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МОСКВА </a:t>
            </a:r>
          </a:p>
          <a:p>
            <a:pPr algn="ctr" defTabSz="957239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altLang="ru-RU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11 октября 2018 г.</a:t>
            </a:r>
            <a:endParaRPr lang="ru-RU" altLang="ru-RU" sz="1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69" name="TextBox 16"/>
          <p:cNvSpPr txBox="1">
            <a:spLocks noChangeArrowheads="1"/>
          </p:cNvSpPr>
          <p:nvPr/>
        </p:nvSpPr>
        <p:spPr bwMode="auto">
          <a:xfrm>
            <a:off x="975131" y="3789367"/>
            <a:ext cx="81242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17375E"/>
                </a:solidFill>
                <a:latin typeface="Tahoma" pitchFamily="34" charset="0"/>
                <a:cs typeface="Tahoma" pitchFamily="34" charset="0"/>
              </a:rPr>
              <a:t>Актуальные вопросы </a:t>
            </a:r>
            <a:r>
              <a:rPr lang="ru-RU" sz="2000" b="1" dirty="0" smtClean="0">
                <a:solidFill>
                  <a:srgbClr val="17375E"/>
                </a:solidFill>
                <a:latin typeface="Tahoma" pitchFamily="34" charset="0"/>
                <a:cs typeface="Tahoma" pitchFamily="34" charset="0"/>
              </a:rPr>
              <a:t>здравоохранения</a:t>
            </a:r>
            <a:endParaRPr lang="ru-RU" sz="2000" b="1" dirty="0">
              <a:solidFill>
                <a:srgbClr val="17375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70" name="Rectangle 2"/>
          <p:cNvSpPr>
            <a:spLocks noChangeArrowheads="1"/>
          </p:cNvSpPr>
          <p:nvPr/>
        </p:nvSpPr>
        <p:spPr bwMode="auto">
          <a:xfrm>
            <a:off x="890860" y="5300675"/>
            <a:ext cx="812429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dirty="0" smtClean="0">
                <a:latin typeface="Tahoma" pitchFamily="34" charset="0"/>
                <a:cs typeface="Tahoma" pitchFamily="34" charset="0"/>
              </a:rPr>
              <a:t>Какорина Екатерина Петровна</a:t>
            </a:r>
          </a:p>
          <a:p>
            <a:pPr algn="ctr"/>
            <a:r>
              <a:rPr lang="ru-RU" altLang="ru-RU" sz="1600" dirty="0" smtClean="0">
                <a:latin typeface="Tahoma" pitchFamily="34" charset="0"/>
                <a:cs typeface="Tahoma" pitchFamily="34" charset="0"/>
              </a:rPr>
              <a:t>Директор Департамента мониторинга, анализа и стратегического развития здравоохранения</a:t>
            </a:r>
            <a:endParaRPr lang="ru-RU" altLang="ru-RU" sz="16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2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4867" y="51159"/>
            <a:ext cx="778792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«РАЗВИТИЕ ДЕТСКОГО ЗДРАВООХРАНЕНИЯ, ВКЛЮЧАЯ СОЗДАНИЕ СОВРЕМЕННОЙ ИНФРАСТРУКТУРЫ ОКАЗАНИЯ МЕДИЦИНСКОЙ ПОМОЩИ ДЕТЯМ»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306698"/>
              </p:ext>
            </p:extLst>
          </p:nvPr>
        </p:nvGraphicFramePr>
        <p:xfrm>
          <a:off x="350487" y="963506"/>
          <a:ext cx="9201747" cy="2809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11266"/>
                <a:gridCol w="1601986"/>
                <a:gridCol w="804863"/>
                <a:gridCol w="804863"/>
                <a:gridCol w="719733"/>
                <a:gridCol w="859036"/>
              </a:tblGrid>
              <a:tr h="425713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2101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Младенческая смертность</a:t>
                      </a:r>
                      <a:endParaRPr lang="ru-RU" sz="14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1000 родившихся живыми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-19,6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21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детей в возрасте 0-4 года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1000 родившихся живыми</a:t>
                      </a:r>
                      <a:endParaRPr lang="ru-RU" sz="1200" b="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41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детей в возрасте 0-17 лет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 тыс. детей соответствующего возраста 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82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Доля посещений детьми медицинских организаций с профилактическими целями </a:t>
                      </a: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(форма ФСН № 30, табл. 2105 стр.5, гр.5/табл. 2105 стр.1+стр.5 по гр. 5*100)</a:t>
                      </a:r>
                      <a:endParaRPr kumimoji="0" lang="ru-RU" sz="105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426" y="3990662"/>
            <a:ext cx="9622862" cy="3840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72480" y="4412629"/>
            <a:ext cx="92249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материально-технической базы детских поликлиник и детских поликлинических отделений медицинских организаций;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строительство/реконструкция областных, краевых, республиканских, окружных детских больниц/корпусов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11430" y="5661248"/>
            <a:ext cx="4879862" cy="3385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dirty="0"/>
              <a:t>Федеральный бюджет – 88,6 млрд. рублей</a:t>
            </a:r>
          </a:p>
        </p:txBody>
      </p:sp>
      <p:cxnSp>
        <p:nvCxnSpPr>
          <p:cNvPr id="12" name="Прямая соединительная линия 9"/>
          <p:cNvCxnSpPr/>
          <p:nvPr/>
        </p:nvCxnSpPr>
        <p:spPr>
          <a:xfrm>
            <a:off x="1974867" y="565873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5"/>
          <p:cNvCxnSpPr/>
          <p:nvPr/>
        </p:nvCxnSpPr>
        <p:spPr>
          <a:xfrm>
            <a:off x="9338232" y="565873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2"/>
            <a:ext cx="199260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53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8064" y="81711"/>
            <a:ext cx="70874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«ОБЕСПЕЧЕНИЕ МЕДИЦИНСКИХ ОРГАНИЗАЦИЙ СИСТЕМЫ ЗДРАВООХРАНЕНИЯ КВАЛИФИЦИРОВАННЫМИ КАДРАМИ»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785702"/>
              </p:ext>
            </p:extLst>
          </p:nvPr>
        </p:nvGraphicFramePr>
        <p:xfrm>
          <a:off x="272480" y="648002"/>
          <a:ext cx="9433049" cy="57020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32648"/>
                <a:gridCol w="792088"/>
                <a:gridCol w="600067"/>
                <a:gridCol w="600067"/>
                <a:gridCol w="600067"/>
                <a:gridCol w="1008112"/>
              </a:tblGrid>
              <a:tr h="296193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Наименование показателя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Единица измерения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2024 к 2017,%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37262">
                <a:tc>
                  <a:txBody>
                    <a:bodyPr/>
                    <a:lstStyle/>
                    <a:p>
                      <a:r>
                        <a:rPr lang="ru-RU" sz="1200" b="1" kern="12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Укомлектованность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врачебных должностей в подразделениях, оказывающих медицинскую помощь в амбулаторных условиях (физическими лицами при коэффициенте совместительства 1,2)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(форма ФСН № 30, табл. 1100, стр.1, гр.10 * 100/стр. 1. гр.5 * 1,2)</a:t>
                      </a: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Процент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79,7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86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19,2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4294" marR="7144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72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Укомлектованность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должностей среднего медицинского персонала в подразделениях, оказывающих медицинскую помощь в амбулаторных условиях (физическими лицами при коэффициенте совместительства 1,2)</a:t>
                      </a: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(форма ФСН № 30, табл. 1100, стр.139, гр.10 * 100/стр. 139. гр.5 * 1,2)</a:t>
                      </a:r>
                      <a:endParaRPr lang="ru-RU" sz="105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Процент</a:t>
                      </a: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88,8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7,0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4294" marR="7144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0920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Число специалистов, вовлеченных в систему непрерывного образования медицинских работников, в том числе с использованием дистанционных образовательных технологий</a:t>
                      </a: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Тысяч человек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109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850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1880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17,2 раза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4294" marR="7144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625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Укомплектованность участков медицинских организаций, оказывающих первичную медико-санитарную помощь, врачами терапевтами участковыми, врачами педиатрами участковыми, врачами общей практики (семейная медицина), физическими лицами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30, табл. 1100 стр.35+46+97 по гр. 10/табл. 1107, стр.1+4+5 по гр. 3 *100)</a:t>
                      </a: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78,8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88,0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99,0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25,6</a:t>
                      </a:r>
                    </a:p>
                  </a:txBody>
                  <a:tcPr marL="64294" marR="7144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854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Обеспеченность фельдшерско-акушерских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(фельдшерских) пунктов средним медицинским персоналом (физическими лицами) 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30, табл. 1102, стр. 1, гр. 5/табл. 1001, стр. 122+123 по гр. 4 * 100)</a:t>
                      </a:r>
                      <a:endParaRPr lang="ru-RU" sz="1050" b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98,3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99,0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1,7</a:t>
                      </a:r>
                    </a:p>
                  </a:txBody>
                  <a:tcPr marL="64294" marR="7144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578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специалистов, допущенных к профессиональной деятельности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через процедуру аккредитации, от общего количества работающих специалистов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2,1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40,7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114,7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55 раз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4294" marR="7144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95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врачей, работающих в государственных и муниципальных медицинских организациях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30, табл.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1100, стр.1, гр. 9/1000)</a:t>
                      </a:r>
                      <a:endParaRPr lang="ru-RU" sz="1050" b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Тысяч человек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548,4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572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598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9,0</a:t>
                      </a:r>
                    </a:p>
                  </a:txBody>
                  <a:tcPr marL="64294" marR="7144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средних медицинских работников, работающих в государственных и муниципальных медицинских организациях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ФСН № 30, табл.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1100, стр.139, гр. 9/1000)</a:t>
                      </a:r>
                      <a:endParaRPr lang="ru-RU" sz="105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Тысяч человек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1266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1309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1385</a:t>
                      </a:r>
                      <a:endParaRPr lang="ru-RU" sz="1200" dirty="0"/>
                    </a:p>
                  </a:txBody>
                  <a:tcPr marL="68303" marR="68303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9,4</a:t>
                      </a:r>
                    </a:p>
                  </a:txBody>
                  <a:tcPr marL="64294" marR="7144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 flipH="1">
            <a:off x="2936776" y="6497440"/>
            <a:ext cx="4273927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sz="1400" dirty="0"/>
              <a:t>Федеральный бюджет – 17,3 </a:t>
            </a:r>
            <a:r>
              <a:rPr lang="ru-RU" sz="1400" dirty="0" err="1"/>
              <a:t>млрд.рублей</a:t>
            </a:r>
            <a:r>
              <a:rPr lang="ru-RU" sz="1400" dirty="0"/>
              <a:t>  </a:t>
            </a:r>
          </a:p>
        </p:txBody>
      </p:sp>
      <p:cxnSp>
        <p:nvCxnSpPr>
          <p:cNvPr id="8" name="Прямая соединительная линия 9"/>
          <p:cNvCxnSpPr/>
          <p:nvPr/>
        </p:nvCxnSpPr>
        <p:spPr>
          <a:xfrm>
            <a:off x="1992610" y="492745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15"/>
          <p:cNvCxnSpPr/>
          <p:nvPr/>
        </p:nvCxnSpPr>
        <p:spPr>
          <a:xfrm>
            <a:off x="9355975" y="492745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2"/>
            <a:ext cx="199260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6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31012" y="0"/>
            <a:ext cx="826891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«СОЗДАНИЕ ЕДИНОГО ЦИФРОВОГО КОНТУРА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В ЗДРАВООХРАНЕНИИ НА ОСНОВЕ ЕДИНОЙ ГОСУДАРСТВЕННОЙ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 ИНФОРМАЦИОННОЙ СИСТЕМЫ ЗДРАВООХРАНЕНИЯ (ЕГИСЗ)»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735639"/>
              </p:ext>
            </p:extLst>
          </p:nvPr>
        </p:nvGraphicFramePr>
        <p:xfrm>
          <a:off x="344488" y="1124744"/>
          <a:ext cx="9361041" cy="38989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37725"/>
                <a:gridCol w="1082570"/>
                <a:gridCol w="748246"/>
                <a:gridCol w="628845"/>
                <a:gridCol w="604965"/>
                <a:gridCol w="1058690"/>
              </a:tblGrid>
              <a:tr h="312142"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2018,%</a:t>
                      </a:r>
                      <a:endParaRPr lang="ru-RU" sz="105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6256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граждан, воспользовавшихся услугами (сервисами), доступными в Личном кабинете пациента  на ЕПГУ в отчетном году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человек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62,5 раза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233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медицинских организаций государственной и муниципальной систем здравоохранения, обеспечивающих информационное взаимодействие с  ЕГИСЗ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 раза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233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медицинских организаций, обеспечивающих информационное взаимодействие с учреждениями медико-социальной экспертизы для передачи документов в электронном виде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842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субъектов Российской Федерации, в которых функционируют государственные информационные системы в сфере здравоохранения, соответствующие требованиям Минздрава России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7043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Доля медицинских организаций, обеспечивающих доступ гражданам к электронным медицинским документам в Личном кабинете пациента на ЕПГУ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 flipH="1">
            <a:off x="2764740" y="6005486"/>
            <a:ext cx="4421403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dirty="0"/>
              <a:t>Федеральный бюджет – 107,1 млрд</a:t>
            </a:r>
            <a:r>
              <a:rPr lang="ru-RU" dirty="0" smtClean="0"/>
              <a:t>. рублей  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Прямая соединительная линия 15"/>
          <p:cNvCxnSpPr/>
          <p:nvPr/>
        </p:nvCxnSpPr>
        <p:spPr>
          <a:xfrm>
            <a:off x="9362647" y="704175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8" y="56175"/>
            <a:ext cx="199260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9"/>
          <p:cNvCxnSpPr/>
          <p:nvPr/>
        </p:nvCxnSpPr>
        <p:spPr>
          <a:xfrm>
            <a:off x="1999282" y="704175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516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78715" y="162898"/>
            <a:ext cx="714713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«РАЗВИТИЕ ЭКСПОРТА МЕДИЦИНСКИХ УСЛУГ»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287602"/>
              </p:ext>
            </p:extLst>
          </p:nvPr>
        </p:nvGraphicFramePr>
        <p:xfrm>
          <a:off x="297557" y="1340769"/>
          <a:ext cx="9240441" cy="22322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49963"/>
                <a:gridCol w="1293710"/>
                <a:gridCol w="782796"/>
                <a:gridCol w="759755"/>
                <a:gridCol w="757762"/>
                <a:gridCol w="1196455"/>
              </a:tblGrid>
              <a:tr h="429326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9014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объема экспорта медицинских услуг</a:t>
                      </a:r>
                      <a:endParaRPr lang="ru-RU" sz="14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Млрд</a:t>
                      </a: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долларов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раза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014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пролеченных иностранных граждан</a:t>
                      </a:r>
                      <a:endParaRPr lang="ru-RU" sz="14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человек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828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раза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Прямая соединительная линия 15"/>
          <p:cNvCxnSpPr/>
          <p:nvPr/>
        </p:nvCxnSpPr>
        <p:spPr>
          <a:xfrm>
            <a:off x="9362647" y="620688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8" y="56175"/>
            <a:ext cx="199260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Прямая соединительная линия 9"/>
          <p:cNvCxnSpPr/>
          <p:nvPr/>
        </p:nvCxnSpPr>
        <p:spPr>
          <a:xfrm>
            <a:off x="1999282" y="620688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2480" y="4041353"/>
            <a:ext cx="9145518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Требуется  в </a:t>
            </a:r>
            <a:r>
              <a:rPr lang="ru-RU" dirty="0" smtClean="0"/>
              <a:t>2019 году</a:t>
            </a:r>
            <a:r>
              <a:rPr lang="ru-RU" b="1" dirty="0" smtClean="0"/>
              <a:t>:</a:t>
            </a:r>
          </a:p>
          <a:p>
            <a:r>
              <a:rPr lang="ru-RU" dirty="0" smtClean="0"/>
              <a:t>разработать  и внедрить систему мониторинга статистических данных медицинских организаций по объему оказания медицинских услуг иностранным гражданам, в том числе в финансовом выражении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336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4079" y="94598"/>
            <a:ext cx="7862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НАЦОНАЛЬНЫЙ ПРОЕКТ  </a:t>
            </a:r>
            <a:r>
              <a:rPr lang="ru-RU" sz="1400" b="1" dirty="0" smtClean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«ДЕМОГРАФИЯ»</a:t>
            </a:r>
            <a:endParaRPr lang="ru-RU" sz="1400" b="1" dirty="0">
              <a:solidFill>
                <a:srgbClr val="262626"/>
              </a:solidFill>
              <a:latin typeface="Georgia" pitchFamily="18" charset="0"/>
              <a:cs typeface="Tahoma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637556"/>
              </p:ext>
            </p:extLst>
          </p:nvPr>
        </p:nvGraphicFramePr>
        <p:xfrm>
          <a:off x="139641" y="679091"/>
          <a:ext cx="9626718" cy="264979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65287"/>
                <a:gridCol w="2049434"/>
                <a:gridCol w="853000"/>
                <a:gridCol w="853000"/>
                <a:gridCol w="853000"/>
                <a:gridCol w="852997"/>
              </a:tblGrid>
              <a:tr h="35434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b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2017, %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</a:tr>
              <a:tr h="6342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200" b="1" kern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населения старше трудоспособного возраста </a:t>
                      </a:r>
                      <a:endParaRPr lang="ru-RU" sz="12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 тыс. чел. населения</a:t>
                      </a:r>
                    </a:p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соответствующего возраста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38,1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36,1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-5,2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2869" marR="10319" marT="9525" marB="0" anchor="ctr"/>
                </a:tc>
              </a:tr>
              <a:tr h="42522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Обращаемость в медицинские организации по вопросам здорового образа жизни </a:t>
                      </a:r>
                      <a:r>
                        <a:rPr kumimoji="0" lang="ru-RU" sz="105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12, табл. 1100 + 2100+ 3100 по стр. 1.6.1, гр. 4)/1000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</a:t>
                      </a: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человек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1676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2248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9262" marR="192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2997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1,8 раза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2869" marR="10319" marT="9525" marB="0" anchor="ctr"/>
                </a:tc>
              </a:tr>
              <a:tr h="81235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лиц, которым рекомендованы индивидуальные планы по здоровому образу жизни (паспорта здоровья) в центрах здоровья </a:t>
                      </a: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№ 68, табл. 2001 стр. 7 +  табл. 2002 стр. 7) </a:t>
                      </a: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человек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</a:t>
                      </a:r>
                      <a:endParaRPr lang="ru-RU" sz="12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211" marR="3921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12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211" marR="39211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37,5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2869" marR="10319" marT="9525" marB="0" anchor="ctr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773795"/>
              </p:ext>
            </p:extLst>
          </p:nvPr>
        </p:nvGraphicFramePr>
        <p:xfrm>
          <a:off x="133623" y="4110826"/>
          <a:ext cx="9603975" cy="24521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89920"/>
                <a:gridCol w="2088232"/>
                <a:gridCol w="840093"/>
                <a:gridCol w="840093"/>
                <a:gridCol w="840093"/>
                <a:gridCol w="805544"/>
              </a:tblGrid>
              <a:tr h="38723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b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2017, %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</a:tr>
              <a:tr h="4183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Ожидаемая продолжительность жизни лиц 65 лет, оба пола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16,3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17,6 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18,5 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+13,4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2869" marR="10319" marT="9525" marB="0" anchor="ctr"/>
                </a:tc>
              </a:tr>
              <a:tr h="41833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Охват граждан старше трудоспособного возраста профилактическими  осмотрами, включая диспансеризацию </a:t>
                      </a:r>
                      <a:r>
                        <a:rPr lang="ru-RU" sz="105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30, табл. 2510</a:t>
                      </a:r>
                      <a:r>
                        <a:rPr lang="ru-RU" sz="105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стр. 6.1.1/ численность населения старше трудоспособного возраста * 100)</a:t>
                      </a:r>
                      <a:endParaRPr lang="ru-RU" sz="105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16,6​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34,0​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2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​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2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2869" marR="10319" marT="9525" marB="0" anchor="ctr"/>
                </a:tc>
              </a:tr>
              <a:tr h="63165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лиц старше трудоспособного возраста, у которых выявлены заболевания и патологические состояния, находящиеся под диспансерным наблюдением </a:t>
                      </a:r>
                      <a:r>
                        <a:rPr lang="ru-RU" sz="105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12, табл. 4001 стр. 3/табл. 4001, стр. 1 * 100)</a:t>
                      </a:r>
                      <a:endParaRPr lang="ru-RU" sz="1050" b="1" kern="12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8659" marR="98659" marT="45535" marB="4553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67,4​</a:t>
                      </a:r>
                    </a:p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  <a:p>
                      <a:pPr marL="0" algn="ctr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2869" marR="10319" marT="9525" marB="0" anchor="ctr"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490133" y="6562986"/>
            <a:ext cx="2228850" cy="365125"/>
          </a:xfrm>
        </p:spPr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Прямая соединительная линия 15"/>
          <p:cNvCxnSpPr/>
          <p:nvPr/>
        </p:nvCxnSpPr>
        <p:spPr>
          <a:xfrm>
            <a:off x="9352498" y="471587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7" y="142936"/>
            <a:ext cx="1992607" cy="41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9"/>
          <p:cNvCxnSpPr/>
          <p:nvPr/>
        </p:nvCxnSpPr>
        <p:spPr>
          <a:xfrm>
            <a:off x="1989133" y="471587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936776" y="3783881"/>
            <a:ext cx="45365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«СТАРШЕЕ ПОКОЛЕНИЕ»</a:t>
            </a:r>
          </a:p>
        </p:txBody>
      </p:sp>
      <p:sp>
        <p:nvSpPr>
          <p:cNvPr id="13" name="TextBox 12"/>
          <p:cNvSpPr txBox="1"/>
          <p:nvPr/>
        </p:nvSpPr>
        <p:spPr>
          <a:xfrm flipH="1">
            <a:off x="2936776" y="3380806"/>
            <a:ext cx="4421403" cy="307777"/>
          </a:xfrm>
          <a:prstGeom prst="rect">
            <a:avLst/>
          </a:prstGeom>
          <a:solidFill>
            <a:srgbClr val="FFFFCC"/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dirty="0"/>
              <a:t>Федеральный бюджет – 107,1 млрд</a:t>
            </a:r>
            <a:r>
              <a:rPr lang="ru-RU" dirty="0" smtClean="0"/>
              <a:t>. рублей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751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144688" y="164731"/>
            <a:ext cx="76328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1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  <a:r>
              <a:rPr lang="ru-RU" sz="1100" b="1" dirty="0" smtClean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«ФОРМИРОВАНИЕ СИСТЕМЫ МОТИВАЦИИ ГРАЖДАН К ЗДОРОВОМУ ОБРАЗУ ЖИЗНИ, ВКЛЮЧАЯ ЗДОРОВОЕ ПИТАНИЕ И ОТКАЗ ОТ ВРЕДНЫХ ПРИВЫЧЕК»</a:t>
            </a:r>
            <a:endParaRPr lang="ru-RU" sz="1100" b="1" dirty="0">
              <a:solidFill>
                <a:srgbClr val="262626"/>
              </a:solidFill>
              <a:latin typeface="Georgia" pitchFamily="18" charset="0"/>
              <a:cs typeface="Tahoma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315369"/>
              </p:ext>
            </p:extLst>
          </p:nvPr>
        </p:nvGraphicFramePr>
        <p:xfrm>
          <a:off x="487301" y="1475058"/>
          <a:ext cx="9074211" cy="432213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901566"/>
                <a:gridCol w="1337680"/>
                <a:gridCol w="927130"/>
                <a:gridCol w="720347"/>
                <a:gridCol w="1005812"/>
                <a:gridCol w="1181676"/>
              </a:tblGrid>
              <a:tr h="45302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b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2017, %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</a:tr>
              <a:tr h="52278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Ожидаемая продолжительность жизни лиц, достигших 45 лет, оба пола</a:t>
                      </a:r>
                    </a:p>
                    <a:p>
                      <a:pPr marL="0" algn="l" defTabSz="914400" rtl="0" eaLnBrk="1" latinLnBrk="0" hangingPunct="1"/>
                      <a:endParaRPr lang="ru-RU" sz="14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34,2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11,2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5" marR="9525" marT="9525" marB="0" anchor="ctr"/>
                </a:tc>
              </a:tr>
              <a:tr h="522787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Розничные продажи сигарет и папирос на душу населения</a:t>
                      </a:r>
                    </a:p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</a:t>
                      </a: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шт.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5" marR="9525" marT="9525" marB="0" anchor="ctr"/>
                </a:tc>
              </a:tr>
              <a:tr h="52278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Розничные продажи алкогольной продукции на душу населения</a:t>
                      </a:r>
                    </a:p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литры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6,23</a:t>
                      </a:r>
                      <a:endParaRPr lang="ru-RU" sz="14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</a:t>
                      </a:r>
                      <a:endParaRPr lang="ru-RU" sz="14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-9,1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5" marR="9525" marT="9525" marB="0" anchor="ctr"/>
                </a:tc>
              </a:tr>
              <a:tr h="52278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мужчин трудоспособного возраста</a:t>
                      </a:r>
                    </a:p>
                    <a:p>
                      <a:endParaRPr lang="ru-RU" sz="1400" b="1" kern="12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 тыс. населения</a:t>
                      </a: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735,7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5" marR="9525" marT="9525" marB="0" anchor="ctr"/>
                </a:tc>
              </a:tr>
              <a:tr h="705911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Обращаемость в медицинские организации по вопросам здорового образа жизни </a:t>
                      </a: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12, табл. 1100 + 2100+ 3100 по стр. 1.6.1,</a:t>
                      </a:r>
                      <a:r>
                        <a:rPr lang="ru-RU" sz="1400" b="1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гр. 4)/1000</a:t>
                      </a:r>
                      <a:endParaRPr lang="ru-RU" sz="14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человек</a:t>
                      </a: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1676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2248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2997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070" marR="91070" marT="45535" marB="45535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ru-RU" sz="14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1,8 раза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Прямая соединительная линия 15"/>
          <p:cNvCxnSpPr/>
          <p:nvPr/>
        </p:nvCxnSpPr>
        <p:spPr>
          <a:xfrm>
            <a:off x="9362647" y="704175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8" y="56175"/>
            <a:ext cx="199260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Прямая соединительная линия 9"/>
          <p:cNvCxnSpPr/>
          <p:nvPr/>
        </p:nvCxnSpPr>
        <p:spPr>
          <a:xfrm>
            <a:off x="1999282" y="704175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flipH="1">
            <a:off x="2792760" y="6081039"/>
            <a:ext cx="4318811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dirty="0"/>
              <a:t>Федеральный бюджет – </a:t>
            </a:r>
            <a:r>
              <a:rPr lang="ru-RU" dirty="0" smtClean="0"/>
              <a:t>3,7 </a:t>
            </a:r>
            <a:r>
              <a:rPr lang="ru-RU" dirty="0"/>
              <a:t>млрд</a:t>
            </a:r>
            <a:r>
              <a:rPr lang="ru-RU" dirty="0" smtClean="0"/>
              <a:t>. рублей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214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58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042411"/>
              </p:ext>
            </p:extLst>
          </p:nvPr>
        </p:nvGraphicFramePr>
        <p:xfrm>
          <a:off x="259125" y="844556"/>
          <a:ext cx="9347416" cy="4467497"/>
        </p:xfrm>
        <a:graphic>
          <a:graphicData uri="http://schemas.openxmlformats.org/drawingml/2006/table">
            <a:tbl>
              <a:tblPr/>
              <a:tblGrid>
                <a:gridCol w="2157182"/>
                <a:gridCol w="1339714"/>
                <a:gridCol w="1170173"/>
                <a:gridCol w="1326197"/>
                <a:gridCol w="1118878"/>
                <a:gridCol w="1170130"/>
                <a:gridCol w="1065142"/>
              </a:tblGrid>
              <a:tr h="34173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смерти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altLang="ru-RU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1357" marR="91357" marT="45679" marB="4567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altLang="ru-RU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1357" marR="91357" marT="45679" marB="4567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alt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354" marR="91354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ЕС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88330"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57" marR="91357" marT="45662" marB="4566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2006 г.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2012 г.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2015 г.</a:t>
                      </a:r>
                      <a:endParaRPr kumimoji="0" lang="ru-RU" alt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2016 г.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9407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Болезни системы кровообращения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56,9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55,4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48,7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22-38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57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Новообразования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13,2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15,3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15,2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25-33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772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Внешние причины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13,1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10,2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9,3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5-8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4408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Симптомы, признаки и отклонения...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4,3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5,7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7,8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0,5-1,5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465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Болезни органов пищеварения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4,1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4,7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5,3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3-6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498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Болезни органов дыхания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3,8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3,7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7-11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32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Болезни нервной системы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5-9*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4674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Инфекционные и паразитарные болезни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1-2</a:t>
                      </a: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46523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эндокринной системы,…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8967" marR="98967" marT="45659" marB="456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11348" name="Text Box 76"/>
          <p:cNvSpPr txBox="1">
            <a:spLocks noChangeArrowheads="1"/>
          </p:cNvSpPr>
          <p:nvPr/>
        </p:nvSpPr>
        <p:spPr bwMode="auto">
          <a:xfrm>
            <a:off x="272480" y="5805264"/>
            <a:ext cx="93866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i="1" dirty="0" smtClean="0">
                <a:latin typeface="Times New Roman" pitchFamily="18" charset="0"/>
                <a:cs typeface="Times New Roman" pitchFamily="18" charset="0"/>
              </a:rPr>
              <a:t>Естественное </a:t>
            </a:r>
            <a:r>
              <a:rPr lang="ru-RU" altLang="ru-RU" sz="1000" i="1" dirty="0">
                <a:latin typeface="Times New Roman" pitchFamily="18" charset="0"/>
                <a:cs typeface="Times New Roman" pitchFamily="18" charset="0"/>
              </a:rPr>
              <a:t>движение населения Российской Федерации за </a:t>
            </a:r>
            <a:r>
              <a:rPr lang="ru-RU" altLang="ru-RU" sz="1000" i="1" dirty="0" smtClean="0"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altLang="ru-RU" sz="1000" i="1" dirty="0">
                <a:latin typeface="Times New Roman" pitchFamily="18" charset="0"/>
                <a:cs typeface="Times New Roman" pitchFamily="18" charset="0"/>
              </a:rPr>
              <a:t>год (статистический бюллетень). М., </a:t>
            </a:r>
            <a:r>
              <a:rPr lang="ru-RU" altLang="ru-RU" sz="1000" i="1" dirty="0" smtClean="0">
                <a:latin typeface="Times New Roman" pitchFamily="18" charset="0"/>
                <a:cs typeface="Times New Roman" pitchFamily="18" charset="0"/>
              </a:rPr>
              <a:t>2018, с.19-20</a:t>
            </a:r>
            <a:r>
              <a:rPr lang="ru-RU" altLang="ru-RU" sz="1000" i="1" dirty="0">
                <a:latin typeface="Times New Roman" pitchFamily="18" charset="0"/>
                <a:cs typeface="Times New Roman" pitchFamily="18" charset="0"/>
              </a:rPr>
              <a:t>; Основные показатели здоровья в европейском регионе  </a:t>
            </a:r>
            <a:r>
              <a:rPr lang="ru-RU" altLang="ru-RU" sz="1000" i="1" dirty="0" smtClean="0">
                <a:latin typeface="Times New Roman" pitchFamily="18" charset="0"/>
                <a:cs typeface="Times New Roman" pitchFamily="18" charset="0"/>
              </a:rPr>
              <a:t>ВОЗ-2016. </a:t>
            </a:r>
            <a:r>
              <a:rPr lang="ru-RU" altLang="ru-RU" sz="1000" i="1" dirty="0">
                <a:latin typeface="Times New Roman" pitchFamily="18" charset="0"/>
                <a:cs typeface="Times New Roman" pitchFamily="18" charset="0"/>
              </a:rPr>
              <a:t>ВОЗ, </a:t>
            </a:r>
            <a:r>
              <a:rPr lang="ru-RU" altLang="ru-RU" sz="1000" i="1" dirty="0" smtClean="0">
                <a:latin typeface="Times New Roman" pitchFamily="18" charset="0"/>
                <a:cs typeface="Times New Roman" pitchFamily="18" charset="0"/>
              </a:rPr>
              <a:t>2017</a:t>
            </a:r>
            <a:endParaRPr lang="ru-RU" altLang="ru-RU" sz="1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51" name="TextBox 7"/>
          <p:cNvSpPr txBox="1">
            <a:spLocks noChangeArrowheads="1"/>
          </p:cNvSpPr>
          <p:nvPr/>
        </p:nvSpPr>
        <p:spPr bwMode="auto">
          <a:xfrm>
            <a:off x="259125" y="5533201"/>
            <a:ext cx="550343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100" i="1" dirty="0" smtClean="0">
                <a:latin typeface="Times New Roman" pitchFamily="18" charset="0"/>
                <a:cs typeface="Times New Roman" pitchFamily="18" charset="0"/>
              </a:rPr>
              <a:t>*- </a:t>
            </a:r>
            <a:r>
              <a:rPr lang="ru-RU" altLang="ru-RU" sz="1100" i="1" dirty="0">
                <a:latin typeface="Times New Roman" pitchFamily="18" charset="0"/>
                <a:cs typeface="Times New Roman" pitchFamily="18" charset="0"/>
              </a:rPr>
              <a:t>болезни нервной системы и психические расстройства (Российская Федерации – </a:t>
            </a:r>
            <a:r>
              <a:rPr lang="ru-RU" altLang="ru-RU" sz="1100" i="1" dirty="0" smtClean="0">
                <a:latin typeface="Times New Roman" pitchFamily="18" charset="0"/>
                <a:cs typeface="Times New Roman" pitchFamily="18" charset="0"/>
              </a:rPr>
              <a:t>6,6)</a:t>
            </a:r>
          </a:p>
        </p:txBody>
      </p:sp>
      <p:sp>
        <p:nvSpPr>
          <p:cNvPr id="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376989"/>
            <a:ext cx="2311400" cy="365125"/>
          </a:xfrm>
        </p:spPr>
        <p:txBody>
          <a:bodyPr/>
          <a:lstStyle/>
          <a:p>
            <a:pPr>
              <a:defRPr/>
            </a:pPr>
            <a:fld id="{2D2A97BD-45CB-4FCA-B925-EFC3685B7A9D}" type="slidenum">
              <a:rPr lang="ru-RU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073290" y="0"/>
            <a:ext cx="7637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Основные причины смерти населения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 (в % к общему числу умерших)</a:t>
            </a:r>
          </a:p>
        </p:txBody>
      </p:sp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7" y="0"/>
            <a:ext cx="1991533" cy="6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Прямая соединительная линия 9"/>
          <p:cNvCxnSpPr/>
          <p:nvPr/>
        </p:nvCxnSpPr>
        <p:spPr>
          <a:xfrm>
            <a:off x="2012189" y="523220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5"/>
          <p:cNvCxnSpPr/>
          <p:nvPr/>
        </p:nvCxnSpPr>
        <p:spPr>
          <a:xfrm>
            <a:off x="9375554" y="523220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60965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 txBox="1">
            <a:spLocks noGrp="1"/>
          </p:cNvSpPr>
          <p:nvPr/>
        </p:nvSpPr>
        <p:spPr bwMode="auto">
          <a:xfrm>
            <a:off x="7137135" y="6237288"/>
            <a:ext cx="23114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328" tIns="45664" rIns="91328" bIns="45664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5ED7641-37C6-4FEF-847F-2AC4D8B219E1}" type="slidenum">
              <a:rPr lang="ru-RU" altLang="en-US" sz="1200">
                <a:latin typeface="+mj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ru-RU" altLang="en-US" sz="1200">
              <a:latin typeface="+mj-lt"/>
              <a:cs typeface="+mn-cs"/>
            </a:endParaRPr>
          </a:p>
        </p:txBody>
      </p:sp>
      <p:sp>
        <p:nvSpPr>
          <p:cNvPr id="17411" name="Номер слайда 5"/>
          <p:cNvSpPr txBox="1">
            <a:spLocks noGrp="1"/>
          </p:cNvSpPr>
          <p:nvPr/>
        </p:nvSpPr>
        <p:spPr bwMode="auto">
          <a:xfrm>
            <a:off x="7477654" y="6284913"/>
            <a:ext cx="231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8" tIns="45664" rIns="91328" bIns="45664" anchor="b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en-US" sz="1200">
              <a:latin typeface="Garamond" pitchFamily="18" charset="0"/>
            </a:endParaRPr>
          </a:p>
        </p:txBody>
      </p:sp>
      <p:sp>
        <p:nvSpPr>
          <p:cNvPr id="14340" name="Rectangle 290"/>
          <p:cNvSpPr>
            <a:spLocks noChangeArrowheads="1"/>
          </p:cNvSpPr>
          <p:nvPr/>
        </p:nvSpPr>
        <p:spPr bwMode="auto">
          <a:xfrm>
            <a:off x="1496616" y="73215"/>
            <a:ext cx="829243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Субъекты Российской Федерации с высокими и  низкими показателями смертности от «Симптомов, признаков и отклонений от нормы, выявленных при клинических и лабораторных исследованиях, не классифицированных в других рубриках», 2017 год  (на 100 тыс. человек)</a:t>
            </a:r>
          </a:p>
        </p:txBody>
      </p:sp>
      <p:sp>
        <p:nvSpPr>
          <p:cNvPr id="17413" name="TextBox 1"/>
          <p:cNvSpPr txBox="1">
            <a:spLocks noChangeArrowheads="1"/>
          </p:cNvSpPr>
          <p:nvPr/>
        </p:nvSpPr>
        <p:spPr bwMode="auto">
          <a:xfrm>
            <a:off x="255332" y="6065496"/>
            <a:ext cx="9380711" cy="338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Российская </a:t>
            </a:r>
            <a:r>
              <a:rPr lang="ru-RU" altLang="ru-RU" sz="1600" b="1" dirty="0" smtClean="0"/>
              <a:t>Федерация</a:t>
            </a:r>
            <a:r>
              <a:rPr lang="ru-RU" altLang="ru-RU" sz="1400" b="1" dirty="0" smtClean="0"/>
              <a:t>  </a:t>
            </a:r>
            <a:r>
              <a:rPr lang="ru-RU" altLang="ru-RU" sz="1400" b="1" dirty="0"/>
              <a:t>-  </a:t>
            </a:r>
            <a:r>
              <a:rPr lang="ru-RU" altLang="ru-RU" sz="1400" b="1" dirty="0" smtClean="0"/>
              <a:t>86,5 </a:t>
            </a:r>
            <a:r>
              <a:rPr lang="ru-RU" altLang="ru-RU" sz="1400" b="1" dirty="0"/>
              <a:t>на 100 тыс. населения 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613753"/>
              </p:ext>
            </p:extLst>
          </p:nvPr>
        </p:nvGraphicFramePr>
        <p:xfrm>
          <a:off x="194472" y="1052736"/>
          <a:ext cx="9400381" cy="4983272"/>
        </p:xfrm>
        <a:graphic>
          <a:graphicData uri="http://schemas.openxmlformats.org/drawingml/2006/table">
            <a:tbl>
              <a:tblPr/>
              <a:tblGrid>
                <a:gridCol w="2974165"/>
                <a:gridCol w="1014113"/>
                <a:gridCol w="780087"/>
                <a:gridCol w="2730303"/>
                <a:gridCol w="1004957"/>
                <a:gridCol w="896756"/>
              </a:tblGrid>
              <a:tr h="376794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Регионы с  низкими  показателями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74" marR="99074" marT="45713" marB="45713" anchor="ctr" horzOverflow="overflow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Регионы с высокими показателями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74" marR="99074" marT="45713" marB="457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841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Субъект Российской Федерации  </a:t>
                      </a:r>
                    </a:p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20" marR="10320" marT="9526" marB="0" anchor="b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100 тыс.</a:t>
                      </a:r>
                    </a:p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20" marR="1032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ранговое место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20" marR="1032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Субъект Российской Федерации</a:t>
                      </a:r>
                    </a:p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20" marR="1032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100 тыс.</a:t>
                      </a:r>
                    </a:p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20" marR="1032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ранговое место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20" marR="1032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4122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Еврейская автономная область</a:t>
                      </a:r>
                    </a:p>
                  </a:txBody>
                  <a:tcPr marL="10319" marR="10319" marT="9525" marB="0" anchor="ctr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4,3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Вологодская область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169,5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4095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Чукотский автономный округ</a:t>
                      </a:r>
                    </a:p>
                  </a:txBody>
                  <a:tcPr marL="10319" marR="10319" marT="9525" marB="0" anchor="ctr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6,1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Липецкая область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180,5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4095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Ненецкий автономный округ</a:t>
                      </a:r>
                    </a:p>
                  </a:txBody>
                  <a:tcPr marL="10319" marR="10319" marT="9525" marB="0" anchor="ctr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11,4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Новгородская область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186,4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4710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Ямало-Ненецкий автономный округ</a:t>
                      </a:r>
                    </a:p>
                  </a:txBody>
                  <a:tcPr marL="10319" marR="10319" marT="9525" marB="0" anchor="ctr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12,1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Ивановская область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191,5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4678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г.Москва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ctr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14,3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Белгородская область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193,7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4047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г.Санкт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-Петербург</a:t>
                      </a:r>
                    </a:p>
                  </a:txBody>
                  <a:tcPr marL="10319" marR="10319" marT="9525" marB="0" anchor="ctr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Мордовия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200,7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4095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Архангельская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область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ctr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20,5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Карачаево-Черкесская Республика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211,0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3904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Ленинградская область</a:t>
                      </a:r>
                    </a:p>
                  </a:txBody>
                  <a:tcPr marL="10319" marR="10319" marT="9525" marB="0" anchor="ctr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23,6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Тамбовская область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211,6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3468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Тыва</a:t>
                      </a:r>
                    </a:p>
                  </a:txBody>
                  <a:tcPr marL="10319" marR="10319" marT="9525" marB="0" anchor="ctr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24,7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Ростовская область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280,0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4094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Крым</a:t>
                      </a:r>
                    </a:p>
                  </a:txBody>
                  <a:tcPr marL="10319" marR="10319" marT="9525" marB="0" anchor="ctr">
                    <a:lnL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26,8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Смоленская область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337,7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</a:tbl>
          </a:graphicData>
        </a:graphic>
      </p:graphicFrame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272480" y="6403975"/>
            <a:ext cx="9380711" cy="338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/>
              <a:t>Европейский регион </a:t>
            </a:r>
            <a:r>
              <a:rPr lang="ru-RU" altLang="ru-RU" sz="1400" b="1" dirty="0" smtClean="0"/>
              <a:t>-  32 </a:t>
            </a:r>
            <a:r>
              <a:rPr lang="ru-RU" altLang="ru-RU" sz="1400" b="1" dirty="0"/>
              <a:t>на 100 тыс. населения  </a:t>
            </a:r>
          </a:p>
        </p:txBody>
      </p: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0" y="73215"/>
            <a:ext cx="1414859" cy="460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9"/>
          <p:cNvCxnSpPr/>
          <p:nvPr/>
        </p:nvCxnSpPr>
        <p:spPr>
          <a:xfrm>
            <a:off x="2024383" y="836712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15"/>
          <p:cNvCxnSpPr/>
          <p:nvPr/>
        </p:nvCxnSpPr>
        <p:spPr>
          <a:xfrm>
            <a:off x="9387748" y="836712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6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622890" y="1202910"/>
            <a:ext cx="8686017" cy="4104456"/>
            <a:chOff x="815678" y="1702354"/>
            <a:chExt cx="8017862" cy="3456383"/>
          </a:xfrm>
          <a:solidFill>
            <a:srgbClr val="CCFFFF"/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8" name="Полилиния 7"/>
            <p:cNvSpPr/>
            <p:nvPr/>
          </p:nvSpPr>
          <p:spPr>
            <a:xfrm>
              <a:off x="815678" y="2134402"/>
              <a:ext cx="2434702" cy="2486044"/>
            </a:xfrm>
            <a:custGeom>
              <a:avLst/>
              <a:gdLst>
                <a:gd name="connsiteX0" fmla="*/ 0 w 1978375"/>
                <a:gd name="connsiteY0" fmla="*/ 197838 h 2091770"/>
                <a:gd name="connsiteX1" fmla="*/ 197838 w 1978375"/>
                <a:gd name="connsiteY1" fmla="*/ 0 h 2091770"/>
                <a:gd name="connsiteX2" fmla="*/ 1780538 w 1978375"/>
                <a:gd name="connsiteY2" fmla="*/ 0 h 2091770"/>
                <a:gd name="connsiteX3" fmla="*/ 1978376 w 1978375"/>
                <a:gd name="connsiteY3" fmla="*/ 197838 h 2091770"/>
                <a:gd name="connsiteX4" fmla="*/ 1978375 w 1978375"/>
                <a:gd name="connsiteY4" fmla="*/ 1893933 h 2091770"/>
                <a:gd name="connsiteX5" fmla="*/ 1780537 w 1978375"/>
                <a:gd name="connsiteY5" fmla="*/ 2091771 h 2091770"/>
                <a:gd name="connsiteX6" fmla="*/ 197838 w 1978375"/>
                <a:gd name="connsiteY6" fmla="*/ 2091770 h 2091770"/>
                <a:gd name="connsiteX7" fmla="*/ 0 w 1978375"/>
                <a:gd name="connsiteY7" fmla="*/ 1893932 h 2091770"/>
                <a:gd name="connsiteX8" fmla="*/ 0 w 1978375"/>
                <a:gd name="connsiteY8" fmla="*/ 197838 h 209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8375" h="2091770">
                  <a:moveTo>
                    <a:pt x="0" y="197838"/>
                  </a:moveTo>
                  <a:cubicBezTo>
                    <a:pt x="0" y="88575"/>
                    <a:pt x="88575" y="0"/>
                    <a:pt x="197838" y="0"/>
                  </a:cubicBezTo>
                  <a:lnTo>
                    <a:pt x="1780538" y="0"/>
                  </a:lnTo>
                  <a:cubicBezTo>
                    <a:pt x="1889801" y="0"/>
                    <a:pt x="1978376" y="88575"/>
                    <a:pt x="1978376" y="197838"/>
                  </a:cubicBezTo>
                  <a:cubicBezTo>
                    <a:pt x="1978376" y="763203"/>
                    <a:pt x="1978375" y="1328568"/>
                    <a:pt x="1978375" y="1893933"/>
                  </a:cubicBezTo>
                  <a:cubicBezTo>
                    <a:pt x="1978375" y="2003196"/>
                    <a:pt x="1889800" y="2091771"/>
                    <a:pt x="1780537" y="2091771"/>
                  </a:cubicBezTo>
                  <a:lnTo>
                    <a:pt x="197838" y="2091770"/>
                  </a:lnTo>
                  <a:cubicBezTo>
                    <a:pt x="88575" y="2091770"/>
                    <a:pt x="0" y="2003195"/>
                    <a:pt x="0" y="1893932"/>
                  </a:cubicBezTo>
                  <a:lnTo>
                    <a:pt x="0" y="197838"/>
                  </a:lnTo>
                  <a:close/>
                </a:path>
              </a:pathLst>
            </a:custGeom>
            <a:solidFill>
              <a:srgbClr val="FFFFCC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118905" tIns="118905" rIns="118905" bIns="118905" spcCol="1270" anchor="ctr"/>
            <a:lstStyle/>
            <a:p>
              <a:pPr algn="ctr" defTabSz="711200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качестве </a:t>
              </a:r>
              <a:r>
                <a:rPr lang="ru-RU" sz="1600" b="1" u="sng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первоначальной причины смерти </a:t>
              </a:r>
              <a:r>
                <a:rPr lang="ru-RU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 выбираются </a:t>
              </a:r>
              <a:r>
                <a:rPr lang="ru-RU" sz="1600" b="1" u="sng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состояния из класса симптомов  </a:t>
              </a:r>
              <a:r>
                <a:rPr lang="ru-RU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(18 класс МКБ-10): </a:t>
              </a:r>
              <a:r>
                <a:rPr lang="en-US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R00-R53, R55-R94</a:t>
              </a:r>
              <a:endPara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6204640" y="1702354"/>
              <a:ext cx="2628900" cy="3456383"/>
            </a:xfrm>
            <a:custGeom>
              <a:avLst/>
              <a:gdLst>
                <a:gd name="connsiteX0" fmla="*/ 0 w 2924035"/>
                <a:gd name="connsiteY0" fmla="*/ 176706 h 1767064"/>
                <a:gd name="connsiteX1" fmla="*/ 176706 w 2924035"/>
                <a:gd name="connsiteY1" fmla="*/ 0 h 1767064"/>
                <a:gd name="connsiteX2" fmla="*/ 2747329 w 2924035"/>
                <a:gd name="connsiteY2" fmla="*/ 0 h 1767064"/>
                <a:gd name="connsiteX3" fmla="*/ 2924035 w 2924035"/>
                <a:gd name="connsiteY3" fmla="*/ 176706 h 1767064"/>
                <a:gd name="connsiteX4" fmla="*/ 2924035 w 2924035"/>
                <a:gd name="connsiteY4" fmla="*/ 1590358 h 1767064"/>
                <a:gd name="connsiteX5" fmla="*/ 2747329 w 2924035"/>
                <a:gd name="connsiteY5" fmla="*/ 1767064 h 1767064"/>
                <a:gd name="connsiteX6" fmla="*/ 176706 w 2924035"/>
                <a:gd name="connsiteY6" fmla="*/ 1767064 h 1767064"/>
                <a:gd name="connsiteX7" fmla="*/ 0 w 2924035"/>
                <a:gd name="connsiteY7" fmla="*/ 1590358 h 1767064"/>
                <a:gd name="connsiteX8" fmla="*/ 0 w 2924035"/>
                <a:gd name="connsiteY8" fmla="*/ 176706 h 1767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4035" h="1767064">
                  <a:moveTo>
                    <a:pt x="0" y="176706"/>
                  </a:moveTo>
                  <a:cubicBezTo>
                    <a:pt x="0" y="79114"/>
                    <a:pt x="79114" y="0"/>
                    <a:pt x="176706" y="0"/>
                  </a:cubicBezTo>
                  <a:lnTo>
                    <a:pt x="2747329" y="0"/>
                  </a:lnTo>
                  <a:cubicBezTo>
                    <a:pt x="2844921" y="0"/>
                    <a:pt x="2924035" y="79114"/>
                    <a:pt x="2924035" y="176706"/>
                  </a:cubicBezTo>
                  <a:lnTo>
                    <a:pt x="2924035" y="1590358"/>
                  </a:lnTo>
                  <a:cubicBezTo>
                    <a:pt x="2924035" y="1687950"/>
                    <a:pt x="2844921" y="1767064"/>
                    <a:pt x="2747329" y="1767064"/>
                  </a:cubicBezTo>
                  <a:lnTo>
                    <a:pt x="176706" y="1767064"/>
                  </a:lnTo>
                  <a:cubicBezTo>
                    <a:pt x="79114" y="1767064"/>
                    <a:pt x="0" y="1687950"/>
                    <a:pt x="0" y="1590358"/>
                  </a:cubicBezTo>
                  <a:lnTo>
                    <a:pt x="0" y="176706"/>
                  </a:lnTo>
                  <a:close/>
                </a:path>
              </a:pathLst>
            </a:custGeom>
            <a:solidFill>
              <a:srgbClr val="FFFFCC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112716" tIns="112716" rIns="112716" bIns="112716" spcCol="1270" anchor="ctr"/>
            <a:lstStyle/>
            <a:p>
              <a:pPr algn="ctr" defTabSz="711200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рекомендациям ВОЗ* на долю случаев смерти с </a:t>
              </a:r>
              <a:r>
                <a:rPr lang="ru-RU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неточно обозначенными причинами должно приходиться менее 5 % в возрасте до 65 лет и менее 10 % случаев в возрасте 65 лет и старше</a:t>
              </a:r>
              <a:endPara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Стрелка вправо 1"/>
          <p:cNvSpPr/>
          <p:nvPr/>
        </p:nvSpPr>
        <p:spPr>
          <a:xfrm>
            <a:off x="3565129" y="2614613"/>
            <a:ext cx="2775744" cy="11684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388" name="TextBox 2"/>
          <p:cNvSpPr txBox="1">
            <a:spLocks noChangeArrowheads="1"/>
          </p:cNvSpPr>
          <p:nvPr/>
        </p:nvSpPr>
        <p:spPr bwMode="auto">
          <a:xfrm>
            <a:off x="141023" y="6237288"/>
            <a:ext cx="920604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100" i="1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Улучшение качества и использования информации о рождении, смерти и причинах смерти: руководство для стандартизованного анализа ситуации в странах. ВОЗ, 2012, с.59.</a:t>
            </a:r>
          </a:p>
        </p:txBody>
      </p:sp>
      <p:sp>
        <p:nvSpPr>
          <p:cNvPr id="9" name="Прямоугольник 13"/>
          <p:cNvSpPr txBox="1">
            <a:spLocks noChangeArrowheads="1"/>
          </p:cNvSpPr>
          <p:nvPr/>
        </p:nvSpPr>
        <p:spPr bwMode="auto">
          <a:xfrm>
            <a:off x="2288704" y="154548"/>
            <a:ext cx="73473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 eaLnBrk="1" fontAlgn="auto" hangingPunct="1">
              <a:lnSpc>
                <a:spcPct val="150000"/>
              </a:lnSpc>
              <a:spcAft>
                <a:spcPts val="0"/>
              </a:spcAft>
              <a:defRPr sz="1200" b="1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1400" dirty="0" smtClean="0"/>
              <a:t>ПРАВИЛА ВЫБОРА «ПЕРВОНАЧАЛЬНОЙ ПРИЧИНЫ СМЕРТИ»</a:t>
            </a:r>
            <a:endParaRPr lang="ru-RU" altLang="ru-RU" sz="1400" dirty="0"/>
          </a:p>
        </p:txBody>
      </p:sp>
      <p:sp>
        <p:nvSpPr>
          <p:cNvPr id="1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335714"/>
            <a:ext cx="2311400" cy="365125"/>
          </a:xfrm>
        </p:spPr>
        <p:txBody>
          <a:bodyPr/>
          <a:lstStyle/>
          <a:p>
            <a:pPr>
              <a:defRPr/>
            </a:pPr>
            <a:fld id="{FEDD0D93-D459-4055-A438-269AE0E79A13}" type="slidenum">
              <a:rPr lang="ru-RU"/>
              <a:pPr>
                <a:defRPr/>
              </a:pPr>
              <a:t>18</a:t>
            </a:fld>
            <a:endParaRPr lang="ru-RU" dirty="0"/>
          </a:p>
        </p:txBody>
      </p: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7" y="29586"/>
            <a:ext cx="1991533" cy="6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Прямая соединительная линия 9"/>
          <p:cNvCxnSpPr/>
          <p:nvPr/>
        </p:nvCxnSpPr>
        <p:spPr>
          <a:xfrm>
            <a:off x="2041655" y="677236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5"/>
          <p:cNvCxnSpPr/>
          <p:nvPr/>
        </p:nvCxnSpPr>
        <p:spPr>
          <a:xfrm>
            <a:off x="9405020" y="677236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321124"/>
              </p:ext>
            </p:extLst>
          </p:nvPr>
        </p:nvGraphicFramePr>
        <p:xfrm>
          <a:off x="448263" y="980728"/>
          <a:ext cx="9160018" cy="53489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902"/>
                <a:gridCol w="1013417"/>
                <a:gridCol w="3390215"/>
                <a:gridCol w="3242484"/>
              </a:tblGrid>
              <a:tr h="93242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Симптомы,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признаки</a:t>
                      </a:r>
                      <a:b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отклонения …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Январь-август 2018 года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9947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5% в структуре смертности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7943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ранговое место в структуре смертности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Смоленская область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Тамбовская область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Ростовская область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Карачаево-Черкесская Р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еспублика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Мордовия</a:t>
                      </a: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Ивановская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область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Смоленская область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Тамбовская область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Ростовская область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Кабардино-Балкарская Республика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Карачаево-Черкесская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Республика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Мордовия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Чувашская Республика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Красноярский край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97084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ранговое место в структуре смертности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6" marR="99056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Овал 2"/>
          <p:cNvSpPr/>
          <p:nvPr/>
        </p:nvSpPr>
        <p:spPr>
          <a:xfrm>
            <a:off x="4520952" y="2931984"/>
            <a:ext cx="1002620" cy="4970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7473280" y="2852936"/>
            <a:ext cx="99060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8B71F7-C342-4263-9890-F7CF3C6908DC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7" y="29586"/>
            <a:ext cx="1991533" cy="6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8704" y="91801"/>
            <a:ext cx="73646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Симптомы, признаки и отклонения от нормы, выявленные при клинических и лабораторных исследованиях в структуре смертности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041655" y="677236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5"/>
          <p:cNvCxnSpPr/>
          <p:nvPr/>
        </p:nvCxnSpPr>
        <p:spPr>
          <a:xfrm>
            <a:off x="9405020" y="677236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1995250" y="2931984"/>
            <a:ext cx="864096" cy="4970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00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472608" y="1927176"/>
            <a:ext cx="2088000" cy="39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400" b="1" u="sng" dirty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Национальные проекты</a:t>
            </a:r>
            <a:endParaRPr lang="ru-RU" sz="1400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72514" y="2664483"/>
            <a:ext cx="20477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b="1" dirty="0">
                <a:solidFill>
                  <a:schemeClr val="tx1"/>
                </a:solidFill>
              </a:rPr>
              <a:t>Демография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72514" y="2935450"/>
            <a:ext cx="20477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b="1" dirty="0">
                <a:solidFill>
                  <a:schemeClr val="tx1"/>
                </a:solidFill>
              </a:rPr>
              <a:t>Здравоохранение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472514" y="3231996"/>
            <a:ext cx="208800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Образование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72514" y="3505868"/>
            <a:ext cx="208800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Жилье и городская среда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472514" y="3778697"/>
            <a:ext cx="208800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Экология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472514" y="4053010"/>
            <a:ext cx="2088000" cy="288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Безопасные и качественные автомобильные дороги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472514" y="4419820"/>
            <a:ext cx="2088000" cy="277231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Производительность труда и поддержка занятости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472514" y="4743128"/>
            <a:ext cx="208800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Наука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472514" y="5004565"/>
            <a:ext cx="208800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Цифровая экономика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472514" y="5280939"/>
            <a:ext cx="208800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Культура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472514" y="5555384"/>
            <a:ext cx="2088000" cy="792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Малое и среднее 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</a:rPr>
              <a:t>предпринимательство и поддержка индивидуальной предпринимательской инициативы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472514" y="6406408"/>
            <a:ext cx="2088000" cy="334959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Международная кооперация и экспорт</a:t>
            </a:r>
          </a:p>
        </p:txBody>
      </p:sp>
      <p:sp>
        <p:nvSpPr>
          <p:cNvPr id="69" name="Правая круглая скобка 68"/>
          <p:cNvSpPr/>
          <p:nvPr/>
        </p:nvSpPr>
        <p:spPr>
          <a:xfrm>
            <a:off x="2531260" y="2892713"/>
            <a:ext cx="58507" cy="270030"/>
          </a:xfrm>
          <a:prstGeom prst="righ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13" tIns="45706" rIns="91413" bIns="45706" rtlCol="0" anchor="ctr"/>
          <a:lstStyle/>
          <a:p>
            <a:pPr algn="ctr"/>
            <a:endParaRPr lang="ru-RU" sz="10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89544" y="984923"/>
            <a:ext cx="9252000" cy="28780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b="1" dirty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Национальные цели</a:t>
            </a:r>
            <a:endParaRPr lang="ru-RU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72610" y="1354980"/>
            <a:ext cx="9252000" cy="396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marL="3056608" indent="-171399">
              <a:buFont typeface="Arial" panose="020B0604020202020204" pitchFamily="34" charset="0"/>
              <a:buChar char="•"/>
            </a:pPr>
            <a:r>
              <a:rPr lang="ru-RU" sz="1100" b="1" dirty="0">
                <a:solidFill>
                  <a:schemeClr val="tx2">
                    <a:lumMod val="50000"/>
                  </a:schemeClr>
                </a:solidFill>
              </a:rPr>
              <a:t>Обеспечение устойчивого естественного роста численности населения Российской Федерации</a:t>
            </a:r>
          </a:p>
          <a:p>
            <a:pPr marL="3056608" indent="-171399">
              <a:buFont typeface="Arial" panose="020B0604020202020204" pitchFamily="34" charset="0"/>
              <a:buChar char="•"/>
            </a:pPr>
            <a:r>
              <a:rPr lang="ru-RU" sz="1100" b="1" dirty="0">
                <a:solidFill>
                  <a:srgbClr val="44546A">
                    <a:lumMod val="50000"/>
                  </a:srgbClr>
                </a:solidFill>
              </a:rPr>
              <a:t>Повышение ожидаемой продолжительности жизни при рождении </a:t>
            </a:r>
            <a:r>
              <a:rPr lang="ru-RU" sz="1100" b="1" dirty="0">
                <a:solidFill>
                  <a:srgbClr val="990033"/>
                </a:solidFill>
                <a:cs typeface="Arial" pitchFamily="34" charset="0"/>
              </a:rPr>
              <a:t>до </a:t>
            </a:r>
            <a:r>
              <a:rPr lang="ru-RU" sz="11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78 лет</a:t>
            </a:r>
            <a:r>
              <a:rPr lang="ru-RU" sz="11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100" b="1" dirty="0">
                <a:solidFill>
                  <a:srgbClr val="44546A">
                    <a:lumMod val="50000"/>
                  </a:srgbClr>
                </a:solidFill>
              </a:rPr>
              <a:t>к 2024 г.</a:t>
            </a:r>
            <a:endParaRPr lang="ru-RU" sz="11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859211" y="3746495"/>
            <a:ext cx="6840000" cy="32103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b="1" dirty="0">
                <a:solidFill>
                  <a:schemeClr val="tx1"/>
                </a:solidFill>
              </a:rPr>
              <a:t>Ликвидация кадрового дефицита в медицинских организациях, оказывающих первичную медико-санитарную помощь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2859211" y="4204665"/>
            <a:ext cx="6840000" cy="25742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b="1" dirty="0">
                <a:solidFill>
                  <a:schemeClr val="tx1"/>
                </a:solidFill>
              </a:rPr>
              <a:t>Обеспечение охвата всех граждан профилактическими медицинскими осмотрами не реже одного раза в год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2823723" y="4617053"/>
            <a:ext cx="6840000" cy="38751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b="1" dirty="0">
                <a:solidFill>
                  <a:schemeClr val="tx1"/>
                </a:solidFill>
              </a:rPr>
              <a:t>Обеспечение оптимальной доступности для населения (в том числе для жителей населенных пунктов, расположенных в отдаленных местностях) медицинских организаций, оказывающих первичную медико-санитарную помощь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2853667" y="5132925"/>
            <a:ext cx="6840000" cy="411785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b="1" dirty="0">
                <a:solidFill>
                  <a:schemeClr val="tx1"/>
                </a:solidFill>
              </a:rPr>
              <a:t>Оптимизация работы медицинских организаций, оказывающих первичную медико-санитарную помощь, сокращение времени ожидания в очереди при обращении граждан в указанные медицинские организации, упрощение процедуры записи на прием к врачу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2844435" y="5661248"/>
            <a:ext cx="6840000" cy="37175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b="1" dirty="0">
                <a:solidFill>
                  <a:schemeClr val="tx1"/>
                </a:solidFill>
              </a:rPr>
              <a:t>Увеличение объема экспорта медицинских услуг не менее чем в четыре раза по сравнению с 2017 годом </a:t>
            </a:r>
          </a:p>
        </p:txBody>
      </p:sp>
      <p:sp>
        <p:nvSpPr>
          <p:cNvPr id="79" name="Левая круглая скобка 78"/>
          <p:cNvSpPr/>
          <p:nvPr/>
        </p:nvSpPr>
        <p:spPr>
          <a:xfrm>
            <a:off x="2785541" y="2931304"/>
            <a:ext cx="235843" cy="3161992"/>
          </a:xfrm>
          <a:prstGeom prst="lef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13" tIns="45706" rIns="91413" bIns="45706" rtlCol="0" anchor="ctr"/>
          <a:lstStyle/>
          <a:p>
            <a:pPr algn="ctr"/>
            <a:endParaRPr lang="ru-RU" sz="1000" dirty="0"/>
          </a:p>
        </p:txBody>
      </p:sp>
      <p:cxnSp>
        <p:nvCxnSpPr>
          <p:cNvPr id="81" name="Прямая со стрелкой 80"/>
          <p:cNvCxnSpPr/>
          <p:nvPr/>
        </p:nvCxnSpPr>
        <p:spPr>
          <a:xfrm>
            <a:off x="2613673" y="3043463"/>
            <a:ext cx="1440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091713" y="6453336"/>
            <a:ext cx="1733550" cy="273843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857753" y="2959280"/>
            <a:ext cx="6840000" cy="65012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000" b="1" dirty="0">
                <a:solidFill>
                  <a:schemeClr val="tx1"/>
                </a:solidFill>
              </a:rPr>
              <a:t>Снижение смертности населения трудоспособного возраста (до 350 случаев на 100 тыс. населения), смертности от болезней системы кровообращения (до 450 случаев на 100 тыс. населения),  от новообразований,  в том числе от злокачественных (до 185 случаев на 100 тыс. населения), младенческой смертности (до 4,5 случая на 1 тыс. родившихся детей)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773047" y="1920498"/>
            <a:ext cx="6948000" cy="39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0" rIns="91413" bIns="45706" rtlCol="0" anchor="ctr" anchorCtr="0"/>
          <a:lstStyle/>
          <a:p>
            <a:pPr algn="ctr"/>
            <a:r>
              <a:rPr lang="ru-RU" sz="1400" b="1" dirty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Отраслевые цели и целевые показатели</a:t>
            </a:r>
            <a:endParaRPr lang="ru-RU" sz="1400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1" name="Рисунок 1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56" y="34017"/>
            <a:ext cx="2177946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377225" y="55907"/>
            <a:ext cx="73643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lnSpc>
                <a:spcPct val="80000"/>
              </a:lnSpc>
            </a:pPr>
            <a:r>
              <a:rPr lang="ru-RU" sz="16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Указ Президента Российской Федерации от 07.05.2018 № 204 </a:t>
            </a:r>
          </a:p>
          <a:p>
            <a:pPr lvl="0" algn="ctr" eaLnBrk="0" hangingPunct="0">
              <a:lnSpc>
                <a:spcPct val="80000"/>
              </a:lnSpc>
            </a:pPr>
            <a:r>
              <a:rPr lang="ru-RU" sz="16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«О национальных целях и стратегических задачах развития </a:t>
            </a:r>
            <a:endParaRPr lang="ru-RU" sz="1600" dirty="0" smtClean="0">
              <a:solidFill>
                <a:srgbClr val="262626"/>
              </a:solidFill>
              <a:latin typeface="Georgia" pitchFamily="18" charset="0"/>
              <a:cs typeface="Tahoma" pitchFamily="34" charset="0"/>
            </a:endParaRPr>
          </a:p>
          <a:p>
            <a:pPr lvl="0" algn="ctr" eaLnBrk="0" hangingPunct="0">
              <a:lnSpc>
                <a:spcPct val="80000"/>
              </a:lnSpc>
            </a:pPr>
            <a:r>
              <a:rPr lang="ru-RU" sz="1600" dirty="0" smtClean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Российской </a:t>
            </a:r>
            <a:r>
              <a:rPr lang="ru-RU" sz="16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Федерации на период до 2024 года»</a:t>
            </a:r>
          </a:p>
        </p:txBody>
      </p:sp>
      <p:cxnSp>
        <p:nvCxnSpPr>
          <p:cNvPr id="42" name="Прямая соединительная линия 9"/>
          <p:cNvCxnSpPr/>
          <p:nvPr/>
        </p:nvCxnSpPr>
        <p:spPr>
          <a:xfrm flipV="1">
            <a:off x="1901232" y="827863"/>
            <a:ext cx="7427442" cy="4291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15"/>
          <p:cNvCxnSpPr/>
          <p:nvPr/>
        </p:nvCxnSpPr>
        <p:spPr>
          <a:xfrm>
            <a:off x="9328674" y="827861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70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20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700569"/>
              </p:ext>
            </p:extLst>
          </p:nvPr>
        </p:nvGraphicFramePr>
        <p:xfrm>
          <a:off x="582570" y="1052736"/>
          <a:ext cx="8822450" cy="4512408"/>
        </p:xfrm>
        <a:graphic>
          <a:graphicData uri="http://schemas.openxmlformats.org/drawingml/2006/table">
            <a:tbl>
              <a:tblPr/>
              <a:tblGrid>
                <a:gridCol w="3869495"/>
                <a:gridCol w="2166918"/>
                <a:gridCol w="2786037"/>
              </a:tblGrid>
              <a:tr h="8156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Субъект Российской Федерации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умерших 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 «старости»,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умерших  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«от неизвестных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причин»,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Российская Федерация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Курская область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85,3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13,4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Смоленская область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91,6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Тамбовская область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94,8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Адыгея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88,2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Калмыкия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87,1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12,9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Краснодарский край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87,9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133">
                <a:tc gridSpan="3"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Красноярский край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Ленинградская область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Санкт-Петербург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Москва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Хакасия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1133">
                <a:tc>
                  <a:txBody>
                    <a:bodyPr/>
                    <a:lstStyle/>
                    <a:p>
                      <a:pPr marL="93663" indent="0"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Еврейская автономная область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53102" y="91801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Причины смерти класса </a:t>
            </a:r>
            <a:r>
              <a:rPr lang="en-US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XVIII </a:t>
            </a:r>
            <a:r>
              <a:rPr 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«Симптомы, признаки и отклонения от нормы </a:t>
            </a:r>
            <a:r>
              <a:rPr lang="ru-RU" sz="1400" b="1" dirty="0" smtClean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…» январь-август </a:t>
            </a:r>
            <a:r>
              <a:rPr 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2018 года </a:t>
            </a:r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" y="29586"/>
            <a:ext cx="1991533" cy="6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041655" y="677236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15"/>
          <p:cNvCxnSpPr/>
          <p:nvPr/>
        </p:nvCxnSpPr>
        <p:spPr>
          <a:xfrm>
            <a:off x="9405020" y="677236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2602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525" name="Group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1088"/>
              </p:ext>
            </p:extLst>
          </p:nvPr>
        </p:nvGraphicFramePr>
        <p:xfrm>
          <a:off x="488506" y="647651"/>
          <a:ext cx="8640958" cy="5700234"/>
        </p:xfrm>
        <a:graphic>
          <a:graphicData uri="http://schemas.openxmlformats.org/drawingml/2006/table">
            <a:tbl>
              <a:tblPr/>
              <a:tblGrid>
                <a:gridCol w="1394039"/>
                <a:gridCol w="3144642"/>
                <a:gridCol w="4102277"/>
              </a:tblGrid>
              <a:tr h="205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99060" marR="99060" marT="45699" marB="456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 умерших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 тыс. населения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1988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692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1989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3 407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20 667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1991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34 000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22,9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1992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45 000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1996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62 500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42,3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60 759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41,7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2001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56 930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39,6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2002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57 634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40,3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2003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56 165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39,2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2004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2005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49 676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34,6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2006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44 553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31,3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2007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41 236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2008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45 237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31,9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51 580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36,3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56 324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39,4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55 731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66 056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46,1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82 235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57,3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104 725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72,8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105 719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72,2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108 744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74,1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80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95 890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65,3</a:t>
                      </a:r>
                    </a:p>
                  </a:txBody>
                  <a:tcPr marL="99060" marR="99060"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3214" name="Text Box 98"/>
          <p:cNvSpPr txBox="1">
            <a:spLocks noChangeArrowheads="1"/>
          </p:cNvSpPr>
          <p:nvPr/>
        </p:nvSpPr>
        <p:spPr bwMode="auto">
          <a:xfrm>
            <a:off x="2164344" y="6524619"/>
            <a:ext cx="5577311" cy="2762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+mn-cs"/>
              </a:rPr>
              <a:t>В мире уровень смертности от старости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7-8 на 100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+mn-cs"/>
              </a:rPr>
              <a:t>тыс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. населения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043813" y="116212"/>
            <a:ext cx="76374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Georgia" panose="02040502050405020303" pitchFamily="18" charset="0"/>
                <a:ea typeface="+mj-ea"/>
                <a:cs typeface="+mj-cs"/>
              </a:rPr>
              <a:t>ДИНАМИКА СЛУЧАЕВ СМЕРТИ ОТ СТАРОСТИ</a:t>
            </a:r>
          </a:p>
        </p:txBody>
      </p: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7" y="0"/>
            <a:ext cx="1991533" cy="6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2041655" y="548680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5"/>
          <p:cNvCxnSpPr/>
          <p:nvPr/>
        </p:nvCxnSpPr>
        <p:spPr>
          <a:xfrm>
            <a:off x="9405020" y="548680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16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0" name="Прямоугольник 8"/>
          <p:cNvSpPr>
            <a:spLocks noChangeArrowheads="1"/>
          </p:cNvSpPr>
          <p:nvPr/>
        </p:nvSpPr>
        <p:spPr bwMode="auto">
          <a:xfrm>
            <a:off x="494548" y="681212"/>
            <a:ext cx="869796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buFont typeface="Wingdings" pitchFamily="2" charset="2"/>
              <a:buNone/>
            </a:pPr>
            <a:r>
              <a:rPr lang="ru-RU" alt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В соответствии с правилом А модификации выбранной причины смерти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термин «Старость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ru-RU" sz="1600" b="1" u="sng" dirty="0">
                <a:latin typeface="Times New Roman" pitchFamily="18" charset="0"/>
                <a:cs typeface="Times New Roman" pitchFamily="18" charset="0"/>
              </a:rPr>
              <a:t>относится к неточно обозначенным состояниям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alt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lnSpc>
                <a:spcPct val="150000"/>
              </a:lnSpc>
              <a:buFont typeface="Wingdings" pitchFamily="2" charset="2"/>
              <a:buNone/>
            </a:pPr>
            <a:endParaRPr lang="ru-RU" alt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Данное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состояние не может быть выбрано в качестве первоначальной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причины смерти при наличии любого состояния, классифицированного в других рубриках (МКБ-10, том 2, стр. 46-47).  </a:t>
            </a: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Критериями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использования кода </a:t>
            </a:r>
            <a:r>
              <a:rPr lang="en-US" altLang="ru-RU" sz="16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54 «Старость»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в качестве первоначальной причины смерти являются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ru-RU" altLang="ru-RU" sz="1600" i="1" dirty="0" smtClean="0">
                <a:latin typeface="Times New Roman" pitchFamily="18" charset="0"/>
                <a:cs typeface="Times New Roman" pitchFamily="18" charset="0"/>
              </a:rPr>
              <a:t>возраст </a:t>
            </a:r>
            <a:r>
              <a:rPr lang="ru-RU" altLang="ru-RU" sz="1600" i="1" dirty="0">
                <a:latin typeface="Times New Roman" pitchFamily="18" charset="0"/>
                <a:cs typeface="Times New Roman" pitchFamily="18" charset="0"/>
              </a:rPr>
              <a:t>старше 80 лет</a:t>
            </a:r>
            <a:r>
              <a:rPr lang="ru-RU" altLang="ru-RU" sz="1600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ru-RU" alt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i="1" dirty="0">
                <a:latin typeface="Times New Roman" pitchFamily="18" charset="0"/>
                <a:cs typeface="Times New Roman" pitchFamily="18" charset="0"/>
              </a:rPr>
              <a:t>отсутствие в медицинской документации указаний на хронические заболевания, травмы и их последствия, способные вызвать смерть</a:t>
            </a:r>
            <a:r>
              <a:rPr lang="ru-RU" altLang="ru-RU" sz="1600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ru-RU" alt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i="1" dirty="0">
                <a:latin typeface="Times New Roman" pitchFamily="18" charset="0"/>
                <a:cs typeface="Times New Roman" pitchFamily="18" charset="0"/>
              </a:rPr>
              <a:t>отсутствие подозрений на насильственную </a:t>
            </a:r>
            <a:r>
              <a:rPr lang="ru-RU" altLang="ru-RU" sz="1600" i="1" dirty="0" smtClean="0">
                <a:latin typeface="Times New Roman" pitchFamily="18" charset="0"/>
                <a:cs typeface="Times New Roman" pitchFamily="18" charset="0"/>
              </a:rPr>
              <a:t>смерть</a:t>
            </a: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43813" y="116212"/>
            <a:ext cx="76374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Georgia" panose="02040502050405020303" pitchFamily="18" charset="0"/>
                <a:ea typeface="+mj-ea"/>
                <a:cs typeface="+mj-cs"/>
              </a:rPr>
              <a:t>Правила выбора «первоначальной» причины смерти</a:t>
            </a:r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7" y="0"/>
            <a:ext cx="1991533" cy="6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041655" y="548680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5"/>
          <p:cNvCxnSpPr/>
          <p:nvPr/>
        </p:nvCxnSpPr>
        <p:spPr>
          <a:xfrm>
            <a:off x="9405020" y="548680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032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0" name="Прямоугольник 8"/>
          <p:cNvSpPr>
            <a:spLocks noChangeArrowheads="1"/>
          </p:cNvSpPr>
          <p:nvPr/>
        </p:nvSpPr>
        <p:spPr bwMode="auto">
          <a:xfrm>
            <a:off x="506507" y="4725145"/>
            <a:ext cx="903162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патологоанатомического или судебно-медицинского вскрытия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умершего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возрасте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 80 лет отсутствие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патологических изменений в органах и тканях невозможно.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После проведения вскрытия с учетом гистологических данных, должны быть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определены конкретные причины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приведшие к смерти, что исключает использования термина «Старость».</a:t>
            </a: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43813" y="116212"/>
            <a:ext cx="76374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Georgia" panose="02040502050405020303" pitchFamily="18" charset="0"/>
                <a:ea typeface="+mj-ea"/>
                <a:cs typeface="+mj-cs"/>
              </a:rPr>
              <a:t>Правила выбора «первоначальной» причины смерти</a:t>
            </a:r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7" y="0"/>
            <a:ext cx="1991533" cy="6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235503"/>
              </p:ext>
            </p:extLst>
          </p:nvPr>
        </p:nvGraphicFramePr>
        <p:xfrm>
          <a:off x="2370022" y="980728"/>
          <a:ext cx="5304589" cy="5040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04589"/>
              </a:tblGrid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Вскрытия умерших от старости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19" marR="10319" marT="9525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29259"/>
              </p:ext>
            </p:extLst>
          </p:nvPr>
        </p:nvGraphicFramePr>
        <p:xfrm>
          <a:off x="584516" y="1916834"/>
          <a:ext cx="8886201" cy="2445418"/>
        </p:xfrm>
        <a:graphic>
          <a:graphicData uri="http://schemas.openxmlformats.org/drawingml/2006/table">
            <a:tbl>
              <a:tblPr/>
              <a:tblGrid>
                <a:gridCol w="1653246"/>
                <a:gridCol w="2410985"/>
                <a:gridCol w="2410985"/>
                <a:gridCol w="2410985"/>
              </a:tblGrid>
              <a:tr h="864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умерших от старости</a:t>
                      </a: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Патологоанатомические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вскрытия</a:t>
                      </a: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вскрытий от общего числа умерших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старости (%)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635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66 056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2 632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3,98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82 235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2 916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3,55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104 725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3 413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3,26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105 719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5 240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4,96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108 744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6 061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5,57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95 890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2041655" y="548680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5"/>
          <p:cNvCxnSpPr/>
          <p:nvPr/>
        </p:nvCxnSpPr>
        <p:spPr>
          <a:xfrm>
            <a:off x="9405020" y="548680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56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 txBox="1">
            <a:spLocks/>
          </p:cNvSpPr>
          <p:nvPr/>
        </p:nvSpPr>
        <p:spPr bwMode="auto">
          <a:xfrm>
            <a:off x="2219105" y="-27384"/>
            <a:ext cx="7558431" cy="576064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Georgia" panose="02040502050405020303" pitchFamily="18" charset="0"/>
                <a:ea typeface="+mj-ea"/>
                <a:cs typeface="+mj-cs"/>
              </a:rPr>
              <a:t>Структура смертности по отдельным классам в ряде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Georgia" panose="02040502050405020303" pitchFamily="18" charset="0"/>
                <a:ea typeface="+mj-ea"/>
                <a:cs typeface="+mj-cs"/>
              </a:rPr>
              <a:t>субъектов Российской Федерации (%), 2017 г.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786562"/>
              </p:ext>
            </p:extLst>
          </p:nvPr>
        </p:nvGraphicFramePr>
        <p:xfrm>
          <a:off x="155641" y="980728"/>
          <a:ext cx="9594717" cy="518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8663"/>
                <a:gridCol w="4836054"/>
              </a:tblGrid>
              <a:tr h="446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системы кровообращения  - 47,3%</a:t>
                      </a:r>
                    </a:p>
                    <a:p>
                      <a:pPr algn="ctr"/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7" marR="99057" marT="45783" marB="457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Симптомы, признаки  ….- 7,0%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7" marR="99057" marT="45783" marB="457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680889"/>
              </p:ext>
            </p:extLst>
          </p:nvPr>
        </p:nvGraphicFramePr>
        <p:xfrm>
          <a:off x="116463" y="1556792"/>
          <a:ext cx="9634757" cy="4824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291"/>
                <a:gridCol w="1404176"/>
                <a:gridCol w="1052504"/>
                <a:gridCol w="2341509"/>
                <a:gridCol w="1404156"/>
                <a:gridCol w="1092121"/>
              </a:tblGrid>
              <a:tr h="66652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8" marR="99068" marT="45717" marB="45717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Болезни системы кровообращения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8" marR="99068" marT="45717" marB="45717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Симптомы, признаки ….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8" marR="99068" marT="45717" marB="45717"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68" marR="99068" marT="45717" marB="45717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Болезни системы кровообращения</a:t>
                      </a:r>
                    </a:p>
                  </a:txBody>
                  <a:tcPr marL="99068" marR="99068" marT="45717" marB="45717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Симптомы, признаки ….</a:t>
                      </a:r>
                    </a:p>
                  </a:txBody>
                  <a:tcPr marL="99068" marR="99068" marT="45717" marB="45717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259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Липецкая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область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40,2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12,3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Орловская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область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58,1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5,1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777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Смоленская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область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42,0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21,7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Псковская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область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62,4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4,0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641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Ростовская область</a:t>
                      </a:r>
                    </a:p>
                  </a:txBody>
                  <a:tcPr marL="10319" marR="10319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46,4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21,0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Крым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62,2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1,9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229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Карачаево-Черкесская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40,1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23,0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г.Севастополь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59,3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2,7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438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Мордовия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30,7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14,9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Еврейская автономная область</a:t>
                      </a: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58,1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0,3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102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Чувашская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36,7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11,4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Архангельская область 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56,5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1,6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131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Тамбовская область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40,1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14,0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г.Москва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56,2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1,5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0319" marR="10319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A95787-187D-40CA-B9EC-C04DDE3F12F9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7" y="0"/>
            <a:ext cx="1991533" cy="6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041655" y="548680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15"/>
          <p:cNvCxnSpPr/>
          <p:nvPr/>
        </p:nvCxnSpPr>
        <p:spPr>
          <a:xfrm>
            <a:off x="9405020" y="548680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16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300476"/>
              </p:ext>
            </p:extLst>
          </p:nvPr>
        </p:nvGraphicFramePr>
        <p:xfrm>
          <a:off x="182818" y="980728"/>
          <a:ext cx="9594718" cy="792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6672"/>
                <a:gridCol w="4758046"/>
              </a:tblGrid>
              <a:tr h="4874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Болезни системы кровообращения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7" marR="99057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Болезни эндокринной системы,…</a:t>
                      </a:r>
                    </a:p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7" marR="99057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0469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47,3%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7" marR="99057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2,2%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7" marR="99057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296642"/>
              </p:ext>
            </p:extLst>
          </p:nvPr>
        </p:nvGraphicFramePr>
        <p:xfrm>
          <a:off x="182818" y="1844824"/>
          <a:ext cx="9594718" cy="4248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3182"/>
                <a:gridCol w="1506685"/>
                <a:gridCol w="1377222"/>
                <a:gridCol w="1915574"/>
                <a:gridCol w="1563535"/>
                <a:gridCol w="1328520"/>
              </a:tblGrid>
              <a:tr h="640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</a:t>
                      </a:r>
                    </a:p>
                  </a:txBody>
                  <a:tcPr marL="99065" marR="99065" marT="45729" marB="4572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системы кровообращения</a:t>
                      </a:r>
                    </a:p>
                  </a:txBody>
                  <a:tcPr marL="99065" marR="99065" marT="45729" marB="4572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Болезни эндокринной системы       …</a:t>
                      </a:r>
                    </a:p>
                  </a:txBody>
                  <a:tcPr marL="99065" marR="99065" marT="45729" marB="4572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</a:t>
                      </a:r>
                    </a:p>
                  </a:txBody>
                  <a:tcPr marL="99065" marR="99065" marT="45729" marB="4572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системы кровообращения</a:t>
                      </a:r>
                    </a:p>
                  </a:txBody>
                  <a:tcPr marL="99065" marR="99065" marT="45729" marB="4572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Болезни эндокринной системы       …</a:t>
                      </a:r>
                    </a:p>
                  </a:txBody>
                  <a:tcPr marL="99065" marR="99065" marT="45729" marB="45729" horzOverflow="overflow"/>
                </a:tc>
              </a:tr>
              <a:tr h="496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Тульская область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45,4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5,2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Белгородская область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53,1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0,7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55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Ивановская область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39,4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6,2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Орловская </a:t>
                      </a:r>
                      <a:r>
                        <a:rPr lang="ru-RU" sz="1200" b="1" i="0" u="none" strike="noStrike" dirty="0">
                          <a:latin typeface="Arial Cyr"/>
                        </a:rPr>
                        <a:t>область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58,2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1,2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49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Республика Мордовия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30,7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5,1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Псковская область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62,4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0,4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485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Челябинская область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43,4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4,5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Новгородская область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55,8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0,5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76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Рязанская </a:t>
                      </a:r>
                      <a:r>
                        <a:rPr lang="ru-RU" sz="1200" b="1" i="0" u="none" strike="noStrike" dirty="0">
                          <a:latin typeface="Arial Cyr"/>
                        </a:rPr>
                        <a:t>область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43,1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4,3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"/>
                        </a:rPr>
                        <a:t>Ставропольский край</a:t>
                      </a:r>
                      <a:endParaRPr lang="ru-RU" sz="1200" b="1" i="0" u="none" strike="noStrike" dirty="0">
                        <a:latin typeface="Arial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58,7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0,6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0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Амурская область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31,9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6,9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Еврейская автономная область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58,1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0,7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12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Сахалинская </a:t>
                      </a:r>
                      <a:r>
                        <a:rPr lang="ru-RU" sz="1200" b="1" i="0" u="none" strike="noStrike" dirty="0">
                          <a:latin typeface="Arial Cyr"/>
                        </a:rPr>
                        <a:t>область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26,6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4,2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Новгородская область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55,8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0,5</a:t>
                      </a: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78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Курганская область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36,7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5,1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г.Москва</a:t>
                      </a: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Arial Cyr"/>
                        </a:rPr>
                        <a:t>56,2</a:t>
                      </a:r>
                      <a:endParaRPr lang="ru-RU" sz="1200" b="1" i="0" u="none" strike="noStrike" dirty="0">
                        <a:latin typeface="Arial Cyr"/>
                      </a:endParaRPr>
                    </a:p>
                  </a:txBody>
                  <a:tcPr marL="10319" marR="10319" marT="95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0,5</a:t>
                      </a:r>
                    </a:p>
                  </a:txBody>
                  <a:tcPr marL="10319" marR="10319" marT="95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7" y="0"/>
            <a:ext cx="1991533" cy="6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A95787-187D-40CA-B9EC-C04DDE3F12F9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219105" y="-27384"/>
            <a:ext cx="7558431" cy="576064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Georgia" panose="02040502050405020303" pitchFamily="18" charset="0"/>
                <a:ea typeface="+mj-ea"/>
                <a:cs typeface="+mj-cs"/>
              </a:rPr>
              <a:t>Структура смертности по отдельным классам в ряде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Georgia" panose="02040502050405020303" pitchFamily="18" charset="0"/>
                <a:ea typeface="+mj-ea"/>
                <a:cs typeface="+mj-cs"/>
              </a:rPr>
              <a:t>субъектов Российской Федерации (%), 2017 г.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041655" y="548680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15"/>
          <p:cNvCxnSpPr/>
          <p:nvPr/>
        </p:nvCxnSpPr>
        <p:spPr>
          <a:xfrm>
            <a:off x="9405020" y="548680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97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975123" y="1125538"/>
            <a:ext cx="826875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</a:t>
            </a: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     </a:t>
            </a:r>
            <a:endParaRPr lang="ru-RU" altLang="ru-RU" sz="1800" b="1" dirty="0"/>
          </a:p>
        </p:txBody>
      </p:sp>
      <p:graphicFrame>
        <p:nvGraphicFramePr>
          <p:cNvPr id="13435" name="Group 1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976980"/>
              </p:ext>
            </p:extLst>
          </p:nvPr>
        </p:nvGraphicFramePr>
        <p:xfrm>
          <a:off x="584515" y="764704"/>
          <a:ext cx="9127015" cy="5455812"/>
        </p:xfrm>
        <a:graphic>
          <a:graphicData uri="http://schemas.openxmlformats.org/drawingml/2006/table">
            <a:tbl>
              <a:tblPr/>
              <a:tblGrid>
                <a:gridCol w="3861390"/>
                <a:gridCol w="1014113"/>
                <a:gridCol w="1014113"/>
                <a:gridCol w="1014113"/>
                <a:gridCol w="1053156"/>
                <a:gridCol w="1170130"/>
              </a:tblGrid>
              <a:tr h="2471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Российской Федерации </a:t>
                      </a:r>
                    </a:p>
                  </a:txBody>
                  <a:tcPr marL="99052" marR="99052" marT="45717" marB="4571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 год</a:t>
                      </a:r>
                    </a:p>
                  </a:txBody>
                  <a:tcPr marL="99052" marR="99052" marT="45717" marB="4571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год</a:t>
                      </a:r>
                    </a:p>
                  </a:txBody>
                  <a:tcPr marL="99052" marR="99052" marT="45717" marB="4571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</a:p>
                  </a:txBody>
                  <a:tcPr marL="99052" marR="99052" marT="45717" marB="4571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</a:p>
                  </a:txBody>
                  <a:tcPr marL="99052" marR="99052" marT="45717" marB="4571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</a:t>
                      </a:r>
                    </a:p>
                  </a:txBody>
                  <a:tcPr marL="99052" marR="99052" marT="45717" marB="4571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18,3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21,5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25,2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Костромская область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20,7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37,2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39,9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Владимирская область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13,1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53,2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64,6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60,4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51,0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Ивановская область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70,6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90,2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Кабардино-Балкарская Республика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6,9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10,6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11,4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989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Курская область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13,4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25,4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62,3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1DD"/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Москва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Адыгея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27,8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32,4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51,7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48,4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48,7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Краснодарский край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11,6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12,8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15,3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17,2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Мордовия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18,2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41,9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66,5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65,6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Алтай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14,8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12,9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Северная Осетия -Алания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9,8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25,8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Ханты-Мансийский автономный  округ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7,9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Челябинская область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32,9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53,4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Чеченская Республика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6,7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4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Ярославская область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18,2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31,7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27,4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42,0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989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Свердловская область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12,9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15,1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</a:t>
                      </a:r>
                    </a:p>
                  </a:txBody>
                  <a:tcPr marL="99052" marR="99052" marT="45717" marB="45717" anchor="b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26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038169" y="25463"/>
            <a:ext cx="7637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Bookman Old Style" panose="02050604050505020204" pitchFamily="18" charset="0"/>
              </a:rPr>
              <a:t>Смертность от сахарного диабета, </a:t>
            </a:r>
            <a:r>
              <a:rPr lang="ru-RU" sz="1400" b="1" dirty="0" smtClean="0">
                <a:latin typeface="Bookman Old Style" panose="02050604050505020204" pitchFamily="18" charset="0"/>
              </a:rPr>
              <a:t>2013-2017 </a:t>
            </a:r>
            <a:r>
              <a:rPr lang="ru-RU" sz="1400" b="1" dirty="0">
                <a:latin typeface="Bookman Old Style" panose="02050604050505020204" pitchFamily="18" charset="0"/>
              </a:rPr>
              <a:t>годы </a:t>
            </a:r>
            <a:endParaRPr lang="ru-RU" sz="1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400" b="1" dirty="0" smtClean="0">
                <a:latin typeface="Bookman Old Style" panose="02050604050505020204" pitchFamily="18" charset="0"/>
              </a:rPr>
              <a:t>(на </a:t>
            </a:r>
            <a:r>
              <a:rPr lang="ru-RU" sz="1400" b="1" dirty="0">
                <a:latin typeface="Bookman Old Style" panose="02050604050505020204" pitchFamily="18" charset="0"/>
              </a:rPr>
              <a:t>100 тыс. населения)</a:t>
            </a:r>
          </a:p>
        </p:txBody>
      </p: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7" y="0"/>
            <a:ext cx="1991533" cy="6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272480" y="6403975"/>
            <a:ext cx="9380711" cy="338138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Европейский регион </a:t>
            </a: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 8- 26 на </a:t>
            </a: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100 тыс. населения 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041655" y="548680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5"/>
          <p:cNvCxnSpPr/>
          <p:nvPr/>
        </p:nvCxnSpPr>
        <p:spPr>
          <a:xfrm>
            <a:off x="9405020" y="548680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08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6728" y="1052736"/>
            <a:ext cx="91270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Вносятся изменения в следующие формы федерального статистического наблюдения: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2828837"/>
            <a:ext cx="4953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FFFF"/>
                </a:solidFill>
              </a:rPr>
              <a:t>№ 12 «Сведения </a:t>
            </a:r>
            <a:r>
              <a:rPr lang="ru-RU" b="1" dirty="0" smtClean="0">
                <a:solidFill>
                  <a:schemeClr val="bg1"/>
                </a:solidFill>
              </a:rPr>
              <a:t>о числе заболеваний, зарегистрированных у пациентов, проживающих в районе обслуживания медицинской организации»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478841" y="1628800"/>
            <a:ext cx="9107236" cy="25545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/>
            <a:endParaRPr lang="ru-RU" sz="1600" b="1" dirty="0" smtClean="0">
              <a:solidFill>
                <a:schemeClr val="bg1"/>
              </a:solidFill>
            </a:endParaRPr>
          </a:p>
          <a:p>
            <a:pPr algn="l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№ 12 «Сведения о числе заболеваний, зарегистрированных у пациентов, проживающих в районе обслуживания медицинской организации»</a:t>
            </a:r>
          </a:p>
          <a:p>
            <a:pPr algn="l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№ 14 «Сведения о деятельности стационара»;</a:t>
            </a:r>
          </a:p>
          <a:p>
            <a:pPr algn="l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№ 30 «Сведения о медицинской организации»;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№ 47 «Сведения о сети и деятельности учреждений здравоохранения»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121" y="4653136"/>
            <a:ext cx="9855879" cy="11387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Планируемые даты проведения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WEB-семинаров по вопросам заполнения форм государственной статистической отчетности за 2018 год </a:t>
            </a:r>
          </a:p>
          <a:p>
            <a:pPr algn="ctr"/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- 13 декабря 2018 года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3"/>
          <p:cNvSpPr txBox="1">
            <a:spLocks noChangeArrowheads="1"/>
          </p:cNvSpPr>
          <p:nvPr/>
        </p:nvSpPr>
        <p:spPr bwMode="auto">
          <a:xfrm>
            <a:off x="1784648" y="48424"/>
            <a:ext cx="7809317" cy="649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ИЗМЕНЕНИЯ, ВНОСИМЫЕ В ДЕЙСТВУЮЩИЕ ФОРМЫ ФЕДЕРАЛЬНОГО СТАТИСТИЧЕСКОГО   НАБЛЮДЕНИЯ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7D909-D329-48E5-99B5-6D5C6F1F6D4F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1" y="50062"/>
            <a:ext cx="1991533" cy="6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041654" y="647647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5"/>
          <p:cNvCxnSpPr/>
          <p:nvPr/>
        </p:nvCxnSpPr>
        <p:spPr>
          <a:xfrm>
            <a:off x="9409411" y="645994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330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2"/>
          <p:cNvSpPr txBox="1">
            <a:spLocks/>
          </p:cNvSpPr>
          <p:nvPr/>
        </p:nvSpPr>
        <p:spPr bwMode="auto">
          <a:xfrm>
            <a:off x="1035321" y="2636839"/>
            <a:ext cx="790760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3" tIns="47891" rIns="95783" bIns="47891" anchor="ctr"/>
          <a:lstStyle>
            <a:lvl1pPr marL="342891" indent="-3428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57239">
              <a:lnSpc>
                <a:spcPct val="80000"/>
              </a:lnSpc>
              <a:buNone/>
              <a:defRPr/>
            </a:pPr>
            <a:r>
              <a:rPr lang="ru-RU" altLang="ru-RU" sz="1600" b="1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МИНИСТЕРСТВО ЗДРАВООХРАНЕНИЯ </a:t>
            </a:r>
          </a:p>
          <a:p>
            <a:pPr marL="0" indent="0" algn="ctr" defTabSz="957239">
              <a:lnSpc>
                <a:spcPct val="80000"/>
              </a:lnSpc>
              <a:buNone/>
              <a:defRPr/>
            </a:pPr>
            <a:r>
              <a:rPr lang="ru-RU" alt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РОССИЙСКОЙ ФЕДЕРАЦИИ</a:t>
            </a:r>
          </a:p>
        </p:txBody>
      </p:sp>
      <p:sp>
        <p:nvSpPr>
          <p:cNvPr id="11" name="Прямоугольник 8"/>
          <p:cNvSpPr/>
          <p:nvPr/>
        </p:nvSpPr>
        <p:spPr>
          <a:xfrm>
            <a:off x="0" y="-17462"/>
            <a:ext cx="9906000" cy="24130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1"/>
          <p:cNvSpPr/>
          <p:nvPr/>
        </p:nvSpPr>
        <p:spPr>
          <a:xfrm>
            <a:off x="0" y="274644"/>
            <a:ext cx="9906000" cy="46037"/>
          </a:xfrm>
          <a:prstGeom prst="rect">
            <a:avLst/>
          </a:prstGeom>
          <a:solidFill>
            <a:srgbClr val="BC30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2"/>
          <p:cNvSpPr/>
          <p:nvPr/>
        </p:nvSpPr>
        <p:spPr>
          <a:xfrm>
            <a:off x="0" y="6502408"/>
            <a:ext cx="9906000" cy="4603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4137827" y="6381751"/>
            <a:ext cx="1630364" cy="287339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95783" tIns="47891" rIns="95783" bIns="47891" anchor="ctr">
            <a:normAutofit/>
          </a:bodyPr>
          <a:lstStyle/>
          <a:p>
            <a:pPr algn="ctr" defTabSz="957239" eaLnBrk="0" hangingPunct="0">
              <a:lnSpc>
                <a:spcPct val="80000"/>
              </a:lnSpc>
              <a:spcBef>
                <a:spcPct val="20000"/>
              </a:spcBef>
            </a:pPr>
            <a:r>
              <a:rPr lang="ru-RU" altLang="ru-RU" sz="1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РОССИЯ 2018</a:t>
            </a:r>
          </a:p>
        </p:txBody>
      </p:sp>
      <p:sp>
        <p:nvSpPr>
          <p:cNvPr id="17" name="Прямоугольник 13"/>
          <p:cNvSpPr/>
          <p:nvPr/>
        </p:nvSpPr>
        <p:spPr>
          <a:xfrm>
            <a:off x="4387202" y="3370275"/>
            <a:ext cx="1131623" cy="650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713" name="TextBox 16"/>
          <p:cNvSpPr txBox="1">
            <a:spLocks noChangeArrowheads="1"/>
          </p:cNvSpPr>
          <p:nvPr/>
        </p:nvSpPr>
        <p:spPr bwMode="auto">
          <a:xfrm>
            <a:off x="926973" y="4293096"/>
            <a:ext cx="81242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17375E"/>
                </a:solidFill>
                <a:latin typeface="Tahoma" pitchFamily="34" charset="0"/>
                <a:cs typeface="Tahoma" pitchFamily="34" charset="0"/>
              </a:rPr>
              <a:t>KakorinaEP@rosminzdrav.ru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A95787-187D-40CA-B9EC-C04DDE3F12F9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27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83696" y="34017"/>
            <a:ext cx="7222303" cy="806346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ru-RU" sz="16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НАЦИОНАЛЬНЫЙ ПРОЕКТ «ЗДРАВООХРАНЕНИЕ», </a:t>
            </a:r>
            <a:endParaRPr lang="ru-RU" sz="1600" dirty="0" smtClean="0">
              <a:solidFill>
                <a:srgbClr val="262626"/>
              </a:solidFill>
              <a:latin typeface="Georgia" pitchFamily="18" charset="0"/>
              <a:cs typeface="Tahoma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ru-RU" sz="1400" dirty="0" smtClean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утвержден </a:t>
            </a:r>
            <a:r>
              <a:rPr lang="ru-RU" sz="14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президиумом Совета при Президенте Российской Федерации по стратегическому развитию и национальным проектам</a:t>
            </a:r>
            <a:br>
              <a:rPr lang="ru-RU" sz="14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</a:br>
            <a:r>
              <a:rPr lang="ru-RU" sz="14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 (протокол №10 от 03.09.2018)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24554"/>
              </p:ext>
            </p:extLst>
          </p:nvPr>
        </p:nvGraphicFramePr>
        <p:xfrm>
          <a:off x="145756" y="1052738"/>
          <a:ext cx="9631779" cy="53156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1903"/>
                <a:gridCol w="1218090"/>
                <a:gridCol w="750215"/>
                <a:gridCol w="637278"/>
                <a:gridCol w="701991"/>
                <a:gridCol w="782302"/>
              </a:tblGrid>
              <a:tr h="432046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Наименование показателя 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Единица измерения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2024 к 2017,%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20317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Смертность населения трудоспособного возраста</a:t>
                      </a:r>
                      <a:endParaRPr lang="ru-RU" sz="1100" b="1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 100 тыс.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населения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/>
                        <a:t>484,5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/>
                        <a:t>401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350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-27,8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2028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Смертность от болезней системы кровообращения</a:t>
                      </a:r>
                      <a:endParaRPr lang="ru-RU" sz="1100" b="1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 100 тыс.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населения</a:t>
                      </a:r>
                      <a:endParaRPr lang="ru-RU" sz="8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587,6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450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-23,4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3042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Смертность от новообразований, в том от злокачественных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 100 тыс.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населения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200,6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193,5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185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-7,8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95008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Младенческая смертность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На 1000 родившихся живыми </a:t>
                      </a:r>
                      <a:endParaRPr lang="ru-RU" sz="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5,6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5,0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4,5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-19,6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7791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</a:t>
                      </a:r>
                      <a:r>
                        <a:rPr lang="ru-RU" sz="1100" b="1" kern="1200" dirty="0" err="1" smtClean="0"/>
                        <a:t>Укомлектованность</a:t>
                      </a:r>
                      <a:r>
                        <a:rPr lang="ru-RU" sz="1100" b="1" kern="1200" dirty="0" smtClean="0"/>
                        <a:t> врачебных должностей в подразделениях, оказывающих    медицинскую помощь в амбулаторных условиях (физическими лицами при  коэффициенте совместительства 1,2)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Процент</a:t>
                      </a:r>
                      <a:endParaRPr lang="ru-RU" sz="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79,7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86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95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19,2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45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/>
                        <a:t> </a:t>
                      </a:r>
                      <a:r>
                        <a:rPr lang="ru-RU" sz="1100" b="1" kern="1200" dirty="0" err="1" smtClean="0"/>
                        <a:t>Укомлектованность</a:t>
                      </a:r>
                      <a:r>
                        <a:rPr lang="ru-RU" sz="1100" b="1" kern="1200" dirty="0" smtClean="0"/>
                        <a:t> должностей среднего медицинского персонала в подразделениях,  оказывающих медицинскую помощь в амбулаторных условиях (физическими лицами  при коэффициенте совместительства 1,2)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Процент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88,8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92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95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7,0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0919">
                <a:tc>
                  <a:txBody>
                    <a:bodyPr/>
                    <a:lstStyle/>
                    <a:p>
                      <a:r>
                        <a:rPr lang="ru-RU" sz="1100" b="1" kern="1200" dirty="0" smtClean="0"/>
                        <a:t> Число специалистов, вовлеченных в систему непрерывного образования медицинских  работников, в том числе с использованием дистанционных образовательных технологий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Тысяч человек</a:t>
                      </a:r>
                      <a:endParaRPr lang="ru-RU" sz="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850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1880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17,2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6440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/>
                        <a:t> Охват граждан профилактическими медицинскими осмотрами</a:t>
                      </a:r>
                      <a:endParaRPr lang="ru-RU" sz="1100" b="1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/>
                        <a:t>39,7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/>
                        <a:t>45,0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70,0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1,9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18196">
                <a:tc>
                  <a:txBody>
                    <a:bodyPr/>
                    <a:lstStyle/>
                    <a:p>
                      <a:r>
                        <a:rPr lang="ru-RU" sz="1100" b="1" dirty="0" smtClean="0"/>
                        <a:t> Число населенных пунктов с численностью населения свыше 100 человек, по данным геоинформационной системы Минздрава России, находящихся вне зоны доступности от медицинской организации или ее структурного подразделения, оказывающих первичную медико-санитарную помощь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Единиц</a:t>
                      </a:r>
                      <a:endParaRPr lang="ru-RU" sz="8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/>
                        <a:t>788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/>
                        <a:t>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-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18196">
                <a:tc>
                  <a:txBody>
                    <a:bodyPr/>
                    <a:lstStyle/>
                    <a:p>
                      <a:r>
                        <a:rPr lang="ru-RU" sz="1100" b="1" dirty="0" smtClean="0"/>
                        <a:t> Доля медицинских организаций, участвующих в создании и тиражировании «Новой модели медицинской организации, оказывающей первичную медико-санитарную помощь» от общего количества медицинских организаций, оказывающих данный вид помощи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59,8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72,3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24,1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40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/>
                        <a:t> Объем экспорта медицинских услуг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Млрд. долларов</a:t>
                      </a:r>
                      <a:endParaRPr lang="ru-RU" sz="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250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690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1000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/>
                        <a:t>4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1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56" y="34017"/>
            <a:ext cx="2177946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9"/>
          <p:cNvCxnSpPr/>
          <p:nvPr/>
        </p:nvCxnSpPr>
        <p:spPr>
          <a:xfrm flipV="1">
            <a:off x="1901232" y="937758"/>
            <a:ext cx="7427442" cy="4291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5"/>
          <p:cNvCxnSpPr/>
          <p:nvPr/>
        </p:nvCxnSpPr>
        <p:spPr>
          <a:xfrm>
            <a:off x="9328674" y="937756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7D909-D329-48E5-99B5-6D5C6F1F6D4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04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1901233" y="35915"/>
            <a:ext cx="78523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600" dirty="0" smtClean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Прогноз демографической ситуации в </a:t>
            </a:r>
            <a:r>
              <a:rPr lang="ru-RU" altLang="ru-RU" sz="1600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Российской </a:t>
            </a:r>
            <a:r>
              <a:rPr lang="ru-RU" altLang="ru-RU" sz="1600" dirty="0" smtClean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Федерации </a:t>
            </a:r>
          </a:p>
          <a:p>
            <a:pPr algn="ctr">
              <a:buFont typeface="Arial" charset="0"/>
              <a:buNone/>
            </a:pPr>
            <a:r>
              <a:rPr lang="ru-RU" altLang="ru-RU" sz="1600" dirty="0" smtClean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по данным Росстата (от 03.10.2018) </a:t>
            </a:r>
          </a:p>
        </p:txBody>
      </p:sp>
      <p:cxnSp>
        <p:nvCxnSpPr>
          <p:cNvPr id="5" name="Прямая соединительная линия 9"/>
          <p:cNvCxnSpPr/>
          <p:nvPr/>
        </p:nvCxnSpPr>
        <p:spPr>
          <a:xfrm flipV="1">
            <a:off x="1901232" y="616399"/>
            <a:ext cx="7427442" cy="4291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1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56" y="34017"/>
            <a:ext cx="2177946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15"/>
          <p:cNvCxnSpPr/>
          <p:nvPr/>
        </p:nvCxnSpPr>
        <p:spPr>
          <a:xfrm>
            <a:off x="9328674" y="616397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034867" y="5071535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3317834"/>
              </p:ext>
            </p:extLst>
          </p:nvPr>
        </p:nvGraphicFramePr>
        <p:xfrm>
          <a:off x="183543" y="764704"/>
          <a:ext cx="9612000" cy="57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5961112" y="980728"/>
            <a:ext cx="0" cy="433702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961112" y="5317756"/>
            <a:ext cx="3672408" cy="0"/>
          </a:xfrm>
          <a:prstGeom prst="straightConnector1">
            <a:avLst/>
          </a:prstGeom>
          <a:ln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8B71F7-C342-4263-9890-F7CF3C6908D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22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75744" y="137295"/>
            <a:ext cx="74696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НАЦИОНАЛЬНЫЙ ПРОЕКТ «ЗДРАВООХРАНЕНИЕ»</a:t>
            </a:r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2"/>
            <a:ext cx="199260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51826" y="1442635"/>
            <a:ext cx="4680000" cy="64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cs typeface="Arial" pitchFamily="34" charset="0"/>
              </a:rPr>
              <a:t>Развитие системы оказания первичной медико-санитарной помощи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1826" y="2357431"/>
            <a:ext cx="4680000" cy="64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cs typeface="Arial" pitchFamily="34" charset="0"/>
              </a:rPr>
              <a:t>Борьба с </a:t>
            </a:r>
            <a:r>
              <a:rPr lang="ru-RU" sz="1400" b="1" dirty="0" err="1">
                <a:solidFill>
                  <a:schemeClr val="tx1"/>
                </a:solidFill>
                <a:cs typeface="Arial" pitchFamily="34" charset="0"/>
              </a:rPr>
              <a:t>сердечно-сосудистыми</a:t>
            </a:r>
            <a:r>
              <a:rPr lang="ru-RU" sz="1400" b="1" dirty="0">
                <a:solidFill>
                  <a:schemeClr val="tx1"/>
                </a:solidFill>
                <a:cs typeface="Arial" pitchFamily="34" charset="0"/>
              </a:rPr>
              <a:t> заболеваниями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2140" y="3286124"/>
            <a:ext cx="4680000" cy="64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cs typeface="Arial" pitchFamily="34" charset="0"/>
              </a:rPr>
              <a:t>Борьба с онкологическими заболеваниями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32140" y="4214819"/>
            <a:ext cx="4680000" cy="64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cs typeface="Arial" pitchFamily="34" charset="0"/>
              </a:rPr>
              <a:t>Развитие детского здравоохранения, включая создание современной инфраструктуры оказания медицинской помощи детям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50079" y="1428736"/>
            <a:ext cx="4680000" cy="64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cs typeface="Arial" pitchFamily="34" charset="0"/>
              </a:rPr>
              <a:t>Обеспечение медицинских организаций системы здравоохранения квалифицированными кадрами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50079" y="2357431"/>
            <a:ext cx="4680000" cy="64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cs typeface="Arial" pitchFamily="34" charset="0"/>
              </a:rPr>
              <a:t>Развитие сети национальных медицинских исследовательских центров  и внедрение инновационных медицинских технологий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50079" y="3286124"/>
            <a:ext cx="4680000" cy="64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1" b="1" dirty="0">
                <a:solidFill>
                  <a:schemeClr val="tx1"/>
                </a:solidFill>
                <a:cs typeface="Arial" pitchFamily="34" charset="0"/>
              </a:rPr>
              <a:t>Создание единого цифрового контура в здравоохранении на основе единой государственной информационной системы здравоохранения (ЕГИСЗ)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030392" y="4214819"/>
            <a:ext cx="4680000" cy="64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cs typeface="Arial" pitchFamily="34" charset="0"/>
              </a:rPr>
              <a:t>Развитие экспорта медицинских услуг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68759" y="1124749"/>
            <a:ext cx="4566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ФЕДЕРАЛЬНЫЕ ПРОЕКТЫ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603545" y="6500042"/>
            <a:ext cx="23114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 dirty="0"/>
          </a:p>
        </p:txBody>
      </p:sp>
      <p:cxnSp>
        <p:nvCxnSpPr>
          <p:cNvPr id="29" name="Прямая соединительная линия 9"/>
          <p:cNvCxnSpPr/>
          <p:nvPr/>
        </p:nvCxnSpPr>
        <p:spPr>
          <a:xfrm flipV="1">
            <a:off x="1901232" y="616399"/>
            <a:ext cx="7427442" cy="4291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15"/>
          <p:cNvCxnSpPr/>
          <p:nvPr/>
        </p:nvCxnSpPr>
        <p:spPr>
          <a:xfrm>
            <a:off x="9328674" y="616397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175744" y="5589240"/>
            <a:ext cx="553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бюджет – 1,366 трлн. рублей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75744" y="5585246"/>
            <a:ext cx="553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бюджет – 1,366 трлн.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209630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64768" y="78567"/>
            <a:ext cx="61525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«РАЗВИТИЕ ПЕРВИЧНОЙ МЕДИКО-САНИТАРНОЙ ПОМОЩИ»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437324"/>
              </p:ext>
            </p:extLst>
          </p:nvPr>
        </p:nvGraphicFramePr>
        <p:xfrm>
          <a:off x="165508" y="633694"/>
          <a:ext cx="9612028" cy="44503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07572"/>
                <a:gridCol w="1043281"/>
                <a:gridCol w="745112"/>
                <a:gridCol w="747357"/>
                <a:gridCol w="933772"/>
                <a:gridCol w="634934"/>
              </a:tblGrid>
              <a:tr h="38364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6293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населенных пунктов с численностью населения свыше 100 человек, по данным геоинформационной системы Минздрава России, находящихся вне зоны доступности от медицинской организации или ее структурного подразделения, оказывающих первичную медико-санитарную помощь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8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788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177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Охват всех граждан профилактическими медицинскими осмотрами 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30, табл. 2510, стр. 7 / численность населения)</a:t>
                      </a:r>
                      <a:endParaRPr lang="ru-RU" sz="1100" b="1" kern="1200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39,7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9787"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граждан, прошедших профилактические осмотры 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30, табл. 2510, стр. 7 )</a:t>
                      </a:r>
                      <a:endParaRPr lang="ru-RU" sz="1100" b="1" kern="120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человек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102,7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r>
                        <a:rPr lang="ru-RU" sz="1100" u="none" strike="noStrike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66817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медицинских организаций, участвующих в создании и тиражировании «Новой модели медицинской организации, оказывающей первичную медико-санитарную помощь» от общего количества медицинских организаций, оказывающих данный вид помощи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24,1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8040"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застрахованных лиц старше 18 лет, проинформированных страховыми</a:t>
                      </a:r>
                      <a:r>
                        <a:rPr lang="ru-RU" sz="1100" b="1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медицинскими представителями о праве на прохождение профилактического медицинского осмотра ежегодно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</a:t>
                      </a:r>
                      <a:endParaRPr lang="ru-RU" sz="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 раза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8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лиц, госпитализированных по экстренным показаниям в течение первых суток  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(форма ФСН № 14, табл. 2300, стр. 1 + табл. 2301, стр.1 / табл. 2000, стр. 10.4.2+10.4.3+10.7.1+ 10.7.2+10.7.3+10.7.4+10.7.5</a:t>
                      </a:r>
                      <a:r>
                        <a:rPr lang="ru-RU" sz="1100" b="1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гр. 4+8+22+28)</a:t>
                      </a:r>
                      <a:endParaRPr lang="ru-RU" sz="1100" b="1" kern="120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20,6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8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субъектов Российской Федерации, на территории которых открыт офис (представительство) по защите прав застрахованных лиц каждой страховой медицинской организации</a:t>
                      </a:r>
                      <a:endParaRPr lang="ru-RU" sz="11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субъектов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Байконур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-7199" y="5125488"/>
            <a:ext cx="9621884" cy="298067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buNone/>
              <a:defRPr sz="24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400" dirty="0" smtClean="0">
                <a:solidFill>
                  <a:srgbClr val="4BACC6">
                    <a:lumMod val="75000"/>
                  </a:srgbClr>
                </a:solidFill>
              </a:rPr>
              <a:t>Основные мероприятия </a:t>
            </a:r>
            <a:endParaRPr lang="ru-RU" sz="1400" dirty="0">
              <a:solidFill>
                <a:srgbClr val="4BACC6">
                  <a:lumMod val="75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189" y="5373127"/>
            <a:ext cx="9673074" cy="1107996"/>
          </a:xfrm>
          <a:prstGeom prst="rect">
            <a:avLst/>
          </a:prstGeom>
          <a:solidFill>
            <a:srgbClr val="D0D8E8">
              <a:alpha val="40000"/>
            </a:srgbClr>
          </a:solidFill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сети медицинских организаций первичного звена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здравоохранения, строительство более 350 новых и замена более 1200 аварийных </a:t>
            </a:r>
            <a:r>
              <a:rPr lang="ru-RU" sz="11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ФАПов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врачебных амбулаторий, приобретение более 1300 мобильных медицинских комплексов;</a:t>
            </a: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охвата 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70% граждан профилактическими медицинскими осмотрами не реже одного раза в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год;</a:t>
            </a: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субъектов Российской Федерации, использующих санитарную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авиацию;</a:t>
            </a: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поликлиник на основе применения </a:t>
            </a:r>
            <a:r>
              <a:rPr lang="ru-RU" sz="11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lean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-технологий;</a:t>
            </a: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защиты прав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пациентов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34797" y="6481123"/>
            <a:ext cx="4285147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бюджет – 48,6 млрд. рублей</a:t>
            </a:r>
          </a:p>
        </p:txBody>
      </p:sp>
      <p:cxnSp>
        <p:nvCxnSpPr>
          <p:cNvPr id="9" name="Прямая соединительная линия 9"/>
          <p:cNvCxnSpPr/>
          <p:nvPr/>
        </p:nvCxnSpPr>
        <p:spPr>
          <a:xfrm flipV="1">
            <a:off x="2144688" y="529597"/>
            <a:ext cx="7183986" cy="7899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5"/>
          <p:cNvCxnSpPr/>
          <p:nvPr/>
        </p:nvCxnSpPr>
        <p:spPr>
          <a:xfrm>
            <a:off x="9328674" y="529597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2"/>
            <a:ext cx="199260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0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1" y="30534"/>
            <a:ext cx="1493650" cy="4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31205" y="908720"/>
            <a:ext cx="926204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dirty="0"/>
              <a:t>При заполнении таблицы</a:t>
            </a:r>
            <a:r>
              <a:rPr lang="en-US" altLang="ru-RU" dirty="0"/>
              <a:t> </a:t>
            </a:r>
            <a:r>
              <a:rPr lang="ru-RU" altLang="ru-RU" dirty="0"/>
              <a:t>8000 «Техническое состояние зданий медицинских организаций» ФФСН №30 следует иметь в виду: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3825" y="1742512"/>
            <a:ext cx="9658350" cy="43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dirty="0" smtClean="0"/>
              <a:t>- таблица </a:t>
            </a:r>
            <a:r>
              <a:rPr lang="ru-RU" altLang="ru-RU" sz="1800" dirty="0"/>
              <a:t>заполняется всеми медицинским организациями, включая организации особого типа и санаторно-курортные </a:t>
            </a:r>
            <a:r>
              <a:rPr lang="ru-RU" altLang="ru-RU" sz="1800" dirty="0" smtClean="0"/>
              <a:t>организации;</a:t>
            </a:r>
            <a:endParaRPr lang="ru-RU" altLang="ru-RU" sz="1800" dirty="0"/>
          </a:p>
          <a:p>
            <a:pPr marL="342900" indent="-342900" algn="just"/>
            <a:r>
              <a:rPr lang="ru-RU" altLang="ru-RU" sz="1800" dirty="0" smtClean="0"/>
              <a:t> -  представлены сведения </a:t>
            </a:r>
            <a:r>
              <a:rPr lang="ru-RU" altLang="ru-RU" sz="1800" dirty="0"/>
              <a:t>о техническом состоянии </a:t>
            </a:r>
            <a:r>
              <a:rPr lang="ru-RU" altLang="ru-RU" sz="1800" b="1" dirty="0">
                <a:solidFill>
                  <a:srgbClr val="990033"/>
                </a:solidFill>
              </a:rPr>
              <a:t>всех</a:t>
            </a:r>
            <a:r>
              <a:rPr lang="ru-RU" altLang="ru-RU" sz="1800" dirty="0"/>
              <a:t>, состоящих на балансе и арендуемых зданий на конец отчетного года </a:t>
            </a:r>
            <a:r>
              <a:rPr lang="ru-RU" altLang="ru-RU" sz="1800" b="1" dirty="0">
                <a:solidFill>
                  <a:srgbClr val="990033"/>
                </a:solidFill>
              </a:rPr>
              <a:t>всех подразделений</a:t>
            </a:r>
            <a:r>
              <a:rPr lang="ru-RU" altLang="ru-RU" sz="1800" dirty="0"/>
              <a:t> медицинских </a:t>
            </a:r>
            <a:r>
              <a:rPr lang="ru-RU" altLang="ru-RU" sz="1800" dirty="0" smtClean="0"/>
              <a:t>организаций;</a:t>
            </a:r>
            <a:endParaRPr lang="ru-RU" altLang="ru-RU" sz="1800" dirty="0"/>
          </a:p>
          <a:p>
            <a:pPr marL="342900" indent="-342900" algn="just"/>
            <a:r>
              <a:rPr lang="ru-RU" altLang="ru-RU" sz="1800" b="1" dirty="0" smtClean="0">
                <a:solidFill>
                  <a:srgbClr val="990033"/>
                </a:solidFill>
              </a:rPr>
              <a:t> -  учитывают </a:t>
            </a:r>
            <a:r>
              <a:rPr lang="ru-RU" altLang="ru-RU" sz="1800" b="1" dirty="0">
                <a:solidFill>
                  <a:srgbClr val="990033"/>
                </a:solidFill>
              </a:rPr>
              <a:t>число всех зданий, независимо от того, какие подразделения в нем </a:t>
            </a:r>
            <a:r>
              <a:rPr lang="ru-RU" altLang="ru-RU" sz="1800" b="1" dirty="0" smtClean="0">
                <a:solidFill>
                  <a:srgbClr val="990033"/>
                </a:solidFill>
              </a:rPr>
              <a:t>расположены;</a:t>
            </a:r>
          </a:p>
          <a:p>
            <a:pPr marL="342900" indent="-342900" algn="just"/>
            <a:r>
              <a:rPr lang="ru-RU" altLang="ru-RU" b="1" dirty="0" smtClean="0">
                <a:solidFill>
                  <a:srgbClr val="990033"/>
                </a:solidFill>
              </a:rPr>
              <a:t>-    </a:t>
            </a:r>
            <a:r>
              <a:rPr lang="ru-RU" altLang="ru-RU" dirty="0" smtClean="0"/>
              <a:t>з</a:t>
            </a:r>
            <a:r>
              <a:rPr lang="ru-RU" altLang="ru-RU" sz="1800" dirty="0" smtClean="0"/>
              <a:t>аполняется </a:t>
            </a:r>
            <a:r>
              <a:rPr lang="ru-RU" altLang="ru-RU" sz="1800" dirty="0"/>
              <a:t>на основании технического паспорта здания, актов обследования зданий на необходимость капитального ремонта, актов об аварийном состоянии зданий. </a:t>
            </a:r>
          </a:p>
          <a:p>
            <a:pPr marL="342900" indent="-342900">
              <a:buFont typeface="Wingdings" pitchFamily="2" charset="2"/>
              <a:buNone/>
            </a:pPr>
            <a:endParaRPr lang="ru-RU" altLang="ru-RU" sz="1800" dirty="0"/>
          </a:p>
          <a:p>
            <a:pPr marL="342900" indent="-342900" algn="just"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«Акт обследования зданий на необходимость капитального ремонта», «Акт о признании здания аварийным» - </a:t>
            </a:r>
            <a:r>
              <a:rPr lang="ru-RU" altLang="ru-RU" sz="2000" dirty="0">
                <a:solidFill>
                  <a:srgbClr val="FF0000"/>
                </a:solidFill>
              </a:rPr>
              <a:t>документы, составляемые организацией, уполномоченной на проведение экспертизы технического состояния зданий, выполнявшей обследование по заказу медицинской организации или органа исполнительной власти субъекта</a:t>
            </a:r>
            <a:r>
              <a:rPr lang="ru-RU" altLang="ru-RU" sz="2000" dirty="0" smtClean="0">
                <a:solidFill>
                  <a:srgbClr val="FF0000"/>
                </a:solidFill>
              </a:rPr>
              <a:t>.</a:t>
            </a:r>
            <a:endParaRPr lang="ru-RU" altLang="ru-RU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2288704" y="88422"/>
            <a:ext cx="702078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dirty="0" smtClean="0"/>
              <a:t>ТЕХНИЧЕСКОЕ СОСТОЯНИЕ ЗДАНИЙ МЕДИЦИНСКИХ ОРГАНИЗАЦИЙ</a:t>
            </a:r>
            <a:endParaRPr lang="ru-RU" dirty="0"/>
          </a:p>
        </p:txBody>
      </p:sp>
      <p:cxnSp>
        <p:nvCxnSpPr>
          <p:cNvPr id="8" name="Прямая соединительная линия 9"/>
          <p:cNvCxnSpPr/>
          <p:nvPr/>
        </p:nvCxnSpPr>
        <p:spPr>
          <a:xfrm flipV="1">
            <a:off x="2144688" y="404665"/>
            <a:ext cx="7183986" cy="2144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15"/>
          <p:cNvCxnSpPr/>
          <p:nvPr/>
        </p:nvCxnSpPr>
        <p:spPr>
          <a:xfrm>
            <a:off x="9328674" y="404662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2"/>
            <a:ext cx="199260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9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78714" y="31082"/>
            <a:ext cx="61525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  <a:b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</a:b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«БОРЬБА С СЕРДЕЧНО-СОСУДИСТЫМИ ЗАБОЛЕВАНИЯМИ»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484335"/>
              </p:ext>
            </p:extLst>
          </p:nvPr>
        </p:nvGraphicFramePr>
        <p:xfrm>
          <a:off x="229305" y="741292"/>
          <a:ext cx="9280744" cy="4011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57611"/>
                <a:gridCol w="1584176"/>
                <a:gridCol w="576064"/>
                <a:gridCol w="576064"/>
                <a:gridCol w="554827"/>
                <a:gridCol w="1032002"/>
              </a:tblGrid>
              <a:tr h="292914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5926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от болезней системы кровообращения</a:t>
                      </a:r>
                      <a:endParaRPr lang="ru-RU" sz="1200" b="1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 </a:t>
                      </a:r>
                      <a:r>
                        <a:rPr lang="ru-RU" sz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тыс.населения</a:t>
                      </a:r>
                      <a:endParaRPr lang="ru-RU" sz="12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-23,4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00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Больничная летальность от инфаркта миокарда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14, табл. 2000 стр.10.4.2+10.4.3 по гр. 8/стр. 10.4.2.+10.4.3 по гр. 4+8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100)</a:t>
                      </a:r>
                      <a:endParaRPr lang="ru-RU" sz="105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-39,4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59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Больничная летальность от острого нарушения  мозгового кровообращения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14, табл. 2000  стр.10.7.1+10.7.2+ 10.7.3+10.7.4  по гр. 8/стр. 10.7.1+10.7.2+10.7.3+10.7.4 по гр. 4+8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100)</a:t>
                      </a:r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-26,7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07757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</a:t>
                      </a:r>
                      <a:r>
                        <a:rPr lang="ru-RU" sz="1300" b="1" kern="120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рентгенэндоваскулярных</a:t>
                      </a: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вмешательств в лечебных целях, проведенных больным с ОКС, к общему числу выбывших больных, перенесших ОКС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14, табл. 4000 стр. 7.5.2 гр. 3 – (гр.4+6)/ табл. 2000 стр. 10.4.1.1+10.4.2.+10.4.3+10.4.4. по гр. 4+8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100)</a:t>
                      </a:r>
                      <a:endParaRPr lang="ru-RU" sz="13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66,7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218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1300" b="1" kern="120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рентгенэндоваскулярных</a:t>
                      </a: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вмешательств в лечебных целях, проведенных больным с ОКС</a:t>
                      </a:r>
                      <a:r>
                        <a:rPr lang="ru-RU" sz="1300" b="1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b="1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форма ФСН № 14, табл. 4000 стр. 7.5.2 гр. 3 – (гр.4+6)</a:t>
                      </a: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</a:t>
                      </a:r>
                    </a:p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218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профильных госпитализаций пациентов с острыми цереброваскулярными болезнями</a:t>
                      </a: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(форма ФСН № 30, табл. 2350, стр. 2.2, гр. 3/ стр. 2, гр. 3*100)</a:t>
                      </a:r>
                      <a:endParaRPr lang="ru-RU" sz="13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-24,2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7942" y="5019894"/>
            <a:ext cx="95634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переоснащение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сети региональных сосудистых центров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(140 ед.) и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первичных сосудистых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отделений (469 ед.),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оборудованием для ранней медицинской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реабилитации;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дооснащение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первичных сосудистых отделений оборудованием для проведения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рентгенэндоваскулярных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методов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лечения;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оказания медицинской помощи в соответствии с клиническими рекомендациями и протоколами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лечения 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0295" y="6355615"/>
            <a:ext cx="4188967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262626"/>
                </a:solidFill>
                <a:latin typeface="Georgia" pitchFamily="18" charset="0"/>
                <a:cs typeface="Tahoma" pitchFamily="34" charset="0"/>
              </a:defRPr>
            </a:lvl1pPr>
          </a:lstStyle>
          <a:p>
            <a:r>
              <a:rPr lang="ru-RU" sz="1400" dirty="0"/>
              <a:t>Федеральный бюджет – 75,2 </a:t>
            </a:r>
            <a:r>
              <a:rPr lang="ru-RU" sz="1400" dirty="0" err="1"/>
              <a:t>мрлд</a:t>
            </a:r>
            <a:r>
              <a:rPr lang="ru-RU" sz="1400" dirty="0"/>
              <a:t> рублей</a:t>
            </a:r>
          </a:p>
        </p:txBody>
      </p:sp>
      <p:cxnSp>
        <p:nvCxnSpPr>
          <p:cNvPr id="11" name="Прямая соединительная линия 9"/>
          <p:cNvCxnSpPr/>
          <p:nvPr/>
        </p:nvCxnSpPr>
        <p:spPr>
          <a:xfrm>
            <a:off x="1992610" y="492745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5"/>
          <p:cNvCxnSpPr/>
          <p:nvPr/>
        </p:nvCxnSpPr>
        <p:spPr>
          <a:xfrm>
            <a:off x="9355975" y="492745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-76164" y="4799204"/>
            <a:ext cx="9621884" cy="298067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buNone/>
              <a:defRPr sz="24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400" dirty="0" smtClean="0">
                <a:solidFill>
                  <a:srgbClr val="4BACC6">
                    <a:lumMod val="75000"/>
                  </a:srgbClr>
                </a:solidFill>
              </a:rPr>
              <a:t>Основные мероприятия </a:t>
            </a:r>
            <a:endParaRPr lang="ru-RU" sz="1400" dirty="0">
              <a:solidFill>
                <a:srgbClr val="4BACC6">
                  <a:lumMod val="75000"/>
                </a:srgbClr>
              </a:solidFill>
            </a:endParaRP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2"/>
            <a:ext cx="199260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01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20752" y="31083"/>
            <a:ext cx="61525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ПРОЕКТ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«БОРЬБА С ОНКОЛОГИЧЕСКИМИ ЗАБОЛЕВАНИЯМИ»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456993"/>
              </p:ext>
            </p:extLst>
          </p:nvPr>
        </p:nvGraphicFramePr>
        <p:xfrm>
          <a:off x="346069" y="725013"/>
          <a:ext cx="9224962" cy="35730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49963"/>
                <a:gridCol w="1026616"/>
                <a:gridCol w="939899"/>
                <a:gridCol w="939899"/>
                <a:gridCol w="939899"/>
                <a:gridCol w="928686"/>
              </a:tblGrid>
              <a:tr h="288135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к 2017,%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0872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Смертность от новообразований, в том от злокачественных</a:t>
                      </a:r>
                      <a:endParaRPr lang="ru-RU" sz="120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100 тыс.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населения</a:t>
                      </a:r>
                      <a:endParaRPr lang="ru-RU" sz="9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193,5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-7,8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321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злокачественных новообразований, выявленных на ранних стадиях (I-II стадии)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федерального статистического наблюдения № 7, табл. 2200 стр.1, гр. 6+7/стр.1, гр. 4 *100) </a:t>
                      </a:r>
                      <a:endParaRPr lang="ru-RU" sz="105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13,3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486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Удельный вес больных со злокачественными новообразованиями, состоящих на учете 5 лет и более </a:t>
                      </a: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форма федерального статистического наблюдения № 7, табл. 2100 стр.1, гр. 9/стр.1, гр. 8 *100) </a:t>
                      </a:r>
                      <a:endParaRPr lang="ru-RU" sz="1050" b="1" dirty="0"/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11,3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2424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Показатель одногодичной летальности больных со злокачественными новообразованиями (умерли в течение первого года с момента установления диагноза из числа больных, впервые взятых на учет в предыдущем году)</a:t>
                      </a: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(форма федерального статистического наблюдения № 7, табл. 2100 стр.1, гр. 7 отчетного года/стр.1, гр. 4 за предыдущий год *100) </a:t>
                      </a:r>
                      <a:endParaRPr lang="ru-RU" sz="1050" b="1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303" marR="68303" marT="34151" marB="3415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995" marR="73995" marT="34151" marB="34151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u="none" strike="noStrike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-23,1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9652" marR="7739" marT="714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13" y="4276630"/>
            <a:ext cx="9622862" cy="38408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59471" y="4522935"/>
            <a:ext cx="92249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сети центров амбулаторной онкологической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помощи;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переоснащение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сети региональных медицинских организаций оказывающих помощь больным онкологическими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заболеваниями;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(федеральных и межрегиональных)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референс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-центров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иммуногистохимических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патоморфологических исследований и лучевых методов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исследований;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оказания медицинской помощи больным с онкологическими заболеваниями в соответствии с клиническими рекомендациями и протоколами лечения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17614" y="6338817"/>
            <a:ext cx="4985660" cy="3385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262626"/>
                </a:solidFill>
                <a:latin typeface="Georgia" pitchFamily="18" charset="0"/>
                <a:cs typeface="Tahoma" pitchFamily="34" charset="0"/>
              </a:rPr>
              <a:t>Федеральный бюджет – 965,3 млрд. рублей</a:t>
            </a:r>
          </a:p>
        </p:txBody>
      </p: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2"/>
            <a:ext cx="1992607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9"/>
          <p:cNvCxnSpPr/>
          <p:nvPr/>
        </p:nvCxnSpPr>
        <p:spPr>
          <a:xfrm>
            <a:off x="1992610" y="492745"/>
            <a:ext cx="7363365" cy="3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5"/>
          <p:cNvCxnSpPr/>
          <p:nvPr/>
        </p:nvCxnSpPr>
        <p:spPr>
          <a:xfrm>
            <a:off x="9355975" y="492745"/>
            <a:ext cx="496589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E71C-4822-45F3-83C5-4AF5BEAEA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01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44828</TotalTime>
  <Words>4115</Words>
  <Application>Microsoft Office PowerPoint</Application>
  <PresentationFormat>Лист A4 (210x297 мм)</PresentationFormat>
  <Paragraphs>1154</Paragraphs>
  <Slides>28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41" baseType="lpstr">
      <vt:lpstr>Arial Unicode MS</vt:lpstr>
      <vt:lpstr>Arial</vt:lpstr>
      <vt:lpstr>Arial Cyr</vt:lpstr>
      <vt:lpstr>Bookman Old Style</vt:lpstr>
      <vt:lpstr>Calibri</vt:lpstr>
      <vt:lpstr>Calibri Light</vt:lpstr>
      <vt:lpstr>Garamond</vt:lpstr>
      <vt:lpstr>Georgia</vt:lpstr>
      <vt:lpstr>Tahoma</vt:lpstr>
      <vt:lpstr>Times New Roman</vt:lpstr>
      <vt:lpstr>Wingdings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Чугаев Дмитрий Владиславович</dc:creator>
  <cp:lastModifiedBy>Какорина Екатерина Петровна</cp:lastModifiedBy>
  <cp:revision>1080</cp:revision>
  <cp:lastPrinted>2018-10-10T20:31:06Z</cp:lastPrinted>
  <dcterms:created xsi:type="dcterms:W3CDTF">2013-09-17T17:21:06Z</dcterms:created>
  <dcterms:modified xsi:type="dcterms:W3CDTF">2018-10-12T07:19:22Z</dcterms:modified>
</cp:coreProperties>
</file>