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4.xml" ContentType="application/vnd.openxmlformats-officedocument.drawingml.chart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819" r:id="rId2"/>
    <p:sldId id="798" r:id="rId3"/>
    <p:sldId id="799" r:id="rId4"/>
    <p:sldId id="800" r:id="rId5"/>
    <p:sldId id="782" r:id="rId6"/>
    <p:sldId id="682" r:id="rId7"/>
    <p:sldId id="778" r:id="rId8"/>
    <p:sldId id="769" r:id="rId9"/>
    <p:sldId id="784" r:id="rId10"/>
    <p:sldId id="688" r:id="rId11"/>
    <p:sldId id="697" r:id="rId12"/>
    <p:sldId id="747" r:id="rId13"/>
    <p:sldId id="780" r:id="rId14"/>
    <p:sldId id="806" r:id="rId15"/>
    <p:sldId id="813" r:id="rId16"/>
    <p:sldId id="817" r:id="rId17"/>
    <p:sldId id="818" r:id="rId18"/>
    <p:sldId id="814" r:id="rId19"/>
    <p:sldId id="811" r:id="rId20"/>
    <p:sldId id="812" r:id="rId21"/>
    <p:sldId id="804" r:id="rId22"/>
    <p:sldId id="259" r:id="rId23"/>
  </p:sldIdLst>
  <p:sldSz cx="9144000" cy="6858000" type="screen4x3"/>
  <p:notesSz cx="6805613" cy="99393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  <a:srgbClr val="0000FF"/>
    <a:srgbClr val="6666FF"/>
    <a:srgbClr val="FFFFCC"/>
    <a:srgbClr val="F8F8F8"/>
    <a:srgbClr val="FF9797"/>
    <a:srgbClr val="6699FF"/>
    <a:srgbClr val="FFB7B7"/>
    <a:srgbClr val="FF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51" autoAdjust="0"/>
    <p:restoredTop sz="98733" autoAdjust="0"/>
  </p:normalViewPr>
  <p:slideViewPr>
    <p:cSldViewPr>
      <p:cViewPr>
        <p:scale>
          <a:sx n="110" d="100"/>
          <a:sy n="110" d="100"/>
        </p:scale>
        <p:origin x="-165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selevaNB\Desktop\&#1063;&#1059;&#1043;&#1040;&#1045;&#1042;\&#1056;&#1072;&#1089;&#1095;&#1077;&#1090;&#1099;%2029.07.2017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selevaNB\Desktop\&#1063;&#1059;&#1043;&#1040;&#1045;&#1042;\&#1059;&#1084;&#1077;&#1088;&#1096;&#1080;&#1077;%20&#1087;&#1086;%20&#1084;&#1077;&#108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likarpovAV\AppData\Local\Microsoft\Windows\Temporary%20Internet%20Files\Content.Outlook\N0W8UU2N\&#1063;&#1080;&#1089;&#1083;&#1086;%20&#1088;&#1086;&#1076;&#1080;&#1074;&#1096;%20%20&#1091;&#1084;&#1077;&#1088;&#1096;&#1080;&#1093;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hugaevDV\AppData\Local\Microsoft\Windows\Temporary%20Internet%20Files\Content.Outlook\D3AMLAM0\&#1089;&#1084;&#1077;&#1088;&#1090;&#1085;&#1086;&#1089;&#1090;&#1100;%20&#1087;&#1086;%20&#1074;&#1086;&#1079;&#1088;&#1072;&#1089;&#1090;&#1072;&#1084;%20&#1089;%202010-2016%20&#1080;%204%20&#1084;&#1077;&#1089;%202017%20&#1056;&#1060;.xlsx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hugaevDV\AppData\Local\Microsoft\Windows\Temporary%20Internet%20Files\Content.Outlook\D3AMLAM0\&#1089;&#1084;&#1077;&#1088;&#1090;&#1085;&#1086;&#1089;&#1090;&#1100;%20&#1087;&#1086;%20&#1074;&#1086;&#1079;&#1088;&#1072;&#1089;&#1090;&#1072;&#1084;%20&#1089;%202010-2016%20&#1080;%204%20&#1084;&#1077;&#1089;%202017%20&#1056;&#1060;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hugaevDV\AppData\Local\Microsoft\Windows\Temporary%20Internet%20Files\Content.Outlook\D3AMLAM0\&#1089;&#1084;&#1077;&#1088;&#1090;&#1085;&#1086;&#1089;&#1090;&#1100;%20&#1087;&#1086;%20&#1074;&#1086;&#1079;&#1088;&#1072;&#1089;&#1090;&#1072;&#1084;%20&#1089;%202010-2016%20&#1080;%204%20&#1084;&#1077;&#1089;%202017%20&#1056;&#1060;.xlsx" TargetMode="External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'[Расчеты 29.07.2017.xlsx]Лист1'!$D$34</c:f>
              <c:strCache>
                <c:ptCount val="1"/>
                <c:pt idx="0">
                  <c:v>2015</c:v>
                </c:pt>
              </c:strCache>
            </c:strRef>
          </c:tx>
          <c:marker>
            <c:symbol val="diamond"/>
            <c:size val="4"/>
          </c:marker>
          <c:dLbls>
            <c:txPr>
              <a:bodyPr/>
              <a:lstStyle/>
              <a:p>
                <a:pPr>
                  <a:defRPr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'[Расчеты 29.07.2017.xlsx]Лист1'!$C$35:$C$45</c:f>
              <c:strCache>
                <c:ptCount val="11"/>
                <c:pt idx="0">
                  <c:v>январь-
февраль</c:v>
                </c:pt>
                <c:pt idx="1">
                  <c:v>январь-
март</c:v>
                </c:pt>
                <c:pt idx="2">
                  <c:v>январь-
апрель</c:v>
                </c:pt>
                <c:pt idx="3">
                  <c:v>январь-
май</c:v>
                </c:pt>
                <c:pt idx="4">
                  <c:v>январь-
июнь</c:v>
                </c:pt>
                <c:pt idx="5">
                  <c:v>январь-
июль</c:v>
                </c:pt>
                <c:pt idx="6">
                  <c:v>январь-
август</c:v>
                </c:pt>
                <c:pt idx="7">
                  <c:v>январь-
сентябрь</c:v>
                </c:pt>
                <c:pt idx="8">
                  <c:v>январь-
октябрь</c:v>
                </c:pt>
                <c:pt idx="9">
                  <c:v>январь-
ноябрь</c:v>
                </c:pt>
                <c:pt idx="10">
                  <c:v>январь-
декабрь</c:v>
                </c:pt>
              </c:strCache>
            </c:strRef>
          </c:cat>
          <c:val>
            <c:numRef>
              <c:f>'[Расчеты 29.07.2017.xlsx]Лист1'!$D$35:$D$45</c:f>
              <c:numCache>
                <c:formatCode>General</c:formatCode>
                <c:ptCount val="11"/>
                <c:pt idx="0">
                  <c:v>12.4</c:v>
                </c:pt>
                <c:pt idx="1">
                  <c:v>12.6</c:v>
                </c:pt>
                <c:pt idx="2">
                  <c:v>12.7</c:v>
                </c:pt>
                <c:pt idx="3">
                  <c:v>12.6</c:v>
                </c:pt>
                <c:pt idx="4">
                  <c:v>12.8</c:v>
                </c:pt>
                <c:pt idx="5">
                  <c:v>13.1</c:v>
                </c:pt>
                <c:pt idx="6">
                  <c:v>13.1</c:v>
                </c:pt>
                <c:pt idx="7">
                  <c:v>13.3</c:v>
                </c:pt>
                <c:pt idx="8">
                  <c:v>13.3</c:v>
                </c:pt>
                <c:pt idx="9">
                  <c:v>13.2</c:v>
                </c:pt>
                <c:pt idx="10">
                  <c:v>13.3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'[Расчеты 29.07.2017.xlsx]Лист1'!$E$34</c:f>
              <c:strCache>
                <c:ptCount val="1"/>
                <c:pt idx="0">
                  <c:v>2016</c:v>
                </c:pt>
              </c:strCache>
            </c:strRef>
          </c:tx>
          <c:marker>
            <c:symbol val="square"/>
            <c:size val="4"/>
          </c:marker>
          <c:dLbls>
            <c:txPr>
              <a:bodyPr/>
              <a:lstStyle/>
              <a:p>
                <a:pPr>
                  <a:defRPr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'[Расчеты 29.07.2017.xlsx]Лист1'!$C$35:$C$45</c:f>
              <c:strCache>
                <c:ptCount val="11"/>
                <c:pt idx="0">
                  <c:v>январь-
февраль</c:v>
                </c:pt>
                <c:pt idx="1">
                  <c:v>январь-
март</c:v>
                </c:pt>
                <c:pt idx="2">
                  <c:v>январь-
апрель</c:v>
                </c:pt>
                <c:pt idx="3">
                  <c:v>январь-
май</c:v>
                </c:pt>
                <c:pt idx="4">
                  <c:v>январь-
июнь</c:v>
                </c:pt>
                <c:pt idx="5">
                  <c:v>январь-
июль</c:v>
                </c:pt>
                <c:pt idx="6">
                  <c:v>январь-
август</c:v>
                </c:pt>
                <c:pt idx="7">
                  <c:v>январь-
сентябрь</c:v>
                </c:pt>
                <c:pt idx="8">
                  <c:v>январь-
октябрь</c:v>
                </c:pt>
                <c:pt idx="9">
                  <c:v>январь-
ноябрь</c:v>
                </c:pt>
                <c:pt idx="10">
                  <c:v>январь-
декабрь</c:v>
                </c:pt>
              </c:strCache>
            </c:strRef>
          </c:cat>
          <c:val>
            <c:numRef>
              <c:f>'[Расчеты 29.07.2017.xlsx]Лист1'!$E$35:$E$45</c:f>
              <c:numCache>
                <c:formatCode>General</c:formatCode>
                <c:ptCount val="11"/>
                <c:pt idx="0">
                  <c:v>12.1</c:v>
                </c:pt>
                <c:pt idx="1">
                  <c:v>12.6</c:v>
                </c:pt>
                <c:pt idx="2">
                  <c:v>12.5</c:v>
                </c:pt>
                <c:pt idx="3">
                  <c:v>12.5</c:v>
                </c:pt>
                <c:pt idx="4">
                  <c:v>12.7</c:v>
                </c:pt>
                <c:pt idx="5">
                  <c:v>12.8</c:v>
                </c:pt>
                <c:pt idx="6">
                  <c:v>13.1</c:v>
                </c:pt>
                <c:pt idx="7">
                  <c:v>13.1</c:v>
                </c:pt>
                <c:pt idx="8" formatCode="0.0">
                  <c:v>13</c:v>
                </c:pt>
                <c:pt idx="9" formatCode="0.0">
                  <c:v>13</c:v>
                </c:pt>
                <c:pt idx="10">
                  <c:v>12.9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'[Расчеты 29.07.2017.xlsx]Лист1'!$F$34</c:f>
              <c:strCache>
                <c:ptCount val="1"/>
                <c:pt idx="0">
                  <c:v>2017</c:v>
                </c:pt>
              </c:strCache>
            </c:strRef>
          </c:tx>
          <c:marker>
            <c:symbol val="triangle"/>
            <c:size val="4"/>
          </c:marker>
          <c:dLbls>
            <c:txPr>
              <a:bodyPr/>
              <a:lstStyle/>
              <a:p>
                <a:pPr>
                  <a:defRPr b="1">
                    <a:solidFill>
                      <a:schemeClr val="accent3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'[Расчеты 29.07.2017.xlsx]Лист1'!$C$35:$C$45</c:f>
              <c:strCache>
                <c:ptCount val="11"/>
                <c:pt idx="0">
                  <c:v>январь-
февраль</c:v>
                </c:pt>
                <c:pt idx="1">
                  <c:v>январь-
март</c:v>
                </c:pt>
                <c:pt idx="2">
                  <c:v>январь-
апрель</c:v>
                </c:pt>
                <c:pt idx="3">
                  <c:v>январь-
май</c:v>
                </c:pt>
                <c:pt idx="4">
                  <c:v>январь-
июнь</c:v>
                </c:pt>
                <c:pt idx="5">
                  <c:v>январь-
июль</c:v>
                </c:pt>
                <c:pt idx="6">
                  <c:v>январь-
август</c:v>
                </c:pt>
                <c:pt idx="7">
                  <c:v>январь-
сентябрь</c:v>
                </c:pt>
                <c:pt idx="8">
                  <c:v>январь-
октябрь</c:v>
                </c:pt>
                <c:pt idx="9">
                  <c:v>январь-
ноябрь</c:v>
                </c:pt>
                <c:pt idx="10">
                  <c:v>январь-
декабрь</c:v>
                </c:pt>
              </c:strCache>
            </c:strRef>
          </c:cat>
          <c:val>
            <c:numRef>
              <c:f>'[Расчеты 29.07.2017.xlsx]Лист1'!$F$35:$F$45</c:f>
              <c:numCache>
                <c:formatCode>General</c:formatCode>
                <c:ptCount val="11"/>
                <c:pt idx="0">
                  <c:v>11.1</c:v>
                </c:pt>
                <c:pt idx="1">
                  <c:v>11.4</c:v>
                </c:pt>
                <c:pt idx="2">
                  <c:v>11.1</c:v>
                </c:pt>
                <c:pt idx="3">
                  <c:v>11.2</c:v>
                </c:pt>
                <c:pt idx="4">
                  <c:v>11.3</c:v>
                </c:pt>
                <c:pt idx="5">
                  <c:v>11.4</c:v>
                </c:pt>
                <c:pt idx="6">
                  <c:v>11.6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000064"/>
        <c:axId val="75834496"/>
      </c:lineChart>
      <c:catAx>
        <c:axId val="77000064"/>
        <c:scaling>
          <c:orientation val="minMax"/>
        </c:scaling>
        <c:delete val="0"/>
        <c:axPos val="b"/>
        <c:majorTickMark val="out"/>
        <c:minorTickMark val="none"/>
        <c:tickLblPos val="nextTo"/>
        <c:crossAx val="75834496"/>
        <c:crosses val="autoZero"/>
        <c:auto val="1"/>
        <c:lblAlgn val="ctr"/>
        <c:lblOffset val="100"/>
        <c:noMultiLvlLbl val="0"/>
      </c:catAx>
      <c:valAx>
        <c:axId val="75834496"/>
        <c:scaling>
          <c:orientation val="minMax"/>
          <c:min val="10.5"/>
        </c:scaling>
        <c:delete val="0"/>
        <c:axPos val="l"/>
        <c:numFmt formatCode="General" sourceLinked="1"/>
        <c:majorTickMark val="out"/>
        <c:minorTickMark val="none"/>
        <c:tickLblPos val="nextTo"/>
        <c:crossAx val="770000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3"/>
              <c:layout>
                <c:manualLayout>
                  <c:x val="-4.344984963615026E-3"/>
                  <c:y val="4.9266697215898263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4,4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[Книга1]Лист1!$B$118:$B$123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[Книга1]Лист1!$C$118:$C$123</c:f>
              <c:numCache>
                <c:formatCode>0.0</c:formatCode>
                <c:ptCount val="6"/>
                <c:pt idx="0">
                  <c:v>3</c:v>
                </c:pt>
                <c:pt idx="1">
                  <c:v>2.9</c:v>
                </c:pt>
                <c:pt idx="2">
                  <c:v>3.1</c:v>
                </c:pt>
                <c:pt idx="3">
                  <c:v>3.8</c:v>
                </c:pt>
                <c:pt idx="4">
                  <c:v>5.4</c:v>
                </c:pt>
                <c:pt idx="5">
                  <c:v>6.1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589376"/>
        <c:axId val="101590912"/>
      </c:barChart>
      <c:catAx>
        <c:axId val="101589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1590912"/>
        <c:crosses val="autoZero"/>
        <c:auto val="1"/>
        <c:lblAlgn val="ctr"/>
        <c:lblOffset val="100"/>
        <c:noMultiLvlLbl val="0"/>
      </c:catAx>
      <c:valAx>
        <c:axId val="101590912"/>
        <c:scaling>
          <c:orientation val="minMax"/>
          <c:min val="2"/>
        </c:scaling>
        <c:delete val="0"/>
        <c:axPos val="l"/>
        <c:numFmt formatCode="0.0" sourceLinked="1"/>
        <c:majorTickMark val="out"/>
        <c:minorTickMark val="none"/>
        <c:tickLblPos val="nextTo"/>
        <c:crossAx val="101589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1.465955774307451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600"/>
                      <a:t>7 </a:t>
                    </a:r>
                    <a:r>
                      <a:rPr lang="en-US" sz="600" smtClean="0"/>
                      <a:t>3</a:t>
                    </a:r>
                    <a:r>
                      <a:rPr lang="ru-RU" sz="600" smtClean="0"/>
                      <a:t>92 875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9092153981532034E-2"/>
                  <c:y val="1.5206248211469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[Книга1]Лист1!$B$103:$B$108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[Книга1]Лист1!$C$103:$C$108</c:f>
              <c:numCache>
                <c:formatCode>#,##0</c:formatCode>
                <c:ptCount val="6"/>
                <c:pt idx="0">
                  <c:v>6160922</c:v>
                </c:pt>
                <c:pt idx="1">
                  <c:v>6228333</c:v>
                </c:pt>
                <c:pt idx="2">
                  <c:v>6577716</c:v>
                </c:pt>
                <c:pt idx="3">
                  <c:v>7328484</c:v>
                </c:pt>
                <c:pt idx="4">
                  <c:v>7913206</c:v>
                </c:pt>
                <c:pt idx="5">
                  <c:v>7981775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639680"/>
        <c:axId val="101641216"/>
      </c:barChart>
      <c:catAx>
        <c:axId val="10163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1641216"/>
        <c:crosses val="autoZero"/>
        <c:auto val="1"/>
        <c:lblAlgn val="ctr"/>
        <c:lblOffset val="100"/>
        <c:noMultiLvlLbl val="0"/>
      </c:catAx>
      <c:valAx>
        <c:axId val="101641216"/>
        <c:scaling>
          <c:orientation val="minMax"/>
          <c:min val="5400000"/>
        </c:scaling>
        <c:delete val="0"/>
        <c:axPos val="l"/>
        <c:numFmt formatCode="#,##0" sourceLinked="1"/>
        <c:majorTickMark val="out"/>
        <c:minorTickMark val="none"/>
        <c:tickLblPos val="nextTo"/>
        <c:crossAx val="1016396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7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50">
                <a:latin typeface="Times New Roman" pitchFamily="18" charset="0"/>
                <a:cs typeface="Times New Roman" pitchFamily="18" charset="0"/>
              </a:defRPr>
            </a:pPr>
            <a:r>
              <a:rPr lang="ru-RU" sz="1050" dirty="0">
                <a:latin typeface="Times New Roman" pitchFamily="18" charset="0"/>
                <a:cs typeface="Times New Roman" pitchFamily="18" charset="0"/>
              </a:rPr>
              <a:t>Число дней работы койки в году 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Число дней работы койки в году -  всего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Лист1!$B$1:$G$1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Лист1!$B$2:$G$2</c:f>
              <c:numCache>
                <c:formatCode>General</c:formatCode>
                <c:ptCount val="6"/>
                <c:pt idx="0">
                  <c:v>324</c:v>
                </c:pt>
                <c:pt idx="1">
                  <c:v>323</c:v>
                </c:pt>
                <c:pt idx="2">
                  <c:v>322</c:v>
                </c:pt>
                <c:pt idx="3">
                  <c:v>321</c:v>
                </c:pt>
                <c:pt idx="4">
                  <c:v>319</c:v>
                </c:pt>
                <c:pt idx="5">
                  <c:v>318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661312"/>
        <c:axId val="101671296"/>
      </c:barChart>
      <c:catAx>
        <c:axId val="101661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1671296"/>
        <c:crosses val="autoZero"/>
        <c:auto val="1"/>
        <c:lblAlgn val="ctr"/>
        <c:lblOffset val="100"/>
        <c:noMultiLvlLbl val="0"/>
      </c:catAx>
      <c:valAx>
        <c:axId val="101671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6613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05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3372930459817089"/>
          <c:y val="0.35685247999923869"/>
          <c:w val="0.80629376345257886"/>
          <c:h val="0.476577504102453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Лист1!$A$6</c:f>
              <c:strCache>
                <c:ptCount val="1"/>
                <c:pt idx="0">
                  <c:v>Число дней работы паллиативной койки в году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Лист1!$B$5:$F$5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Лист1!$B$6:$F$6</c:f>
              <c:numCache>
                <c:formatCode>General</c:formatCode>
                <c:ptCount val="5"/>
                <c:pt idx="0">
                  <c:v>306</c:v>
                </c:pt>
                <c:pt idx="1">
                  <c:v>274</c:v>
                </c:pt>
                <c:pt idx="2">
                  <c:v>270</c:v>
                </c:pt>
                <c:pt idx="3">
                  <c:v>295</c:v>
                </c:pt>
                <c:pt idx="4">
                  <c:v>315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695872"/>
        <c:axId val="101697408"/>
      </c:barChart>
      <c:catAx>
        <c:axId val="101695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1697408"/>
        <c:crosses val="autoZero"/>
        <c:auto val="1"/>
        <c:lblAlgn val="ctr"/>
        <c:lblOffset val="100"/>
        <c:noMultiLvlLbl val="0"/>
      </c:catAx>
      <c:valAx>
        <c:axId val="1016974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6958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420361247947466E-2"/>
          <c:y val="4.0816326530612276E-2"/>
          <c:w val="0.98357963875205257"/>
          <c:h val="0.7321428571428573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Число лиц, которым оказана скорая медицинская помощь</c:v>
                </c:pt>
              </c:strCache>
            </c:strRef>
          </c:tx>
          <c:spPr>
            <a:ln w="32097">
              <a:solidFill>
                <a:srgbClr val="FF0000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dLbls>
            <c:spPr>
              <a:noFill/>
              <a:ln w="21398">
                <a:noFill/>
              </a:ln>
            </c:spPr>
            <c:txPr>
              <a:bodyPr/>
              <a:lstStyle/>
              <a:p>
                <a:pPr>
                  <a:defRPr sz="1116" b="1" i="0" u="none" strike="noStrike" baseline="0">
                    <a:solidFill>
                      <a:srgbClr val="FF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Sheet1!$B$1:$M$1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Sheet1!$B$2:$M$2</c:f>
              <c:numCache>
                <c:formatCode>General</c:formatCode>
                <c:ptCount val="12"/>
                <c:pt idx="0">
                  <c:v>362</c:v>
                </c:pt>
                <c:pt idx="1">
                  <c:v>362</c:v>
                </c:pt>
                <c:pt idx="2">
                  <c:v>365</c:v>
                </c:pt>
                <c:pt idx="3">
                  <c:v>360</c:v>
                </c:pt>
                <c:pt idx="4">
                  <c:v>361</c:v>
                </c:pt>
                <c:pt idx="5">
                  <c:v>357</c:v>
                </c:pt>
                <c:pt idx="6">
                  <c:v>352</c:v>
                </c:pt>
                <c:pt idx="7">
                  <c:v>350</c:v>
                </c:pt>
                <c:pt idx="8">
                  <c:v>335</c:v>
                </c:pt>
                <c:pt idx="9">
                  <c:v>329</c:v>
                </c:pt>
                <c:pt idx="10">
                  <c:v>326</c:v>
                </c:pt>
                <c:pt idx="11">
                  <c:v>323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Число вызовов скорой медицинской помощи</c:v>
                </c:pt>
              </c:strCache>
            </c:strRef>
          </c:tx>
          <c:spPr>
            <a:ln w="32097">
              <a:solidFill>
                <a:srgbClr val="666699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666699"/>
              </a:solidFill>
              <a:ln>
                <a:solidFill>
                  <a:srgbClr val="666699"/>
                </a:solidFill>
                <a:prstDash val="solid"/>
              </a:ln>
            </c:spPr>
          </c:marker>
          <c:dLbls>
            <c:dLbl>
              <c:idx val="11"/>
              <c:layout>
                <c:manualLayout>
                  <c:x val="-1.1354964689507395E-3"/>
                  <c:y val="3.01019214767494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1398">
                <a:noFill/>
              </a:ln>
            </c:spPr>
            <c:txPr>
              <a:bodyPr/>
              <a:lstStyle/>
              <a:p>
                <a:pPr>
                  <a:defRPr sz="1116" b="1" i="0" u="none" strike="noStrike" baseline="0">
                    <a:solidFill>
                      <a:srgbClr val="666699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Sheet1!$B$1:$M$1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Sheet1!$B$3:$M$3</c:f>
              <c:numCache>
                <c:formatCode>General</c:formatCode>
                <c:ptCount val="12"/>
                <c:pt idx="0">
                  <c:v>336</c:v>
                </c:pt>
                <c:pt idx="1">
                  <c:v>336</c:v>
                </c:pt>
                <c:pt idx="2">
                  <c:v>340</c:v>
                </c:pt>
                <c:pt idx="3">
                  <c:v>335</c:v>
                </c:pt>
                <c:pt idx="4">
                  <c:v>338</c:v>
                </c:pt>
                <c:pt idx="5">
                  <c:v>335</c:v>
                </c:pt>
                <c:pt idx="6">
                  <c:v>331</c:v>
                </c:pt>
                <c:pt idx="7">
                  <c:v>330</c:v>
                </c:pt>
                <c:pt idx="8">
                  <c:v>319</c:v>
                </c:pt>
                <c:pt idx="9">
                  <c:v>312</c:v>
                </c:pt>
                <c:pt idx="10">
                  <c:v>312</c:v>
                </c:pt>
                <c:pt idx="11">
                  <c:v>310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692032"/>
        <c:axId val="107693568"/>
      </c:lineChart>
      <c:catAx>
        <c:axId val="107692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209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53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7693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693568"/>
        <c:scaling>
          <c:orientation val="minMax"/>
          <c:max val="400"/>
          <c:min val="300"/>
        </c:scaling>
        <c:delete val="1"/>
        <c:axPos val="l"/>
        <c:numFmt formatCode="General" sourceLinked="1"/>
        <c:majorTickMark val="out"/>
        <c:minorTickMark val="none"/>
        <c:tickLblPos val="none"/>
        <c:crossAx val="107692032"/>
        <c:crosses val="autoZero"/>
        <c:crossBetween val="between"/>
        <c:majorUnit val="10"/>
      </c:valAx>
      <c:spPr>
        <a:noFill/>
        <a:ln w="21398">
          <a:noFill/>
        </a:ln>
      </c:spPr>
    </c:plotArea>
    <c:legend>
      <c:legendPos val="r"/>
      <c:layout>
        <c:manualLayout>
          <c:xMode val="edge"/>
          <c:yMode val="edge"/>
          <c:x val="0.10673234811165851"/>
          <c:y val="6.3775510204081634E-2"/>
          <c:w val="0.79474548440065684"/>
          <c:h val="0.11479591836734694"/>
        </c:manualLayout>
      </c:layout>
      <c:overlay val="0"/>
      <c:spPr>
        <a:noFill/>
        <a:ln w="21398">
          <a:noFill/>
        </a:ln>
      </c:spPr>
      <c:txPr>
        <a:bodyPr/>
        <a:lstStyle/>
        <a:p>
          <a:pPr>
            <a:defRPr sz="10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3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'[Умершие по мес.xlsx]Лист1'!$G$2</c:f>
              <c:strCache>
                <c:ptCount val="1"/>
                <c:pt idx="0">
                  <c:v>2015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'[Умершие по мес.xlsx]Лист1'!$F$3:$F$13</c:f>
              <c:strCache>
                <c:ptCount val="11"/>
                <c:pt idx="0">
                  <c:v>январь-
февраль</c:v>
                </c:pt>
                <c:pt idx="1">
                  <c:v>январь-
март</c:v>
                </c:pt>
                <c:pt idx="2">
                  <c:v>январь-
апрель</c:v>
                </c:pt>
                <c:pt idx="3">
                  <c:v>январь-
май</c:v>
                </c:pt>
                <c:pt idx="4">
                  <c:v>январь-
июнь</c:v>
                </c:pt>
                <c:pt idx="5">
                  <c:v>январь-
июль</c:v>
                </c:pt>
                <c:pt idx="6">
                  <c:v>январь-
август</c:v>
                </c:pt>
                <c:pt idx="7">
                  <c:v>январь-
сентябрь</c:v>
                </c:pt>
                <c:pt idx="8">
                  <c:v>январь-
октябрь</c:v>
                </c:pt>
                <c:pt idx="9">
                  <c:v>январь-
ноябрь</c:v>
                </c:pt>
                <c:pt idx="10">
                  <c:v>январь-
декабрь</c:v>
                </c:pt>
              </c:strCache>
            </c:strRef>
          </c:cat>
          <c:val>
            <c:numRef>
              <c:f>'[Умершие по мес.xlsx]Лист1'!$G$3:$G$13</c:f>
              <c:numCache>
                <c:formatCode>0.0</c:formatCode>
                <c:ptCount val="11"/>
                <c:pt idx="0">
                  <c:v>14</c:v>
                </c:pt>
                <c:pt idx="1">
                  <c:v>14.1</c:v>
                </c:pt>
                <c:pt idx="2">
                  <c:v>14</c:v>
                </c:pt>
                <c:pt idx="3">
                  <c:v>13.7</c:v>
                </c:pt>
                <c:pt idx="4">
                  <c:v>13.6</c:v>
                </c:pt>
                <c:pt idx="5">
                  <c:v>13.5</c:v>
                </c:pt>
                <c:pt idx="6">
                  <c:v>13.2</c:v>
                </c:pt>
                <c:pt idx="7">
                  <c:v>13.2</c:v>
                </c:pt>
                <c:pt idx="8">
                  <c:v>13.1</c:v>
                </c:pt>
                <c:pt idx="9">
                  <c:v>13.1</c:v>
                </c:pt>
                <c:pt idx="10">
                  <c:v>13.1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'[Умершие по мес.xlsx]Лист1'!$H$2</c:f>
              <c:strCache>
                <c:ptCount val="1"/>
                <c:pt idx="0">
                  <c:v>2016</c:v>
                </c:pt>
              </c:strCache>
            </c:strRef>
          </c:tx>
          <c:dLbls>
            <c:dLbl>
              <c:idx val="0"/>
              <c:layout>
                <c:manualLayout>
                  <c:x val="-2.5143556133799629E-2"/>
                  <c:y val="4.05092592592592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6601153590831535E-2"/>
                  <c:y val="-6.59722222222222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2228361219735916E-2"/>
                  <c:y val="-6.59725867599884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5143556133799629E-2"/>
                  <c:y val="-4.28240740740740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6601153590831598E-2"/>
                  <c:y val="-4.28240740740740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5143556133799629E-2"/>
                  <c:y val="-4.28240740740740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7.6523866494172775E-3"/>
                  <c:y val="3.58796296296297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'[Умершие по мес.xlsx]Лист1'!$F$3:$F$13</c:f>
              <c:strCache>
                <c:ptCount val="11"/>
                <c:pt idx="0">
                  <c:v>январь-
февраль</c:v>
                </c:pt>
                <c:pt idx="1">
                  <c:v>январь-
март</c:v>
                </c:pt>
                <c:pt idx="2">
                  <c:v>январь-
апрель</c:v>
                </c:pt>
                <c:pt idx="3">
                  <c:v>январь-
май</c:v>
                </c:pt>
                <c:pt idx="4">
                  <c:v>январь-
июнь</c:v>
                </c:pt>
                <c:pt idx="5">
                  <c:v>январь-
июль</c:v>
                </c:pt>
                <c:pt idx="6">
                  <c:v>январь-
август</c:v>
                </c:pt>
                <c:pt idx="7">
                  <c:v>январь-
сентябрь</c:v>
                </c:pt>
                <c:pt idx="8">
                  <c:v>январь-
октябрь</c:v>
                </c:pt>
                <c:pt idx="9">
                  <c:v>январь-
ноябрь</c:v>
                </c:pt>
                <c:pt idx="10">
                  <c:v>январь-
декабрь</c:v>
                </c:pt>
              </c:strCache>
            </c:strRef>
          </c:cat>
          <c:val>
            <c:numRef>
              <c:f>'[Умершие по мес.xlsx]Лист1'!$H$3:$H$13</c:f>
              <c:numCache>
                <c:formatCode>General</c:formatCode>
                <c:ptCount val="11"/>
                <c:pt idx="0">
                  <c:v>13.6</c:v>
                </c:pt>
                <c:pt idx="1">
                  <c:v>13.5</c:v>
                </c:pt>
                <c:pt idx="2">
                  <c:v>13.3</c:v>
                </c:pt>
                <c:pt idx="3">
                  <c:v>13.2</c:v>
                </c:pt>
                <c:pt idx="4">
                  <c:v>13.2</c:v>
                </c:pt>
                <c:pt idx="5" formatCode="0.0">
                  <c:v>13</c:v>
                </c:pt>
                <c:pt idx="6" formatCode="0.0">
                  <c:v>13</c:v>
                </c:pt>
                <c:pt idx="7">
                  <c:v>12.9</c:v>
                </c:pt>
                <c:pt idx="8">
                  <c:v>12.8</c:v>
                </c:pt>
                <c:pt idx="9">
                  <c:v>12.9</c:v>
                </c:pt>
                <c:pt idx="10">
                  <c:v>12.9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'[Умершие по мес.xlsx]Лист1'!$I$2</c:f>
              <c:strCache>
                <c:ptCount val="1"/>
                <c:pt idx="0">
                  <c:v>2017</c:v>
                </c:pt>
              </c:strCache>
            </c:strRef>
          </c:tx>
          <c:dLbls>
            <c:dLbl>
              <c:idx val="0"/>
              <c:layout>
                <c:manualLayout>
                  <c:x val="-9.1099841064491652E-3"/>
                  <c:y val="-1.04166666666666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6601153590831535E-2"/>
                  <c:y val="6.82870370370371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accent3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'[Умершие по мес.xlsx]Лист1'!$F$3:$F$13</c:f>
              <c:strCache>
                <c:ptCount val="11"/>
                <c:pt idx="0">
                  <c:v>январь-
февраль</c:v>
                </c:pt>
                <c:pt idx="1">
                  <c:v>январь-
март</c:v>
                </c:pt>
                <c:pt idx="2">
                  <c:v>январь-
апрель</c:v>
                </c:pt>
                <c:pt idx="3">
                  <c:v>январь-
май</c:v>
                </c:pt>
                <c:pt idx="4">
                  <c:v>январь-
июнь</c:v>
                </c:pt>
                <c:pt idx="5">
                  <c:v>январь-
июль</c:v>
                </c:pt>
                <c:pt idx="6">
                  <c:v>январь-
август</c:v>
                </c:pt>
                <c:pt idx="7">
                  <c:v>январь-
сентябрь</c:v>
                </c:pt>
                <c:pt idx="8">
                  <c:v>январь-
октябрь</c:v>
                </c:pt>
                <c:pt idx="9">
                  <c:v>январь-
ноябрь</c:v>
                </c:pt>
                <c:pt idx="10">
                  <c:v>январь-
декабрь</c:v>
                </c:pt>
              </c:strCache>
            </c:strRef>
          </c:cat>
          <c:val>
            <c:numRef>
              <c:f>'[Умершие по мес.xlsx]Лист1'!$I$3:$I$13</c:f>
              <c:numCache>
                <c:formatCode>General</c:formatCode>
                <c:ptCount val="11"/>
                <c:pt idx="0">
                  <c:v>13.7</c:v>
                </c:pt>
                <c:pt idx="1">
                  <c:v>13.5</c:v>
                </c:pt>
                <c:pt idx="2">
                  <c:v>13.1</c:v>
                </c:pt>
                <c:pt idx="3" formatCode="0.0">
                  <c:v>13</c:v>
                </c:pt>
                <c:pt idx="4">
                  <c:v>12.9</c:v>
                </c:pt>
                <c:pt idx="5">
                  <c:v>12.7</c:v>
                </c:pt>
                <c:pt idx="6">
                  <c:v>12.7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853184"/>
        <c:axId val="75879552"/>
      </c:lineChart>
      <c:catAx>
        <c:axId val="75853184"/>
        <c:scaling>
          <c:orientation val="minMax"/>
        </c:scaling>
        <c:delete val="0"/>
        <c:axPos val="b"/>
        <c:majorTickMark val="out"/>
        <c:minorTickMark val="none"/>
        <c:tickLblPos val="nextTo"/>
        <c:crossAx val="75879552"/>
        <c:crosses val="autoZero"/>
        <c:auto val="1"/>
        <c:lblAlgn val="ctr"/>
        <c:lblOffset val="100"/>
        <c:noMultiLvlLbl val="0"/>
      </c:catAx>
      <c:valAx>
        <c:axId val="75879552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crossAx val="758531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Лист1!$J$4</c:f>
              <c:strCache>
                <c:ptCount val="1"/>
                <c:pt idx="0">
                  <c:v>Естественный прирост </c:v>
                </c:pt>
              </c:strCache>
            </c:strRef>
          </c:tx>
          <c:spPr>
            <a:ln>
              <a:solidFill>
                <a:srgbClr val="CC3300"/>
              </a:solidFill>
            </a:ln>
          </c:spPr>
          <c:marker>
            <c:spPr>
              <a:solidFill>
                <a:srgbClr val="CC3300"/>
              </a:solidFill>
              <a:ln>
                <a:solidFill>
                  <a:srgbClr val="CC3300"/>
                </a:solidFill>
              </a:ln>
            </c:spPr>
          </c:marker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Лист1!$I$5:$I$12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  <c:pt idx="5">
                  <c:v>2015</c:v>
                </c:pt>
                <c:pt idx="6">
                  <c:v>2016</c:v>
                </c:pt>
                <c:pt idx="7">
                  <c:v>2017**</c:v>
                </c:pt>
              </c:strCache>
            </c:strRef>
          </c:cat>
          <c:val>
            <c:numRef>
              <c:f>Лист1!$J$5:$J$12</c:f>
              <c:numCache>
                <c:formatCode>#,##0</c:formatCode>
                <c:ptCount val="8"/>
                <c:pt idx="0">
                  <c:v>-239568</c:v>
                </c:pt>
                <c:pt idx="1">
                  <c:v>-129091</c:v>
                </c:pt>
                <c:pt idx="2">
                  <c:v>-4251</c:v>
                </c:pt>
                <c:pt idx="3">
                  <c:v>24013</c:v>
                </c:pt>
                <c:pt idx="4">
                  <c:v>30336</c:v>
                </c:pt>
                <c:pt idx="5">
                  <c:v>32038</c:v>
                </c:pt>
                <c:pt idx="6">
                  <c:v>-2286</c:v>
                </c:pt>
                <c:pt idx="7">
                  <c:v>-114418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Лист1!$K$4</c:f>
              <c:strCache>
                <c:ptCount val="1"/>
                <c:pt idx="0">
                  <c:v>Миграционный прирост 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squar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dLbl>
              <c:idx val="3"/>
              <c:layout>
                <c:manualLayout>
                  <c:x val="-2.4442651706023912E-2"/>
                  <c:y val="3.83647798742138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7665858524400802E-2"/>
                  <c:y val="4.84276729559748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4442651706023912E-2"/>
                  <c:y val="4.08805031446540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4.7596087112736586E-2"/>
                  <c:y val="-3.20754716981132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Лист1!$I$5:$I$12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  <c:pt idx="5">
                  <c:v>2015</c:v>
                </c:pt>
                <c:pt idx="6">
                  <c:v>2016</c:v>
                </c:pt>
                <c:pt idx="7">
                  <c:v>2017**</c:v>
                </c:pt>
              </c:strCache>
            </c:strRef>
          </c:cat>
          <c:val>
            <c:numRef>
              <c:f>Лист1!$K$5:$K$12</c:f>
              <c:numCache>
                <c:formatCode>#,##0\ _₽</c:formatCode>
                <c:ptCount val="8"/>
                <c:pt idx="0">
                  <c:v>158078</c:v>
                </c:pt>
                <c:pt idx="1">
                  <c:v>319761</c:v>
                </c:pt>
                <c:pt idx="2">
                  <c:v>294930</c:v>
                </c:pt>
                <c:pt idx="3">
                  <c:v>295859</c:v>
                </c:pt>
                <c:pt idx="4">
                  <c:v>299990</c:v>
                </c:pt>
                <c:pt idx="5">
                  <c:v>245384</c:v>
                </c:pt>
                <c:pt idx="6">
                  <c:v>261948</c:v>
                </c:pt>
                <c:pt idx="7" formatCode="#,##0">
                  <c:v>119689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Лист1!$L$4</c:f>
              <c:strCache>
                <c:ptCount val="1"/>
                <c:pt idx="0">
                  <c:v>Общий прирост населения</c:v>
                </c:pt>
              </c:strCache>
            </c:strRef>
          </c:tx>
          <c:spPr>
            <a:ln>
              <a:solidFill>
                <a:schemeClr val="tx2">
                  <a:lumMod val="75000"/>
                </a:schemeClr>
              </a:solidFill>
            </a:ln>
          </c:spPr>
          <c:marker>
            <c:symbol val="triangle"/>
            <c:size val="7"/>
            <c:spPr>
              <a:solidFill>
                <a:schemeClr val="tx2">
                  <a:lumMod val="75000"/>
                </a:schemeClr>
              </a:solidFill>
              <a:ln>
                <a:solidFill>
                  <a:srgbClr val="002060"/>
                </a:solidFill>
              </a:ln>
            </c:spPr>
          </c:marker>
          <c:dLbls>
            <c:dLbl>
              <c:idx val="2"/>
              <c:layout>
                <c:manualLayout>
                  <c:x val="-2.4711252274222002E-2"/>
                  <c:y val="5.2830188679245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3636850001429795E-2"/>
                  <c:y val="-4.0251572327043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5785654547014241E-2"/>
                  <c:y val="-4.0251572327043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82648386374685E-2"/>
                  <c:y val="-5.2830188679245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3306470456560058E-2"/>
                  <c:y val="6.5408805031446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7934459092598733E-2"/>
                  <c:y val="-6.0377358490565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Лист1!$I$5:$I$12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  <c:pt idx="5">
                  <c:v>2015</c:v>
                </c:pt>
                <c:pt idx="6">
                  <c:v>2016</c:v>
                </c:pt>
                <c:pt idx="7">
                  <c:v>2017**</c:v>
                </c:pt>
              </c:strCache>
            </c:strRef>
          </c:cat>
          <c:val>
            <c:numRef>
              <c:f>Лист1!$L$5:$L$12</c:f>
              <c:numCache>
                <c:formatCode>#,##0\ _₽</c:formatCode>
                <c:ptCount val="8"/>
                <c:pt idx="0">
                  <c:v>-81490</c:v>
                </c:pt>
                <c:pt idx="1">
                  <c:v>190670</c:v>
                </c:pt>
                <c:pt idx="2">
                  <c:v>290676</c:v>
                </c:pt>
                <c:pt idx="3">
                  <c:v>319872</c:v>
                </c:pt>
                <c:pt idx="4">
                  <c:v>330326</c:v>
                </c:pt>
                <c:pt idx="5">
                  <c:v>277422</c:v>
                </c:pt>
                <c:pt idx="6">
                  <c:v>259662</c:v>
                </c:pt>
                <c:pt idx="7" formatCode="#,##0">
                  <c:v>5271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777216"/>
        <c:axId val="83103744"/>
      </c:lineChart>
      <c:catAx>
        <c:axId val="84777216"/>
        <c:scaling>
          <c:orientation val="minMax"/>
        </c:scaling>
        <c:delete val="0"/>
        <c:axPos val="b"/>
        <c:majorTickMark val="out"/>
        <c:minorTickMark val="none"/>
        <c:tickLblPos val="nextTo"/>
        <c:crossAx val="83103744"/>
        <c:crosses val="autoZero"/>
        <c:auto val="1"/>
        <c:lblAlgn val="ctr"/>
        <c:lblOffset val="100"/>
        <c:noMultiLvlLbl val="0"/>
      </c:catAx>
      <c:valAx>
        <c:axId val="83103744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847772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Лист1!$C$72:$I$72</c:f>
              <c:numCache>
                <c:formatCode>General</c:formatCode>
                <c:ptCount val="7"/>
                <c:pt idx="0">
                  <c:v>2006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Лист1!$C$73:$I$73</c:f>
              <c:numCache>
                <c:formatCode>General</c:formatCode>
                <c:ptCount val="7"/>
                <c:pt idx="0">
                  <c:v>1.8</c:v>
                </c:pt>
                <c:pt idx="1">
                  <c:v>1.5</c:v>
                </c:pt>
                <c:pt idx="2">
                  <c:v>1.6</c:v>
                </c:pt>
                <c:pt idx="3">
                  <c:v>1.5</c:v>
                </c:pt>
                <c:pt idx="4">
                  <c:v>1.4</c:v>
                </c:pt>
                <c:pt idx="5">
                  <c:v>1.3</c:v>
                </c:pt>
                <c:pt idx="6">
                  <c:v>1.1000000000000001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928768"/>
        <c:axId val="85491712"/>
      </c:barChart>
      <c:catAx>
        <c:axId val="84928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85491712"/>
        <c:crosses val="autoZero"/>
        <c:auto val="1"/>
        <c:lblAlgn val="ctr"/>
        <c:lblOffset val="100"/>
        <c:noMultiLvlLbl val="0"/>
      </c:catAx>
      <c:valAx>
        <c:axId val="85491712"/>
        <c:scaling>
          <c:orientation val="minMax"/>
          <c:min val="0.8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8492876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Лист1!$C$79:$I$79</c:f>
              <c:numCache>
                <c:formatCode>General</c:formatCode>
                <c:ptCount val="7"/>
                <c:pt idx="0">
                  <c:v>2006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Лист1!$C$80:$I$80</c:f>
              <c:numCache>
                <c:formatCode>General</c:formatCode>
                <c:ptCount val="7"/>
                <c:pt idx="0">
                  <c:v>30.9</c:v>
                </c:pt>
                <c:pt idx="1">
                  <c:v>27.2</c:v>
                </c:pt>
                <c:pt idx="2">
                  <c:v>26</c:v>
                </c:pt>
                <c:pt idx="3">
                  <c:v>25.6</c:v>
                </c:pt>
                <c:pt idx="4">
                  <c:v>25.4</c:v>
                </c:pt>
                <c:pt idx="5">
                  <c:v>24.2</c:v>
                </c:pt>
                <c:pt idx="6">
                  <c:v>23.2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523840"/>
        <c:axId val="85402752"/>
      </c:barChart>
      <c:catAx>
        <c:axId val="85523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85402752"/>
        <c:crosses val="autoZero"/>
        <c:auto val="1"/>
        <c:lblAlgn val="ctr"/>
        <c:lblOffset val="100"/>
        <c:noMultiLvlLbl val="0"/>
      </c:catAx>
      <c:valAx>
        <c:axId val="85402752"/>
        <c:scaling>
          <c:orientation val="minMax"/>
          <c:min val="20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8552384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Лист1!$C$101:$I$101</c:f>
              <c:numCache>
                <c:formatCode>General</c:formatCode>
                <c:ptCount val="7"/>
                <c:pt idx="0">
                  <c:v>2006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Лист1!$C$102:$I$102</c:f>
              <c:numCache>
                <c:formatCode>General</c:formatCode>
                <c:ptCount val="7"/>
                <c:pt idx="0">
                  <c:v>67.3</c:v>
                </c:pt>
                <c:pt idx="1">
                  <c:v>71.400000000000006</c:v>
                </c:pt>
                <c:pt idx="2">
                  <c:v>72.400000000000006</c:v>
                </c:pt>
                <c:pt idx="3">
                  <c:v>72.900000000000006</c:v>
                </c:pt>
                <c:pt idx="4">
                  <c:v>73.2</c:v>
                </c:pt>
                <c:pt idx="5">
                  <c:v>74.5</c:v>
                </c:pt>
                <c:pt idx="6">
                  <c:v>75.7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439232"/>
        <c:axId val="85440768"/>
      </c:barChart>
      <c:catAx>
        <c:axId val="85439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85440768"/>
        <c:crosses val="autoZero"/>
        <c:auto val="1"/>
        <c:lblAlgn val="ctr"/>
        <c:lblOffset val="100"/>
        <c:noMultiLvlLbl val="0"/>
      </c:catAx>
      <c:valAx>
        <c:axId val="8544076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8543923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31,</a:t>
                    </a:r>
                    <a:r>
                      <a:rPr lang="ru-RU" smtClean="0"/>
                      <a:t>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[Книга1]Лист1!$B$44:$B$49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[Книга1]Лист1!$C$44:$C$49</c:f>
              <c:numCache>
                <c:formatCode>General</c:formatCode>
                <c:ptCount val="6"/>
                <c:pt idx="0">
                  <c:v>30.8</c:v>
                </c:pt>
                <c:pt idx="1">
                  <c:v>30.6</c:v>
                </c:pt>
                <c:pt idx="2">
                  <c:v>31.6</c:v>
                </c:pt>
                <c:pt idx="3">
                  <c:v>31.8</c:v>
                </c:pt>
                <c:pt idx="4">
                  <c:v>32.700000000000003</c:v>
                </c:pt>
                <c:pt idx="5">
                  <c:v>33.200000000000003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459264"/>
        <c:axId val="82461056"/>
      </c:barChart>
      <c:catAx>
        <c:axId val="82459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2461056"/>
        <c:crosses val="autoZero"/>
        <c:auto val="1"/>
        <c:lblAlgn val="ctr"/>
        <c:lblOffset val="100"/>
        <c:noMultiLvlLbl val="0"/>
      </c:catAx>
      <c:valAx>
        <c:axId val="824610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824592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[Книга1]Лист1!$B$32:$B$37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[Книга1]Лист1!$C$32:$C$37</c:f>
              <c:numCache>
                <c:formatCode>General</c:formatCode>
                <c:ptCount val="6"/>
                <c:pt idx="0">
                  <c:v>25.7</c:v>
                </c:pt>
                <c:pt idx="1">
                  <c:v>26.1</c:v>
                </c:pt>
                <c:pt idx="2">
                  <c:v>26.6</c:v>
                </c:pt>
                <c:pt idx="3">
                  <c:v>27.3</c:v>
                </c:pt>
                <c:pt idx="4">
                  <c:v>27.9</c:v>
                </c:pt>
                <c:pt idx="5">
                  <c:v>28.4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943360"/>
        <c:axId val="76944896"/>
      </c:barChart>
      <c:catAx>
        <c:axId val="7694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6944896"/>
        <c:crosses val="autoZero"/>
        <c:auto val="1"/>
        <c:lblAlgn val="ctr"/>
        <c:lblOffset val="100"/>
        <c:noMultiLvlLbl val="0"/>
      </c:catAx>
      <c:valAx>
        <c:axId val="769448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769433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6378537545511"/>
          <c:y val="0.14573651487688374"/>
          <c:w val="0.83592836656182656"/>
          <c:h val="0.6707265298887971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[Книга1]Лист1!$C$56</c:f>
              <c:strCache>
                <c:ptCount val="1"/>
                <c:pt idx="0">
                  <c:v>Количество паллиативных коек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0374033744526268E-2"/>
                  <c:y val="9.055530904960286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[Книга1]Лист1!$B$57:$B$61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[Книга1]Лист1!$C$57:$C$61</c:f>
              <c:numCache>
                <c:formatCode>#,##0</c:formatCode>
                <c:ptCount val="5"/>
                <c:pt idx="0">
                  <c:v>1258</c:v>
                </c:pt>
                <c:pt idx="1">
                  <c:v>2942</c:v>
                </c:pt>
                <c:pt idx="2">
                  <c:v>5250</c:v>
                </c:pt>
                <c:pt idx="3">
                  <c:v>7930</c:v>
                </c:pt>
                <c:pt idx="4">
                  <c:v>9239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879168"/>
        <c:axId val="101880960"/>
      </c:barChart>
      <c:lineChart>
        <c:grouping val="standard"/>
        <c:varyColors val="0"/>
        <c:ser>
          <c:idx val="2"/>
          <c:order val="1"/>
          <c:tx>
            <c:strRef>
              <c:f>[Книга1]Лист1!$D$56</c:f>
              <c:strCache>
                <c:ptCount val="1"/>
                <c:pt idx="0">
                  <c:v>Обеспеченность паллиативными койками (на 10 тыс. населения)</c:v>
                </c:pt>
              </c:strCache>
            </c:strRef>
          </c:tx>
          <c:dLbls>
            <c:dLbl>
              <c:idx val="2"/>
              <c:layout>
                <c:manualLayout>
                  <c:x val="-6.3262898325306849E-2"/>
                  <c:y val="-0.1606213163064832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7097013375325448E-2"/>
                  <c:y val="-0.145027013752455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4092323075213866E-2"/>
                  <c:y val="-0.145027013752455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[Книга1]Лист1!$D$57:$D$61</c:f>
              <c:numCache>
                <c:formatCode>General</c:formatCode>
                <c:ptCount val="5"/>
                <c:pt idx="0">
                  <c:v>9.0000000000000024E-2</c:v>
                </c:pt>
                <c:pt idx="1">
                  <c:v>0.21000000000000005</c:v>
                </c:pt>
                <c:pt idx="2">
                  <c:v>0.3600000000000001</c:v>
                </c:pt>
                <c:pt idx="3">
                  <c:v>0.54</c:v>
                </c:pt>
                <c:pt idx="4">
                  <c:v>0.63000000000000023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581184"/>
        <c:axId val="101882496"/>
      </c:lineChart>
      <c:catAx>
        <c:axId val="101879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1880960"/>
        <c:crosses val="autoZero"/>
        <c:auto val="1"/>
        <c:lblAlgn val="ctr"/>
        <c:lblOffset val="100"/>
        <c:noMultiLvlLbl val="0"/>
      </c:catAx>
      <c:valAx>
        <c:axId val="101880960"/>
        <c:scaling>
          <c:orientation val="minMax"/>
          <c:min val="100"/>
        </c:scaling>
        <c:delete val="0"/>
        <c:axPos val="l"/>
        <c:numFmt formatCode="#,##0" sourceLinked="1"/>
        <c:majorTickMark val="out"/>
        <c:minorTickMark val="none"/>
        <c:tickLblPos val="nextTo"/>
        <c:crossAx val="101879168"/>
        <c:crosses val="autoZero"/>
        <c:crossBetween val="between"/>
      </c:valAx>
      <c:valAx>
        <c:axId val="101882496"/>
        <c:scaling>
          <c:orientation val="minMax"/>
          <c:min val="1.0000000000000005E-2"/>
        </c:scaling>
        <c:delete val="0"/>
        <c:axPos val="r"/>
        <c:numFmt formatCode="General" sourceLinked="1"/>
        <c:majorTickMark val="out"/>
        <c:minorTickMark val="none"/>
        <c:tickLblPos val="nextTo"/>
        <c:crossAx val="101581184"/>
        <c:crosses val="max"/>
        <c:crossBetween val="between"/>
      </c:valAx>
      <c:catAx>
        <c:axId val="101581184"/>
        <c:scaling>
          <c:orientation val="minMax"/>
        </c:scaling>
        <c:delete val="1"/>
        <c:axPos val="b"/>
        <c:majorTickMark val="out"/>
        <c:minorTickMark val="none"/>
        <c:tickLblPos val="none"/>
        <c:crossAx val="10188249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8.9910703750620574E-2"/>
          <c:y val="0.88850503062117292"/>
          <c:w val="0.82017859249875913"/>
          <c:h val="0.1114949693788276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6967"/>
          </a:xfrm>
          <a:prstGeom prst="rect">
            <a:avLst/>
          </a:prstGeom>
        </p:spPr>
        <p:txBody>
          <a:bodyPr vert="horz" lIns="91728" tIns="45867" rIns="91728" bIns="4586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183" y="1"/>
            <a:ext cx="2949841" cy="496967"/>
          </a:xfrm>
          <a:prstGeom prst="rect">
            <a:avLst/>
          </a:prstGeom>
        </p:spPr>
        <p:txBody>
          <a:bodyPr vert="horz" lIns="91728" tIns="45867" rIns="91728" bIns="4586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A185523-B209-4CA1-A7E7-D118602CC5DA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0774"/>
            <a:ext cx="2949841" cy="496967"/>
          </a:xfrm>
          <a:prstGeom prst="rect">
            <a:avLst/>
          </a:prstGeom>
        </p:spPr>
        <p:txBody>
          <a:bodyPr vert="horz" lIns="91728" tIns="45867" rIns="91728" bIns="4586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183" y="9440774"/>
            <a:ext cx="2949841" cy="496967"/>
          </a:xfrm>
          <a:prstGeom prst="rect">
            <a:avLst/>
          </a:prstGeom>
        </p:spPr>
        <p:txBody>
          <a:bodyPr vert="horz" lIns="91728" tIns="45867" rIns="91728" bIns="4586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17B4DD6-1ABC-48D9-9011-FB90DC0C32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734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6967"/>
          </a:xfrm>
          <a:prstGeom prst="rect">
            <a:avLst/>
          </a:prstGeom>
        </p:spPr>
        <p:txBody>
          <a:bodyPr vert="horz" lIns="91728" tIns="45867" rIns="91728" bIns="4586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3" y="1"/>
            <a:ext cx="2949841" cy="496967"/>
          </a:xfrm>
          <a:prstGeom prst="rect">
            <a:avLst/>
          </a:prstGeom>
        </p:spPr>
        <p:txBody>
          <a:bodyPr vert="horz" lIns="91728" tIns="45867" rIns="91728" bIns="4586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C5951E-559A-4D17-9C58-BA914C5FD8EC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8" tIns="45867" rIns="91728" bIns="4586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1986"/>
            <a:ext cx="5445126" cy="4471104"/>
          </a:xfrm>
          <a:prstGeom prst="rect">
            <a:avLst/>
          </a:prstGeom>
        </p:spPr>
        <p:txBody>
          <a:bodyPr vert="horz" lIns="91728" tIns="45867" rIns="91728" bIns="45867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774"/>
            <a:ext cx="2949841" cy="496967"/>
          </a:xfrm>
          <a:prstGeom prst="rect">
            <a:avLst/>
          </a:prstGeom>
        </p:spPr>
        <p:txBody>
          <a:bodyPr vert="horz" lIns="91728" tIns="45867" rIns="91728" bIns="4586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3" y="9440774"/>
            <a:ext cx="2949841" cy="496967"/>
          </a:xfrm>
          <a:prstGeom prst="rect">
            <a:avLst/>
          </a:prstGeom>
        </p:spPr>
        <p:txBody>
          <a:bodyPr vert="horz" lIns="91728" tIns="45867" rIns="91728" bIns="4586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69DC48-655C-4FD6-B177-89E797D47E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80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D9EE11-CEE3-4347-9663-3C9D28131E4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DB7741-5689-45EB-9F8C-824DCA624C8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DCC055-F1BE-4874-8EAA-6A521C83945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85890D-78DB-4FDE-BE80-3010EA0A406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0" y="746125"/>
            <a:ext cx="496570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E9374F-4260-48B1-8FBD-C1012742BD7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1095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36525" indent="-28254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38123" indent="-2254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596864" indent="-2254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4017" indent="-2254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1170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68325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5478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2631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847EAC1-6E36-4B51-98B5-642B8BDBBB1E}" type="slidenum">
              <a:rPr lang="ru-RU" altLang="ru-RU" smtClean="0"/>
              <a:pPr eaLnBrk="1" hangingPunct="1">
                <a:spcBef>
                  <a:spcPct val="0"/>
                </a:spcBef>
              </a:pPr>
              <a:t>16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1095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36525" indent="-28254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38123" indent="-2254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596864" indent="-2254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4017" indent="-2254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1170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68325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5478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2631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847EAC1-6E36-4B51-98B5-642B8BDBBB1E}" type="slidenum">
              <a:rPr lang="ru-RU" altLang="ru-RU" smtClean="0"/>
              <a:pPr eaLnBrk="1" hangingPunct="1">
                <a:spcBef>
                  <a:spcPct val="0"/>
                </a:spcBef>
              </a:pPr>
              <a:t>17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1095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36525" indent="-28254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38123" indent="-2254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596864" indent="-2254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4017" indent="-22540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1170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68325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5478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2631" indent="-22540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847EAC1-6E36-4B51-98B5-642B8BDBBB1E}" type="slidenum">
              <a:rPr lang="ru-RU" altLang="ru-RU" smtClean="0"/>
              <a:pPr eaLnBrk="1" hangingPunct="1">
                <a:spcBef>
                  <a:spcPct val="0"/>
                </a:spcBef>
              </a:pPr>
              <a:t>18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D06D40-67D4-478D-B205-7F11D1B6614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33545-854D-4452-B67D-3DE0B7462058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B71F7-C342-4263-9890-F7CF3C6908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A6162-2D35-46A3-98CD-58DD61B41B6D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F8F6-7948-47F6-A6C4-E56D94A621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5C7C8-85AC-41FD-B91B-D13724289B84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A19AB-1DA0-42C0-AB95-DDF7A59F7F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8D984-EDC6-40AD-9BAB-9DA1DA8C2F6D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95787-187D-40CA-B9EC-C04DDE3F1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DDFEC-D7BF-4203-8E4D-F18B3D317DD0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24E76-BF18-4A35-A91E-CF71ED992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F3AA2-2F1B-4586-ADA1-3516AC690483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E6E4B-69C9-411C-B11B-0278311DDF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3DAB5-6A89-4D4B-85DE-BBB95E5EC20A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30441-EB3F-49F7-879C-875DBAB828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52FDD-3693-4169-A023-49664D64E260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3EB38-9042-471C-BD76-CBAA9157EB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A19FD-97F6-40FA-8B2C-12AD026FE455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D909-D329-48E5-99B5-6D5C6F1F6D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E701E-F289-4ED7-B287-0DE603E3BC4E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7B345-E3D0-4290-B1ED-D35327939D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449B5-C8A1-4B41-9DC2-3FBD2120186C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75764-1917-4176-AC9B-0725D44A2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B4E4EC-0E1E-43A3-9818-794BB4B0A5FA}" type="datetimeFigureOut">
              <a:rPr lang="ru-RU"/>
              <a:pPr>
                <a:defRPr/>
              </a:pPr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F5EF0D-CDD4-43BF-8F4F-A0E372F687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Excel_97-2003_Worksheet1.xls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chart" Target="../charts/chart7.xm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00213"/>
            <a:ext cx="8064500" cy="2124075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ru-RU" altLang="ru-RU" sz="2000" b="1" dirty="0" smtClean="0">
                <a:latin typeface="Arial" pitchFamily="34" charset="0"/>
              </a:rPr>
              <a:t>Состояние здоровья населения и оценка деятельности системы здравоохранения</a:t>
            </a:r>
            <a:br>
              <a:rPr lang="ru-RU" altLang="ru-RU" sz="2000" b="1" dirty="0" smtClean="0">
                <a:latin typeface="Arial" pitchFamily="34" charset="0"/>
              </a:rPr>
            </a:br>
            <a:r>
              <a:rPr lang="ru-RU" altLang="ru-RU" sz="2000" b="1" dirty="0" smtClean="0">
                <a:latin typeface="Arial" pitchFamily="34" charset="0"/>
              </a:rPr>
              <a:t>в субъектах Российской Федерации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79388" y="260350"/>
            <a:ext cx="8856662" cy="8651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3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3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3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3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3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800" b="1" dirty="0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t>Министерство здравоохранения Российской Федерации</a:t>
            </a:r>
          </a:p>
          <a:p>
            <a:pPr algn="ctr" eaLnBrk="1" hangingPunct="1">
              <a:defRPr/>
            </a:pPr>
            <a:r>
              <a:rPr lang="ru-RU" altLang="ru-RU" sz="1800" b="1" dirty="0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t>Департамент мониторинга, анализа и стратегического развития здравоохранения</a:t>
            </a:r>
            <a:endParaRPr lang="ru-RU" altLang="ru-RU" sz="18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719138" y="5553075"/>
            <a:ext cx="7740650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Москва, 13 октября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2017 год</a:t>
            </a:r>
          </a:p>
        </p:txBody>
      </p:sp>
      <p:sp>
        <p:nvSpPr>
          <p:cNvPr id="4101" name="TextBox 2"/>
          <p:cNvSpPr txBox="1">
            <a:spLocks noChangeArrowheads="1"/>
          </p:cNvSpPr>
          <p:nvPr/>
        </p:nvSpPr>
        <p:spPr bwMode="auto">
          <a:xfrm>
            <a:off x="719138" y="4292600"/>
            <a:ext cx="81010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altLang="ru-RU" sz="2400" b="1" dirty="0" smtClean="0">
                <a:solidFill>
                  <a:srgbClr val="CC3300"/>
                </a:solidFill>
                <a:latin typeface="Times New Roman" pitchFamily="18" charset="0"/>
              </a:rPr>
              <a:t>Какорина </a:t>
            </a:r>
            <a:r>
              <a:rPr lang="ru-RU" altLang="ru-RU" sz="2400" b="1" dirty="0">
                <a:solidFill>
                  <a:srgbClr val="CC3300"/>
                </a:solidFill>
                <a:latin typeface="Times New Roman" pitchFamily="18" charset="0"/>
              </a:rPr>
              <a:t>Екатерина Петровна</a:t>
            </a:r>
          </a:p>
        </p:txBody>
      </p:sp>
    </p:spTree>
    <p:extLst>
      <p:ext uri="{BB962C8B-B14F-4D97-AF65-F5344CB8AC3E}">
        <p14:creationId xmlns:p14="http://schemas.microsoft.com/office/powerpoint/2010/main" val="112528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58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559564"/>
              </p:ext>
            </p:extLst>
          </p:nvPr>
        </p:nvGraphicFramePr>
        <p:xfrm>
          <a:off x="192088" y="692150"/>
          <a:ext cx="8628062" cy="4957764"/>
        </p:xfrm>
        <a:graphic>
          <a:graphicData uri="http://schemas.openxmlformats.org/drawingml/2006/table">
            <a:tbl>
              <a:tblPr/>
              <a:tblGrid>
                <a:gridCol w="2441620"/>
                <a:gridCol w="1362228"/>
                <a:gridCol w="1152128"/>
                <a:gridCol w="1224136"/>
                <a:gridCol w="1375804"/>
                <a:gridCol w="1072146"/>
              </a:tblGrid>
              <a:tr h="36562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Причины смерти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Российская Федерация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91357" marR="91357" marT="45679" marB="456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91357" marR="91357" marT="45679" marB="456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ЕС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15478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7" marR="91357" marT="45662" marB="4566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2006 г.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2012 г.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2015 г.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г.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2015 г.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57896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Болезни системы кровообращения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56,9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55,4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48,7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22-35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06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Новообразования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13,2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15,3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15,2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15,8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28-33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0357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Внешние причины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10,2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9,3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5-8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57896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Симптомы, признаки и отклонения...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4,3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5,7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7,8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0,5-1,5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073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Болезни органов пищеварения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4,1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4,7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5,3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3,5-6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742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Болезни органов дыхания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4,0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6-12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1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Болезни нервной системы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0,7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1,0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5-9*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57896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Инфекционные и паразитарные болезни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1,6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1,7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1,8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1-2</a:t>
                      </a: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57078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Болезни эндокринной системы,…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2-5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354" marR="91354" marT="45659" marB="4565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11348" name="Text Box 76"/>
          <p:cNvSpPr txBox="1">
            <a:spLocks noChangeArrowheads="1"/>
          </p:cNvSpPr>
          <p:nvPr/>
        </p:nvSpPr>
        <p:spPr bwMode="auto">
          <a:xfrm>
            <a:off x="179512" y="5994866"/>
            <a:ext cx="86645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1000" i="1" dirty="0" smtClean="0">
                <a:latin typeface="Times New Roman" pitchFamily="18" charset="0"/>
                <a:cs typeface="Times New Roman" pitchFamily="18" charset="0"/>
              </a:rPr>
              <a:t>Естественное </a:t>
            </a:r>
            <a:r>
              <a:rPr lang="ru-RU" altLang="ru-RU" sz="1000" i="1" dirty="0">
                <a:latin typeface="Times New Roman" pitchFamily="18" charset="0"/>
                <a:cs typeface="Times New Roman" pitchFamily="18" charset="0"/>
              </a:rPr>
              <a:t>движение населения Российской Федерации за 2016 год (статистический бюллетень). М., 2016, </a:t>
            </a:r>
            <a:r>
              <a:rPr lang="ru-RU" altLang="ru-RU" sz="1000" i="1" dirty="0" smtClean="0">
                <a:latin typeface="Times New Roman" pitchFamily="18" charset="0"/>
                <a:cs typeface="Times New Roman" pitchFamily="18" charset="0"/>
              </a:rPr>
              <a:t>с.19-20</a:t>
            </a:r>
            <a:r>
              <a:rPr lang="ru-RU" altLang="ru-RU" sz="1000" i="1" dirty="0">
                <a:latin typeface="Times New Roman" pitchFamily="18" charset="0"/>
                <a:cs typeface="Times New Roman" pitchFamily="18" charset="0"/>
              </a:rPr>
              <a:t>; Основные показатели здоровья в европейском регионе  ВОЗ-2015. ВОЗ, 2015</a:t>
            </a:r>
          </a:p>
        </p:txBody>
      </p:sp>
      <p:sp>
        <p:nvSpPr>
          <p:cNvPr id="5" name="Прямоугольник 13"/>
          <p:cNvSpPr txBox="1">
            <a:spLocks noChangeArrowheads="1"/>
          </p:cNvSpPr>
          <p:nvPr/>
        </p:nvSpPr>
        <p:spPr bwMode="auto">
          <a:xfrm>
            <a:off x="265113" y="115888"/>
            <a:ext cx="8664575" cy="4333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fontAlgn="auto">
              <a:lnSpc>
                <a:spcPct val="150000"/>
              </a:lnSpc>
              <a:spcAft>
                <a:spcPts val="0"/>
              </a:spcAft>
              <a:defRPr sz="1200" b="1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/>
              <a:t>Основные причины смерти населения (в % к общему числу умерших)</a:t>
            </a:r>
          </a:p>
        </p:txBody>
      </p:sp>
      <p:sp>
        <p:nvSpPr>
          <p:cNvPr id="11351" name="TextBox 7"/>
          <p:cNvSpPr txBox="1">
            <a:spLocks noChangeArrowheads="1"/>
          </p:cNvSpPr>
          <p:nvPr/>
        </p:nvSpPr>
        <p:spPr bwMode="auto">
          <a:xfrm>
            <a:off x="179512" y="5733256"/>
            <a:ext cx="557396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100" i="1" dirty="0" smtClean="0">
                <a:latin typeface="Times New Roman" pitchFamily="18" charset="0"/>
                <a:cs typeface="Times New Roman" pitchFamily="18" charset="0"/>
              </a:rPr>
              <a:t>*- </a:t>
            </a:r>
            <a:r>
              <a:rPr lang="ru-RU" altLang="ru-RU" sz="1100" i="1" dirty="0">
                <a:latin typeface="Times New Roman" pitchFamily="18" charset="0"/>
                <a:cs typeface="Times New Roman" pitchFamily="18" charset="0"/>
              </a:rPr>
              <a:t>болезни нервной системы и психические расстройства (Российская Федерации – 5,2)</a:t>
            </a:r>
          </a:p>
        </p:txBody>
      </p:sp>
      <p:sp>
        <p:nvSpPr>
          <p:cNvPr id="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376988"/>
            <a:ext cx="2133600" cy="365125"/>
          </a:xfrm>
        </p:spPr>
        <p:txBody>
          <a:bodyPr/>
          <a:lstStyle/>
          <a:p>
            <a:pPr>
              <a:defRPr/>
            </a:pPr>
            <a:fld id="{2D2A97BD-45CB-4FCA-B925-EFC3685B7A9D}" type="slidenum">
              <a:rPr lang="ru-RU"/>
              <a:pPr>
                <a:defRPr/>
              </a:pPr>
              <a:t>10</a:t>
            </a:fld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74975" y="1202910"/>
            <a:ext cx="8017862" cy="4104456"/>
            <a:chOff x="815678" y="1702354"/>
            <a:chExt cx="8017862" cy="3456383"/>
          </a:xfrm>
          <a:solidFill>
            <a:srgbClr val="CCFFFF"/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8" name="Полилиния 7"/>
            <p:cNvSpPr/>
            <p:nvPr/>
          </p:nvSpPr>
          <p:spPr>
            <a:xfrm>
              <a:off x="815678" y="2134402"/>
              <a:ext cx="2434702" cy="2486044"/>
            </a:xfrm>
            <a:custGeom>
              <a:avLst/>
              <a:gdLst>
                <a:gd name="connsiteX0" fmla="*/ 0 w 1978375"/>
                <a:gd name="connsiteY0" fmla="*/ 197838 h 2091770"/>
                <a:gd name="connsiteX1" fmla="*/ 197838 w 1978375"/>
                <a:gd name="connsiteY1" fmla="*/ 0 h 2091770"/>
                <a:gd name="connsiteX2" fmla="*/ 1780538 w 1978375"/>
                <a:gd name="connsiteY2" fmla="*/ 0 h 2091770"/>
                <a:gd name="connsiteX3" fmla="*/ 1978376 w 1978375"/>
                <a:gd name="connsiteY3" fmla="*/ 197838 h 2091770"/>
                <a:gd name="connsiteX4" fmla="*/ 1978375 w 1978375"/>
                <a:gd name="connsiteY4" fmla="*/ 1893933 h 2091770"/>
                <a:gd name="connsiteX5" fmla="*/ 1780537 w 1978375"/>
                <a:gd name="connsiteY5" fmla="*/ 2091771 h 2091770"/>
                <a:gd name="connsiteX6" fmla="*/ 197838 w 1978375"/>
                <a:gd name="connsiteY6" fmla="*/ 2091770 h 2091770"/>
                <a:gd name="connsiteX7" fmla="*/ 0 w 1978375"/>
                <a:gd name="connsiteY7" fmla="*/ 1893932 h 2091770"/>
                <a:gd name="connsiteX8" fmla="*/ 0 w 1978375"/>
                <a:gd name="connsiteY8" fmla="*/ 197838 h 2091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8375" h="2091770">
                  <a:moveTo>
                    <a:pt x="0" y="197838"/>
                  </a:moveTo>
                  <a:cubicBezTo>
                    <a:pt x="0" y="88575"/>
                    <a:pt x="88575" y="0"/>
                    <a:pt x="197838" y="0"/>
                  </a:cubicBezTo>
                  <a:lnTo>
                    <a:pt x="1780538" y="0"/>
                  </a:lnTo>
                  <a:cubicBezTo>
                    <a:pt x="1889801" y="0"/>
                    <a:pt x="1978376" y="88575"/>
                    <a:pt x="1978376" y="197838"/>
                  </a:cubicBezTo>
                  <a:cubicBezTo>
                    <a:pt x="1978376" y="763203"/>
                    <a:pt x="1978375" y="1328568"/>
                    <a:pt x="1978375" y="1893933"/>
                  </a:cubicBezTo>
                  <a:cubicBezTo>
                    <a:pt x="1978375" y="2003196"/>
                    <a:pt x="1889800" y="2091771"/>
                    <a:pt x="1780537" y="2091771"/>
                  </a:cubicBezTo>
                  <a:lnTo>
                    <a:pt x="197838" y="2091770"/>
                  </a:lnTo>
                  <a:cubicBezTo>
                    <a:pt x="88575" y="2091770"/>
                    <a:pt x="0" y="2003195"/>
                    <a:pt x="0" y="1893932"/>
                  </a:cubicBezTo>
                  <a:lnTo>
                    <a:pt x="0" y="197838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118905" tIns="118905" rIns="118905" bIns="118905" spcCol="1270" anchor="ctr"/>
            <a:lstStyle/>
            <a:p>
              <a:pPr algn="ctr" defTabSz="7112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 качестве </a:t>
              </a:r>
              <a:r>
                <a:rPr lang="ru-RU" sz="1600" b="1" u="sng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первоначальной причины смерти 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выбираются </a:t>
              </a:r>
              <a:r>
                <a:rPr lang="ru-RU" sz="1600" b="1" u="sng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состояния из класса симптомов  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(18 класс МКБ-10): </a:t>
              </a:r>
              <a:r>
                <a:rPr lang="en-US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R00-R53, R55-R94</a:t>
              </a:r>
              <a:endPara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6204640" y="1702354"/>
              <a:ext cx="2628900" cy="3456383"/>
            </a:xfrm>
            <a:custGeom>
              <a:avLst/>
              <a:gdLst>
                <a:gd name="connsiteX0" fmla="*/ 0 w 2924035"/>
                <a:gd name="connsiteY0" fmla="*/ 176706 h 1767064"/>
                <a:gd name="connsiteX1" fmla="*/ 176706 w 2924035"/>
                <a:gd name="connsiteY1" fmla="*/ 0 h 1767064"/>
                <a:gd name="connsiteX2" fmla="*/ 2747329 w 2924035"/>
                <a:gd name="connsiteY2" fmla="*/ 0 h 1767064"/>
                <a:gd name="connsiteX3" fmla="*/ 2924035 w 2924035"/>
                <a:gd name="connsiteY3" fmla="*/ 176706 h 1767064"/>
                <a:gd name="connsiteX4" fmla="*/ 2924035 w 2924035"/>
                <a:gd name="connsiteY4" fmla="*/ 1590358 h 1767064"/>
                <a:gd name="connsiteX5" fmla="*/ 2747329 w 2924035"/>
                <a:gd name="connsiteY5" fmla="*/ 1767064 h 1767064"/>
                <a:gd name="connsiteX6" fmla="*/ 176706 w 2924035"/>
                <a:gd name="connsiteY6" fmla="*/ 1767064 h 1767064"/>
                <a:gd name="connsiteX7" fmla="*/ 0 w 2924035"/>
                <a:gd name="connsiteY7" fmla="*/ 1590358 h 1767064"/>
                <a:gd name="connsiteX8" fmla="*/ 0 w 2924035"/>
                <a:gd name="connsiteY8" fmla="*/ 176706 h 1767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24035" h="1767064">
                  <a:moveTo>
                    <a:pt x="0" y="176706"/>
                  </a:moveTo>
                  <a:cubicBezTo>
                    <a:pt x="0" y="79114"/>
                    <a:pt x="79114" y="0"/>
                    <a:pt x="176706" y="0"/>
                  </a:cubicBezTo>
                  <a:lnTo>
                    <a:pt x="2747329" y="0"/>
                  </a:lnTo>
                  <a:cubicBezTo>
                    <a:pt x="2844921" y="0"/>
                    <a:pt x="2924035" y="79114"/>
                    <a:pt x="2924035" y="176706"/>
                  </a:cubicBezTo>
                  <a:lnTo>
                    <a:pt x="2924035" y="1590358"/>
                  </a:lnTo>
                  <a:cubicBezTo>
                    <a:pt x="2924035" y="1687950"/>
                    <a:pt x="2844921" y="1767064"/>
                    <a:pt x="2747329" y="1767064"/>
                  </a:cubicBezTo>
                  <a:lnTo>
                    <a:pt x="176706" y="1767064"/>
                  </a:lnTo>
                  <a:cubicBezTo>
                    <a:pt x="79114" y="1767064"/>
                    <a:pt x="0" y="1687950"/>
                    <a:pt x="0" y="1590358"/>
                  </a:cubicBezTo>
                  <a:lnTo>
                    <a:pt x="0" y="176706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112716" tIns="112716" rIns="112716" bIns="112716" spcCol="1270" anchor="ctr"/>
            <a:lstStyle/>
            <a:p>
              <a:pPr algn="ctr" defTabSz="7112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рекомендациям ВОЗ* на долю случаев смерти с 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неточно обозначенными причинами должно приходиться менее 5 % в возрасте до 65 лет и менее 10 % случаев в возрасте 65 лет и старше</a:t>
              </a:r>
              <a:endPara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Стрелка вправо 1"/>
          <p:cNvSpPr/>
          <p:nvPr/>
        </p:nvSpPr>
        <p:spPr>
          <a:xfrm>
            <a:off x="3290888" y="2614613"/>
            <a:ext cx="2562225" cy="1168400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388" name="TextBox 2"/>
          <p:cNvSpPr txBox="1">
            <a:spLocks noChangeArrowheads="1"/>
          </p:cNvSpPr>
          <p:nvPr/>
        </p:nvSpPr>
        <p:spPr bwMode="auto">
          <a:xfrm>
            <a:off x="130175" y="6237288"/>
            <a:ext cx="84978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1100" i="1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altLang="ru-RU" sz="1200" i="1">
                <a:latin typeface="Times New Roman" pitchFamily="18" charset="0"/>
                <a:cs typeface="Times New Roman" pitchFamily="18" charset="0"/>
              </a:rPr>
              <a:t>Улучшение качества и использования информации о рождении, смерти и причинах смерти: руководство для стандартизованного анализа ситуации в странах. ВОЗ, 2012, с.59.</a:t>
            </a:r>
          </a:p>
        </p:txBody>
      </p:sp>
      <p:sp>
        <p:nvSpPr>
          <p:cNvPr id="9" name="Прямоугольник 13"/>
          <p:cNvSpPr txBox="1">
            <a:spLocks noChangeArrowheads="1"/>
          </p:cNvSpPr>
          <p:nvPr/>
        </p:nvSpPr>
        <p:spPr bwMode="auto">
          <a:xfrm>
            <a:off x="395288" y="285165"/>
            <a:ext cx="8374062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eaLnBrk="1" fontAlgn="auto" hangingPunct="1">
              <a:lnSpc>
                <a:spcPct val="150000"/>
              </a:lnSpc>
              <a:spcAft>
                <a:spcPts val="0"/>
              </a:spcAft>
              <a:defRPr sz="1200" b="1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1400" dirty="0"/>
              <a:t>Правила выбора «первоначальной причины смерти»</a:t>
            </a:r>
          </a:p>
        </p:txBody>
      </p:sp>
      <p:sp>
        <p:nvSpPr>
          <p:cNvPr id="12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335713"/>
            <a:ext cx="2133600" cy="365125"/>
          </a:xfrm>
        </p:spPr>
        <p:txBody>
          <a:bodyPr/>
          <a:lstStyle/>
          <a:p>
            <a:pPr>
              <a:defRPr/>
            </a:pPr>
            <a:fld id="{FEDD0D93-D459-4055-A438-269AE0E79A13}" type="slidenum">
              <a:rPr lang="ru-RU"/>
              <a:pPr>
                <a:defRPr/>
              </a:pPr>
              <a:t>11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1D3F3277-03F2-4466-887B-342026FFB1D0}" type="slidenum">
              <a:rPr lang="ru-RU"/>
              <a:pPr>
                <a:defRPr/>
              </a:pPr>
              <a:t>12</a:t>
            </a:fld>
            <a:endParaRPr lang="ru-RU" dirty="0"/>
          </a:p>
        </p:txBody>
      </p:sp>
      <p:sp>
        <p:nvSpPr>
          <p:cNvPr id="27651" name="TextBox 9"/>
          <p:cNvSpPr txBox="1">
            <a:spLocks noChangeArrowheads="1"/>
          </p:cNvSpPr>
          <p:nvPr/>
        </p:nvSpPr>
        <p:spPr bwMode="auto">
          <a:xfrm>
            <a:off x="828675" y="2349500"/>
            <a:ext cx="3600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000" b="1">
                <a:solidFill>
                  <a:srgbClr val="17375E"/>
                </a:solidFill>
                <a:latin typeface="Tahoma" pitchFamily="34" charset="0"/>
                <a:cs typeface="Tahoma" pitchFamily="34" charset="0"/>
              </a:rPr>
              <a:t>Динамика доли злокачественных новообразований, выявленных на ранних стадиях (</a:t>
            </a:r>
            <a:r>
              <a:rPr lang="en-US" altLang="ru-RU" sz="1000" b="1">
                <a:solidFill>
                  <a:srgbClr val="17375E"/>
                </a:solidFill>
                <a:latin typeface="Tahoma" pitchFamily="34" charset="0"/>
                <a:cs typeface="Tahoma" pitchFamily="34" charset="0"/>
              </a:rPr>
              <a:t>I-II </a:t>
            </a:r>
            <a:r>
              <a:rPr lang="ru-RU" altLang="ru-RU" sz="1000" b="1">
                <a:solidFill>
                  <a:srgbClr val="17375E"/>
                </a:solidFill>
                <a:latin typeface="Tahoma" pitchFamily="34" charset="0"/>
                <a:cs typeface="Tahoma" pitchFamily="34" charset="0"/>
              </a:rPr>
              <a:t>стадии), %</a:t>
            </a:r>
          </a:p>
          <a:p>
            <a:pPr algn="ctr"/>
            <a:endParaRPr lang="ru-RU" altLang="ru-RU" sz="1000" b="1">
              <a:solidFill>
                <a:srgbClr val="17375E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7652" name="Прямоугольник 10"/>
          <p:cNvSpPr>
            <a:spLocks noChangeArrowheads="1"/>
          </p:cNvSpPr>
          <p:nvPr/>
        </p:nvSpPr>
        <p:spPr bwMode="auto">
          <a:xfrm>
            <a:off x="4572000" y="2241550"/>
            <a:ext cx="4405313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900" b="1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Динамика одногодичной летальности больных со злокачественными новообразованиями (умерли в течение первого года с момента установления диагноза из числа больных, впервые взятых на учет в предыдущем году в %) и удельный вес больных со злокачественными новообразованиями, состоящих</a:t>
            </a:r>
          </a:p>
          <a:p>
            <a:pPr algn="ctr"/>
            <a:r>
              <a:rPr lang="ru-RU" altLang="ru-RU" sz="900" b="1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на учете 5 лет и более (%)</a:t>
            </a:r>
          </a:p>
        </p:txBody>
      </p:sp>
      <p:pic>
        <p:nvPicPr>
          <p:cNvPr id="27653" name="Диаграмма 1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992438"/>
            <a:ext cx="3670300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Диаграмма 1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3088" y="3213100"/>
            <a:ext cx="5126037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Rectangle 11"/>
          <p:cNvSpPr>
            <a:spLocks noChangeArrowheads="1"/>
          </p:cNvSpPr>
          <p:nvPr/>
        </p:nvSpPr>
        <p:spPr bwMode="auto">
          <a:xfrm>
            <a:off x="4929188" y="1196975"/>
            <a:ext cx="4033837" cy="954088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100000">
                <a:srgbClr val="FFF7FF"/>
              </a:gs>
            </a:gsLst>
            <a:lin ang="5400000" scaled="1"/>
          </a:gradFill>
          <a:ln w="19050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 algn="ctr"/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Локализация опухоли: </a:t>
            </a:r>
          </a:p>
          <a:p>
            <a:pPr algn="ctr"/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полость рта и глотки (12%), пищевод (7,3%), желудок (10%), ободочная кишка (8,3%), гортань (9,2%), мочевой пузырь (12,4%)</a:t>
            </a:r>
          </a:p>
        </p:txBody>
      </p:sp>
      <p:sp>
        <p:nvSpPr>
          <p:cNvPr id="27656" name="Rectangle 10"/>
          <p:cNvSpPr>
            <a:spLocks noChangeArrowheads="1"/>
          </p:cNvSpPr>
          <p:nvPr/>
        </p:nvSpPr>
        <p:spPr bwMode="auto">
          <a:xfrm>
            <a:off x="384175" y="1196975"/>
            <a:ext cx="4208463" cy="954088"/>
          </a:xfrm>
          <a:prstGeom prst="rect">
            <a:avLst/>
          </a:prstGeom>
          <a:gradFill rotWithShape="1">
            <a:gsLst>
              <a:gs pos="0">
                <a:srgbClr val="99FF99">
                  <a:alpha val="53998"/>
                </a:srgbClr>
              </a:gs>
              <a:gs pos="100000">
                <a:srgbClr val="E3FFE3"/>
              </a:gs>
            </a:gsLst>
            <a:lin ang="5400000" scaled="1"/>
          </a:gradFill>
          <a:ln w="19050">
            <a:solidFill>
              <a:srgbClr val="0033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 algn="ctr"/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Локализация опухоли: </a:t>
            </a:r>
          </a:p>
          <a:p>
            <a:pPr algn="ctr"/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губа (29%), предстательная железа (29%), молочная железа (37,2%), шейка матки (37,4%), щитовидная железа (27,7%)</a:t>
            </a:r>
          </a:p>
        </p:txBody>
      </p:sp>
      <p:graphicFrame>
        <p:nvGraphicFramePr>
          <p:cNvPr id="17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48864"/>
              </p:ext>
            </p:extLst>
          </p:nvPr>
        </p:nvGraphicFramePr>
        <p:xfrm>
          <a:off x="235745" y="548680"/>
          <a:ext cx="8713786" cy="548576"/>
        </p:xfrm>
        <a:graphic>
          <a:graphicData uri="http://schemas.openxmlformats.org/drawingml/2006/table">
            <a:tbl>
              <a:tblPr/>
              <a:tblGrid>
                <a:gridCol w="950517"/>
                <a:gridCol w="864096"/>
                <a:gridCol w="936104"/>
                <a:gridCol w="936104"/>
                <a:gridCol w="1080120"/>
                <a:gridCol w="1008112"/>
                <a:gridCol w="1008112"/>
                <a:gridCol w="1008112"/>
                <a:gridCol w="922509"/>
              </a:tblGrid>
              <a:tr h="2596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 г.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 г.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 г.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 г.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 г.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 г.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 г.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 г.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г.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393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12,1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17,3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21,0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22,4</a:t>
                      </a:r>
                    </a:p>
                  </a:txBody>
                  <a:tcPr marL="91360" marR="91360"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27689" name="Rectangle 10"/>
          <p:cNvSpPr>
            <a:spLocks noChangeArrowheads="1"/>
          </p:cNvSpPr>
          <p:nvPr/>
        </p:nvSpPr>
        <p:spPr bwMode="auto">
          <a:xfrm>
            <a:off x="107950" y="5516563"/>
            <a:ext cx="4248150" cy="1169987"/>
          </a:xfrm>
          <a:prstGeom prst="rect">
            <a:avLst/>
          </a:prstGeom>
          <a:gradFill rotWithShape="1">
            <a:gsLst>
              <a:gs pos="0">
                <a:srgbClr val="99FF99">
                  <a:alpha val="53998"/>
                </a:srgbClr>
              </a:gs>
              <a:gs pos="100000">
                <a:srgbClr val="E3FFE3"/>
              </a:gs>
            </a:gsLst>
            <a:lin ang="5400000" scaled="1"/>
          </a:gradFill>
          <a:ln w="19050">
            <a:solidFill>
              <a:srgbClr val="0033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 algn="ctr"/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Локализация опухоли на 3-4 стадии: </a:t>
            </a:r>
          </a:p>
          <a:p>
            <a:pPr algn="ctr"/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губа (13,3%),  меланома кожи (21,3%), </a:t>
            </a:r>
          </a:p>
          <a:p>
            <a:pPr algn="ctr"/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молочная железа (30%),  мочевой пузырь (24,7%), щитовидная железа (23,8%),шейка матки (34,6%) </a:t>
            </a:r>
          </a:p>
          <a:p>
            <a:pPr algn="ctr"/>
            <a:endParaRPr lang="ru-RU" altLang="ru-RU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90" name="Rectangle 11"/>
          <p:cNvSpPr>
            <a:spLocks noChangeArrowheads="1"/>
          </p:cNvSpPr>
          <p:nvPr/>
        </p:nvSpPr>
        <p:spPr bwMode="auto">
          <a:xfrm>
            <a:off x="4757738" y="5524500"/>
            <a:ext cx="4032250" cy="1169988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100000">
                <a:srgbClr val="FFF7FF"/>
              </a:gs>
            </a:gsLst>
            <a:lin ang="5400000" scaled="1"/>
          </a:gradFill>
          <a:ln w="19050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 algn="ctr"/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Локализация опухоли на 3-4 стадии: </a:t>
            </a:r>
          </a:p>
          <a:p>
            <a:pPr algn="ctr"/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полость рта и глотки (68,2%), пищевод (66,5%), желудок (65,6%), ободочная кишка (52,8%), гортань (59,2%), яичник (59,7%), </a:t>
            </a:r>
          </a:p>
          <a:p>
            <a:pPr algn="ctr"/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трахея, бронхи, легкие (70,3%)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15106" y="116631"/>
            <a:ext cx="8713787" cy="31150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auto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Динамика активного выявления онкологических заболеваний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251520" y="152400"/>
            <a:ext cx="8640960" cy="37625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eaLnBrk="1" fontAlgn="auto" hangingPunct="1">
              <a:lnSpc>
                <a:spcPct val="150000"/>
              </a:lnSpc>
              <a:spcAft>
                <a:spcPts val="0"/>
              </a:spcAft>
              <a:defRPr sz="1400" b="1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dirty="0"/>
              <a:t>Онкологическая  заболеваемость и </a:t>
            </a:r>
            <a:r>
              <a:rPr lang="ru-RU" altLang="ru-RU" dirty="0" smtClean="0"/>
              <a:t>летальность </a:t>
            </a:r>
            <a:endParaRPr lang="ru-RU" altLang="ru-RU" dirty="0"/>
          </a:p>
        </p:txBody>
      </p:sp>
      <p:graphicFrame>
        <p:nvGraphicFramePr>
          <p:cNvPr id="92419" name="Group 2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615203"/>
              </p:ext>
            </p:extLst>
          </p:nvPr>
        </p:nvGraphicFramePr>
        <p:xfrm>
          <a:off x="107950" y="836613"/>
          <a:ext cx="8710612" cy="5546722"/>
        </p:xfrm>
        <a:graphic>
          <a:graphicData uri="http://schemas.openxmlformats.org/drawingml/2006/table">
            <a:tbl>
              <a:tblPr/>
              <a:tblGrid>
                <a:gridCol w="3528211"/>
                <a:gridCol w="1224073"/>
                <a:gridCol w="1440086"/>
                <a:gridCol w="1440086"/>
                <a:gridCol w="1078156"/>
              </a:tblGrid>
              <a:tr h="64433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Субъект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Активное выявление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Одногодичная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летальность 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Пятилетняя выживаемость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1-2 стадии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Российская Федерация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22,5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23,2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53,3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54,7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Владимирская область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18,9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24,9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55,6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50,1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Ивановская область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21,3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26,9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51,8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53,6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Краснодарский край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27,9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22,0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53,2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57,0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Костромская область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13,1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28,8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52,2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55,1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Курская область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32,3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22,2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52,3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55,8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г. Москва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28,3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19,1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51,7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58,3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Республика Адыгея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7,6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24,0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55,7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54,8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Ненецкий автономный округ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22,0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27,0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52,4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52,3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Республика Мордовия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27,2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24,0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52,8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55,1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498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Республика Северная Осетия -Алания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8,9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26,3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55,5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52,4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Свердловская область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26,1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23,1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57,0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55,8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Чеченская Республика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4,9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19,1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30,6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51,5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0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Ярославская область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16,5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26,2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54,4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54,4</a:t>
                      </a:r>
                    </a:p>
                  </a:txBody>
                  <a:tcPr marL="91430" marR="91430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07491" y="3789044"/>
            <a:ext cx="60455" cy="604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4007491" y="4304653"/>
            <a:ext cx="60455" cy="60455"/>
          </a:xfrm>
          <a:prstGeom prst="rect">
            <a:avLst/>
          </a:prstGeom>
          <a:solidFill>
            <a:srgbClr val="BC3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51520" y="188640"/>
            <a:ext cx="8640960" cy="37625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eaLnBrk="1" fontAlgn="auto" hangingPunct="1">
              <a:lnSpc>
                <a:spcPct val="150000"/>
              </a:lnSpc>
              <a:spcAft>
                <a:spcPts val="0"/>
              </a:spcAft>
              <a:defRPr sz="1400" b="1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dirty="0"/>
              <a:t>Динамика числа посещений </a:t>
            </a:r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029798"/>
              </p:ext>
            </p:extLst>
          </p:nvPr>
        </p:nvGraphicFramePr>
        <p:xfrm>
          <a:off x="0" y="980728"/>
          <a:ext cx="9174163" cy="381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4" name="Worksheet" r:id="rId4" imgW="8696390" imgH="3333690" progId="Excel.Sheet.8">
                  <p:embed/>
                </p:oleObj>
              </mc:Choice>
              <mc:Fallback>
                <p:oleObj name="Worksheet" r:id="rId4" imgW="8696390" imgH="3333690" progId="Excel.Sheet.8">
                  <p:embed/>
                  <p:pic>
                    <p:nvPicPr>
                      <p:cNvPr id="0" name="Picture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80728"/>
                        <a:ext cx="9174163" cy="38164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2552" y="4837802"/>
            <a:ext cx="8208913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В 2016 году число посещений снизилось на 51,7 млн. по сравнению с 2015 годом, или на 4%, при этом в г. Москва – на 20,3% (на 26,8 млн. посещений), Костромской области – на 19,5% (на 1,3 млн.), Красноярский край – на 9,3% (на 2,2 млн.), Московской области – на 7,4% (на 4,5 млн.), Республика Башкортостан – на 5,3% (на 1,9 млн.).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53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Таблица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792155"/>
              </p:ext>
            </p:extLst>
          </p:nvPr>
        </p:nvGraphicFramePr>
        <p:xfrm>
          <a:off x="179388" y="720999"/>
          <a:ext cx="8710446" cy="179384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62908"/>
                <a:gridCol w="602413"/>
                <a:gridCol w="661397"/>
                <a:gridCol w="571248"/>
                <a:gridCol w="571248"/>
                <a:gridCol w="571248"/>
                <a:gridCol w="571248"/>
                <a:gridCol w="571248"/>
                <a:gridCol w="571248"/>
                <a:gridCol w="571248"/>
                <a:gridCol w="571248"/>
                <a:gridCol w="571248"/>
                <a:gridCol w="571248"/>
                <a:gridCol w="571248"/>
              </a:tblGrid>
              <a:tr h="186051">
                <a:tc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/>
                        </a:rPr>
                        <a:t> </a:t>
                      </a: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к 2015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683880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лиц, пролеченных</a:t>
                      </a:r>
                      <a:r>
                        <a:rPr lang="ru-RU" sz="9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дневном стационаре</a:t>
                      </a:r>
                      <a:endParaRPr lang="ru-RU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5 565,3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5 581,1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5 804,4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6 032,9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5 777,2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5 928,3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6 160,9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6 228,3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6 577,7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7 392,9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7 913,2</a:t>
                      </a:r>
                      <a:endParaRPr lang="ru-RU" sz="100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7 981,8</a:t>
                      </a:r>
                      <a:endParaRPr lang="ru-RU" sz="100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+0,9%</a:t>
                      </a:r>
                    </a:p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(+68,6)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</a:tr>
              <a:tr h="744202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лиц, пролеченных в круглосуточном стационаре</a:t>
                      </a:r>
                      <a:endParaRPr lang="ru-RU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30 978,5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30 926,1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31 280,9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25 785,3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31 436,1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31 317,8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30 883,9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30 799,9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30 548,8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30 835,8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30 398,3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30 240,0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-0,5%</a:t>
                      </a:r>
                    </a:p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(-158,3)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Диаграмма 47"/>
          <p:cNvGraphicFramePr/>
          <p:nvPr>
            <p:extLst>
              <p:ext uri="{D42A27DB-BD31-4B8C-83A1-F6EECF244321}">
                <p14:modId xmlns:p14="http://schemas.microsoft.com/office/powerpoint/2010/main" val="1839960544"/>
              </p:ext>
            </p:extLst>
          </p:nvPr>
        </p:nvGraphicFramePr>
        <p:xfrm>
          <a:off x="2213451" y="3247357"/>
          <a:ext cx="2181672" cy="1761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3" name="Диаграмма 42"/>
          <p:cNvGraphicFramePr/>
          <p:nvPr>
            <p:extLst>
              <p:ext uri="{D42A27DB-BD31-4B8C-83A1-F6EECF244321}">
                <p14:modId xmlns:p14="http://schemas.microsoft.com/office/powerpoint/2010/main" val="2413041643"/>
              </p:ext>
            </p:extLst>
          </p:nvPr>
        </p:nvGraphicFramePr>
        <p:xfrm>
          <a:off x="39147" y="3282069"/>
          <a:ext cx="2287464" cy="1731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41675" y="4947543"/>
            <a:ext cx="26606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Паллиативные койки (форма 47)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27381" y="2562800"/>
            <a:ext cx="2386013" cy="5770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Оперативная активность </a:t>
            </a:r>
            <a:br>
              <a:rPr lang="ru-RU" sz="105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5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круглосуточных стационаров, % (форма 14)</a:t>
            </a: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251520" y="79328"/>
            <a:ext cx="8638318" cy="3603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eaLnBrk="1" fontAlgn="auto" hangingPunct="1">
              <a:lnSpc>
                <a:spcPct val="150000"/>
              </a:lnSpc>
              <a:spcAft>
                <a:spcPts val="0"/>
              </a:spcAft>
              <a:defRPr sz="1400" b="1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algn="ctr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dirty="0"/>
              <a:t>Деятельность стационаров*</a:t>
            </a: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2720311" y="3252123"/>
            <a:ext cx="0" cy="700807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2720311" y="3247357"/>
            <a:ext cx="1389062" cy="476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4096663" y="3241845"/>
            <a:ext cx="3876" cy="80448"/>
          </a:xfrm>
          <a:prstGeom prst="straightConnector1">
            <a:avLst/>
          </a:prstGeom>
          <a:ln>
            <a:solidFill>
              <a:srgbClr val="00206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67987" y="3247357"/>
            <a:ext cx="504825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+7,8%</a:t>
            </a:r>
            <a:endParaRPr lang="ru-RU" sz="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9" name="TextBox 90"/>
          <p:cNvSpPr txBox="1">
            <a:spLocks noChangeArrowheads="1"/>
          </p:cNvSpPr>
          <p:nvPr/>
        </p:nvSpPr>
        <p:spPr bwMode="auto">
          <a:xfrm>
            <a:off x="97111" y="6611227"/>
            <a:ext cx="540072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900" dirty="0">
                <a:latin typeface="Times New Roman" pitchFamily="18" charset="0"/>
                <a:cs typeface="Times New Roman" pitchFamily="18" charset="0"/>
              </a:rPr>
              <a:t>* С  2014 года показаны данные с учетом сведений по Республике Крым и г. Севастополь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3620" y="2606223"/>
            <a:ext cx="2463800" cy="414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 койки круглосуточного </a:t>
            </a:r>
            <a:r>
              <a:rPr lang="ru-RU" sz="105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стационара, % </a:t>
            </a:r>
            <a:r>
              <a:rPr lang="ru-RU" sz="105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(форма 47)</a:t>
            </a:r>
          </a:p>
        </p:txBody>
      </p:sp>
      <p:cxnSp>
        <p:nvCxnSpPr>
          <p:cNvPr id="141" name="Прямая соединительная линия 140"/>
          <p:cNvCxnSpPr/>
          <p:nvPr/>
        </p:nvCxnSpPr>
        <p:spPr>
          <a:xfrm>
            <a:off x="534323" y="3255764"/>
            <a:ext cx="0" cy="7493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/>
          <p:cNvCxnSpPr/>
          <p:nvPr/>
        </p:nvCxnSpPr>
        <p:spPr>
          <a:xfrm>
            <a:off x="534323" y="3252593"/>
            <a:ext cx="1521048" cy="3175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 стрелкой 142"/>
          <p:cNvCxnSpPr/>
          <p:nvPr/>
        </p:nvCxnSpPr>
        <p:spPr>
          <a:xfrm flipH="1">
            <a:off x="2055373" y="3257635"/>
            <a:ext cx="1" cy="114021"/>
          </a:xfrm>
          <a:prstGeom prst="straightConnector1">
            <a:avLst/>
          </a:prstGeom>
          <a:ln>
            <a:solidFill>
              <a:srgbClr val="00206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975649" y="3243064"/>
            <a:ext cx="64767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+ 10,5%</a:t>
            </a:r>
            <a:endParaRPr lang="ru-RU" sz="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Номер слайда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 dirty="0"/>
          </a:p>
        </p:txBody>
      </p:sp>
      <p:graphicFrame>
        <p:nvGraphicFramePr>
          <p:cNvPr id="52" name="Диаграмма 51"/>
          <p:cNvGraphicFramePr/>
          <p:nvPr>
            <p:extLst>
              <p:ext uri="{D42A27DB-BD31-4B8C-83A1-F6EECF244321}">
                <p14:modId xmlns:p14="http://schemas.microsoft.com/office/powerpoint/2010/main" val="2530294693"/>
              </p:ext>
            </p:extLst>
          </p:nvPr>
        </p:nvGraphicFramePr>
        <p:xfrm>
          <a:off x="2915816" y="4941168"/>
          <a:ext cx="3312368" cy="16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7" name="Диаграмма 36"/>
          <p:cNvGraphicFramePr/>
          <p:nvPr>
            <p:extLst>
              <p:ext uri="{D42A27DB-BD31-4B8C-83A1-F6EECF244321}">
                <p14:modId xmlns:p14="http://schemas.microsoft.com/office/powerpoint/2010/main" val="3802716547"/>
              </p:ext>
            </p:extLst>
          </p:nvPr>
        </p:nvGraphicFramePr>
        <p:xfrm>
          <a:off x="6867582" y="3198270"/>
          <a:ext cx="2332349" cy="1771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8" name="Диаграмма 37"/>
          <p:cNvGraphicFramePr/>
          <p:nvPr>
            <p:extLst>
              <p:ext uri="{D42A27DB-BD31-4B8C-83A1-F6EECF244321}">
                <p14:modId xmlns:p14="http://schemas.microsoft.com/office/powerpoint/2010/main" val="3205097592"/>
              </p:ext>
            </p:extLst>
          </p:nvPr>
        </p:nvGraphicFramePr>
        <p:xfrm>
          <a:off x="4298248" y="3282069"/>
          <a:ext cx="2598987" cy="1670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7045970" y="2613432"/>
            <a:ext cx="2261053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105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Оперативная активность дневных стационаров, %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480139" y="2605643"/>
            <a:ext cx="260683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105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Число пролеченных больных в дневных стационарах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5004048" y="3198548"/>
            <a:ext cx="1" cy="103670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4998743" y="3205099"/>
            <a:ext cx="1589481" cy="453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6588224" y="3207365"/>
            <a:ext cx="0" cy="221635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398676" y="3041790"/>
            <a:ext cx="7697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+1 821 тыс.</a:t>
            </a:r>
            <a:endParaRPr lang="ru-RU" sz="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36096" y="3171601"/>
            <a:ext cx="5944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+29,6%</a:t>
            </a:r>
            <a:endParaRPr lang="ru-RU" sz="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7308304" y="3209632"/>
            <a:ext cx="0" cy="99750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7292194" y="3209632"/>
            <a:ext cx="1600286" cy="220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8892480" y="3211840"/>
            <a:ext cx="0" cy="72000"/>
          </a:xfrm>
          <a:prstGeom prst="straightConnector1">
            <a:avLst/>
          </a:prstGeom>
          <a:ln>
            <a:solidFill>
              <a:srgbClr val="00206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873948" y="3176118"/>
            <a:ext cx="7160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+103 %</a:t>
            </a:r>
            <a:endParaRPr lang="ru-RU" sz="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94534" y="439691"/>
            <a:ext cx="48245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лиц, пролеченных в стационаре, тыс. чел.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5" name="Диаграмма 34"/>
          <p:cNvGraphicFramePr/>
          <p:nvPr/>
        </p:nvGraphicFramePr>
        <p:xfrm>
          <a:off x="179512" y="4941168"/>
          <a:ext cx="2592288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6" name="Диаграмма 35"/>
          <p:cNvGraphicFramePr/>
          <p:nvPr/>
        </p:nvGraphicFramePr>
        <p:xfrm>
          <a:off x="6444208" y="4797152"/>
          <a:ext cx="2592288" cy="1681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337515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21"/>
          <p:cNvSpPr txBox="1">
            <a:spLocks/>
          </p:cNvSpPr>
          <p:nvPr/>
        </p:nvSpPr>
        <p:spPr bwMode="auto">
          <a:xfrm>
            <a:off x="265303" y="188640"/>
            <a:ext cx="8624006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eaLnBrk="1" fontAlgn="auto" hangingPunct="1">
              <a:lnSpc>
                <a:spcPct val="150000"/>
              </a:lnSpc>
              <a:spcAft>
                <a:spcPts val="0"/>
              </a:spcAft>
              <a:defRPr sz="1400" b="1">
                <a:latin typeface="Georgia" panose="02040502050405020303" pitchFamily="18" charset="0"/>
                <a:ea typeface="+mj-ea"/>
                <a:cs typeface="+mj-cs"/>
              </a:defRPr>
            </a:lvl1pPr>
            <a:lvl2pPr algn="ctr" eaLnBrk="0" hangingPunct="0">
              <a:defRPr sz="4400"/>
            </a:lvl2pPr>
            <a:lvl3pPr algn="ctr" eaLnBrk="0" hangingPunct="0">
              <a:defRPr sz="4400"/>
            </a:lvl3pPr>
            <a:lvl4pPr algn="ctr" eaLnBrk="0" hangingPunct="0">
              <a:defRPr sz="4400"/>
            </a:lvl4pPr>
            <a:lvl5pPr algn="ctr" eaLnBrk="0" hangingPunct="0">
              <a:defRPr sz="4400"/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/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/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/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/>
            </a:lvl9pPr>
          </a:lstStyle>
          <a:p>
            <a:pPr>
              <a:lnSpc>
                <a:spcPct val="100000"/>
              </a:lnSpc>
            </a:pPr>
            <a:r>
              <a:rPr lang="ru-RU" altLang="ru-RU" dirty="0"/>
              <a:t>Субъекты Российской Федерации, в которых отмечается снижение числа коек круглосуточных стационаров и снижение числа дней работы койки в году</a:t>
            </a:r>
          </a:p>
        </p:txBody>
      </p:sp>
      <p:sp>
        <p:nvSpPr>
          <p:cNvPr id="63494" name="Rectangle 7"/>
          <p:cNvSpPr>
            <a:spLocks noChangeArrowheads="1"/>
          </p:cNvSpPr>
          <p:nvPr/>
        </p:nvSpPr>
        <p:spPr bwMode="auto">
          <a:xfrm>
            <a:off x="364838" y="5877272"/>
            <a:ext cx="8424936" cy="3385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None/>
            </a:pPr>
            <a:r>
              <a:rPr lang="ru-RU" altLang="ru-RU" sz="1400" b="1" dirty="0">
                <a:solidFill>
                  <a:srgbClr val="FF3300"/>
                </a:solidFill>
              </a:rPr>
              <a:t>      </a:t>
            </a:r>
            <a:r>
              <a:rPr lang="ru-RU" altLang="ru-RU" sz="1600" b="1" dirty="0" smtClean="0">
                <a:latin typeface="Times New Roman" pitchFamily="18" charset="0"/>
              </a:rPr>
              <a:t>Данная ситуация наблюдается в 36 субъектах Российской Федерации</a:t>
            </a:r>
            <a:endParaRPr lang="ru-RU" altLang="ru-RU" sz="1600" b="1" dirty="0">
              <a:latin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185254"/>
              </p:ext>
            </p:extLst>
          </p:nvPr>
        </p:nvGraphicFramePr>
        <p:xfrm>
          <a:off x="395536" y="1124744"/>
          <a:ext cx="8513008" cy="4464497"/>
        </p:xfrm>
        <a:graphic>
          <a:graphicData uri="http://schemas.openxmlformats.org/drawingml/2006/table">
            <a:tbl>
              <a:tblPr/>
              <a:tblGrid>
                <a:gridCol w="2870273"/>
                <a:gridCol w="806105"/>
                <a:gridCol w="806105"/>
                <a:gridCol w="806105"/>
                <a:gridCol w="806105"/>
                <a:gridCol w="806105"/>
                <a:gridCol w="806105"/>
                <a:gridCol w="806105"/>
              </a:tblGrid>
              <a:tr h="49500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Субъекты Российской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Федерации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коек,  всего 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абс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.)                                                                                                                            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снижение числа коек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 дней работы койки в году -  всего                                              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снижение/ рост занятости койки в году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87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абс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7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Тверская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11 028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10 785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-0,69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7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Воронежская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17 503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17 278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7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Алтайский  край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21 022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20 764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7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Красноярский  край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20 659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19 987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-672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-1,95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7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Г.Севастополь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2 706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2 560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-0,98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7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Ярославская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10 369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10 241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7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Тульская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12 131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11 881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-1,61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7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Свердловская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32 770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31 819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-951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-0,32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7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Республика  Калмыкия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2 295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2 060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-0,32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7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Архангельская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9 158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8 599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-0,96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7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Вологодская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8 827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8 579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2,8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-2,52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542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Республика Коми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8 071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7 796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898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21"/>
          <p:cNvSpPr txBox="1">
            <a:spLocks/>
          </p:cNvSpPr>
          <p:nvPr/>
        </p:nvSpPr>
        <p:spPr bwMode="auto">
          <a:xfrm>
            <a:off x="265303" y="188640"/>
            <a:ext cx="8624006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eaLnBrk="1" fontAlgn="auto" hangingPunct="1">
              <a:lnSpc>
                <a:spcPct val="150000"/>
              </a:lnSpc>
              <a:spcAft>
                <a:spcPts val="0"/>
              </a:spcAft>
              <a:defRPr sz="1400" b="1">
                <a:latin typeface="Georgia" panose="02040502050405020303" pitchFamily="18" charset="0"/>
                <a:ea typeface="+mj-ea"/>
                <a:cs typeface="+mj-cs"/>
              </a:defRPr>
            </a:lvl1pPr>
            <a:lvl2pPr algn="ctr" eaLnBrk="0" hangingPunct="0">
              <a:defRPr sz="4400"/>
            </a:lvl2pPr>
            <a:lvl3pPr algn="ctr" eaLnBrk="0" hangingPunct="0">
              <a:defRPr sz="4400"/>
            </a:lvl3pPr>
            <a:lvl4pPr algn="ctr" eaLnBrk="0" hangingPunct="0">
              <a:defRPr sz="4400"/>
            </a:lvl4pPr>
            <a:lvl5pPr algn="ctr" eaLnBrk="0" hangingPunct="0">
              <a:defRPr sz="4400"/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/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/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/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/>
            </a:lvl9pPr>
          </a:lstStyle>
          <a:p>
            <a:pPr>
              <a:lnSpc>
                <a:spcPct val="100000"/>
              </a:lnSpc>
            </a:pPr>
            <a:r>
              <a:rPr lang="ru-RU" altLang="ru-RU" dirty="0"/>
              <a:t>Субъекты Российской Федерации, в которых отмечается снижение числа коек круглосуточных стационаров и рост числа дней работы койки в году</a:t>
            </a:r>
          </a:p>
        </p:txBody>
      </p:sp>
      <p:sp>
        <p:nvSpPr>
          <p:cNvPr id="63494" name="Rectangle 7"/>
          <p:cNvSpPr>
            <a:spLocks noChangeArrowheads="1"/>
          </p:cNvSpPr>
          <p:nvPr/>
        </p:nvSpPr>
        <p:spPr bwMode="auto">
          <a:xfrm>
            <a:off x="467544" y="5949280"/>
            <a:ext cx="8424936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None/>
            </a:pPr>
            <a:r>
              <a:rPr lang="ru-RU" altLang="ru-RU" sz="1400" b="1" dirty="0">
                <a:solidFill>
                  <a:srgbClr val="FF3300"/>
                </a:solidFill>
              </a:rPr>
              <a:t>      </a:t>
            </a:r>
            <a:r>
              <a:rPr lang="ru-RU" altLang="ru-RU" sz="1600" b="1" dirty="0" smtClean="0">
                <a:latin typeface="Times New Roman" pitchFamily="18" charset="0"/>
              </a:rPr>
              <a:t>Данная ситуация наблюдается в 34 субъектах Российской Федерации</a:t>
            </a:r>
            <a:endParaRPr lang="ru-RU" altLang="ru-RU" sz="1600" b="1" dirty="0">
              <a:latin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461708"/>
              </p:ext>
            </p:extLst>
          </p:nvPr>
        </p:nvGraphicFramePr>
        <p:xfrm>
          <a:off x="251520" y="1052739"/>
          <a:ext cx="8712968" cy="4608516"/>
        </p:xfrm>
        <a:graphic>
          <a:graphicData uri="http://schemas.openxmlformats.org/drawingml/2006/table">
            <a:tbl>
              <a:tblPr/>
              <a:tblGrid>
                <a:gridCol w="2862274"/>
                <a:gridCol w="830983"/>
                <a:gridCol w="830983"/>
                <a:gridCol w="830983"/>
                <a:gridCol w="830983"/>
                <a:gridCol w="830983"/>
                <a:gridCol w="830983"/>
                <a:gridCol w="864796"/>
              </a:tblGrid>
              <a:tr h="6711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Субъекты Российской Федерации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коек - всего 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абс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.)                                                                                                                            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снижение числа коек</a:t>
                      </a:r>
                    </a:p>
                  </a:txBody>
                  <a:tcPr marL="8971" marR="8971" marT="8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 дней работы койки в году -  всего                                                                                                               </a:t>
                      </a:r>
                    </a:p>
                  </a:txBody>
                  <a:tcPr marL="8971" marR="8971" marT="8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снижение/ рост занятости койки в году (%)</a:t>
                      </a:r>
                    </a:p>
                  </a:txBody>
                  <a:tcPr marL="8971" marR="8971" marT="8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170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8971" marR="8971" marT="8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8971" marR="8971" marT="8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абс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8971" marR="8971" marT="8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8971" marR="8971" marT="8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8971" marR="8971" marT="8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8971" marR="8971" marT="8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Республика Бурятия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7 073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6 909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-164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331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334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Г.Санкт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-Петербург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39 633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38 418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-1215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326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333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Тамбовская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7 926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7 806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-120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331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332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Удмуртская  Республика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12 814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11 600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-1214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330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332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Кировская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10 331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10 195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-136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331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332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Ханты-Мансийский  АО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12 649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12 405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-244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1,9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320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332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Новосибирская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23 873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23 619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-254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323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331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Ивановская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8 789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7 861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-928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10,6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322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329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Калужская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7 540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7 087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-453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321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329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Курганская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7 687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7 303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-384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321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328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Мурманская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5 784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5 431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-353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323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327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Орловская 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7 070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6 678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-392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322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325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07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Республика Саха (Якутия)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9 425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8 867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-558</a:t>
                      </a: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5,9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323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325</a:t>
                      </a:r>
                    </a:p>
                  </a:txBody>
                  <a:tcPr marL="8971" marR="8971" marT="897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71" marR="8971" marT="8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13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21"/>
          <p:cNvSpPr txBox="1">
            <a:spLocks/>
          </p:cNvSpPr>
          <p:nvPr/>
        </p:nvSpPr>
        <p:spPr bwMode="auto">
          <a:xfrm>
            <a:off x="265303" y="188640"/>
            <a:ext cx="8624006" cy="648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eaLnBrk="1" fontAlgn="auto" hangingPunct="1">
              <a:lnSpc>
                <a:spcPct val="150000"/>
              </a:lnSpc>
              <a:spcAft>
                <a:spcPts val="0"/>
              </a:spcAft>
              <a:defRPr sz="1400" b="1">
                <a:latin typeface="Georgia" panose="02040502050405020303" pitchFamily="18" charset="0"/>
                <a:ea typeface="+mj-ea"/>
                <a:cs typeface="+mj-cs"/>
              </a:defRPr>
            </a:lvl1pPr>
            <a:lvl2pPr algn="ctr" eaLnBrk="0" hangingPunct="0">
              <a:defRPr sz="4400"/>
            </a:lvl2pPr>
            <a:lvl3pPr algn="ctr" eaLnBrk="0" hangingPunct="0">
              <a:defRPr sz="4400"/>
            </a:lvl3pPr>
            <a:lvl4pPr algn="ctr" eaLnBrk="0" hangingPunct="0">
              <a:defRPr sz="4400"/>
            </a:lvl4pPr>
            <a:lvl5pPr algn="ctr" eaLnBrk="0" hangingPunct="0">
              <a:defRPr sz="4400"/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/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/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/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/>
            </a:lvl9pPr>
          </a:lstStyle>
          <a:p>
            <a:pPr>
              <a:lnSpc>
                <a:spcPct val="100000"/>
              </a:lnSpc>
            </a:pPr>
            <a:r>
              <a:rPr lang="ru-RU" altLang="ru-RU" dirty="0"/>
              <a:t>Число вызовов скорой медицинской помощи и лиц, которым оказана скорая медицинская помощь (на 1000 населения)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748993"/>
              </p:ext>
            </p:extLst>
          </p:nvPr>
        </p:nvGraphicFramePr>
        <p:xfrm>
          <a:off x="214571" y="1484784"/>
          <a:ext cx="8640960" cy="3184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788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780010"/>
              </p:ext>
            </p:extLst>
          </p:nvPr>
        </p:nvGraphicFramePr>
        <p:xfrm>
          <a:off x="135927" y="980730"/>
          <a:ext cx="8828561" cy="3621839"/>
        </p:xfrm>
        <a:graphic>
          <a:graphicData uri="http://schemas.openxmlformats.org/drawingml/2006/table">
            <a:tbl>
              <a:tblPr/>
              <a:tblGrid>
                <a:gridCol w="2201135"/>
                <a:gridCol w="804849"/>
                <a:gridCol w="804849"/>
                <a:gridCol w="625240"/>
                <a:gridCol w="749709"/>
                <a:gridCol w="804849"/>
                <a:gridCol w="637171"/>
                <a:gridCol w="804849"/>
                <a:gridCol w="804849"/>
                <a:gridCol w="591061"/>
              </a:tblGrid>
              <a:tr h="8754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Субъекты Российской Федерации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лиц, которым оказана </a:t>
                      </a:r>
                      <a:r>
                        <a:rPr lang="ru-RU" sz="1050" b="1" i="0" u="none" strike="noStrike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мед.помощь</a:t>
                      </a:r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 выездах  (на 1000 населения)                                                                                  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к 2015 в %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число посещений на </a:t>
                      </a:r>
                      <a:r>
                        <a:rPr lang="ru-RU" sz="105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жителя </a:t>
                      </a:r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год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к 2015 в %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  <a:r>
                        <a:rPr lang="ru-RU" sz="105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госпитализации </a:t>
                      </a:r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(</a:t>
                      </a:r>
                      <a:r>
                        <a:rPr lang="ru-RU" sz="105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человек)                                                                                                         </a:t>
                      </a:r>
                      <a:endParaRPr lang="ru-RU" sz="105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к 2015 в %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9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21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Смоленская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316,8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319,1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-1,4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21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Москва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304,8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308,6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-20,8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20,5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21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г.Санкт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-Петербург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300,3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301,7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-0,4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22,0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21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 Адыгея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346,9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384,3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10,8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-6,6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20,2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20,9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21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</a:t>
                      </a:r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Сев. Осетия-Алания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351,1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363,0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-3,7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21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Челябинская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288,9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292,2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-1,4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19,0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21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Новосибирская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375,5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376,0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-2,7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21,6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</a:p>
                  </a:txBody>
                  <a:tcPr marL="7829" marR="7829" marT="78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71" descr="j04326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9531" y="5301208"/>
            <a:ext cx="412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1" descr="j04326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5610" y="5314355"/>
            <a:ext cx="412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1" descr="j04326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27523" y="5517232"/>
            <a:ext cx="412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трелка вправо 11"/>
          <p:cNvSpPr/>
          <p:nvPr/>
        </p:nvSpPr>
        <p:spPr>
          <a:xfrm rot="5400000">
            <a:off x="4546874" y="4992313"/>
            <a:ext cx="1470442" cy="936104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6200000">
            <a:off x="6912260" y="5007454"/>
            <a:ext cx="1440160" cy="936104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16200000">
            <a:off x="2396392" y="4977173"/>
            <a:ext cx="1440159" cy="936104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312" y="5403498"/>
            <a:ext cx="536354" cy="45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C:\Users\yakovlev\Pictures\Доклад\480_0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6411" y="5301208"/>
            <a:ext cx="1038849" cy="685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04081" y="188640"/>
            <a:ext cx="8928992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auto">
              <a:spcAft>
                <a:spcPts val="0"/>
              </a:spcAft>
            </a:pP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Субъекты Российской Федерации с ростом выездов </a:t>
            </a:r>
            <a:r>
              <a:rPr lang="ru-RU" sz="1400" b="1" dirty="0" smtClean="0">
                <a:latin typeface="Georgia" panose="02040502050405020303" pitchFamily="18" charset="0"/>
                <a:ea typeface="+mj-ea"/>
                <a:cs typeface="+mj-cs"/>
              </a:rPr>
              <a:t>скорой медицинской помощи, </a:t>
            </a:r>
          </a:p>
          <a:p>
            <a:pPr algn="ctr" fontAlgn="auto">
              <a:spcAft>
                <a:spcPts val="0"/>
              </a:spcAft>
            </a:pPr>
            <a:r>
              <a:rPr lang="ru-RU" sz="1400" b="1" dirty="0" smtClean="0">
                <a:latin typeface="Georgia" panose="02040502050405020303" pitchFamily="18" charset="0"/>
                <a:ea typeface="+mj-ea"/>
                <a:cs typeface="+mj-cs"/>
              </a:rPr>
              <a:t>уровня </a:t>
            </a: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госпитализации и </a:t>
            </a:r>
            <a:r>
              <a:rPr lang="ru-RU" sz="1400" b="1" dirty="0" smtClean="0">
                <a:latin typeface="Georgia" panose="02040502050405020303" pitchFamily="18" charset="0"/>
                <a:ea typeface="+mj-ea"/>
                <a:cs typeface="+mj-cs"/>
              </a:rPr>
              <a:t>снижением </a:t>
            </a: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числа посещений</a:t>
            </a:r>
          </a:p>
        </p:txBody>
      </p:sp>
    </p:spTree>
    <p:extLst>
      <p:ext uri="{BB962C8B-B14F-4D97-AF65-F5344CB8AC3E}">
        <p14:creationId xmlns:p14="http://schemas.microsoft.com/office/powerpoint/2010/main" val="331099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16632"/>
            <a:ext cx="8619331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eaLnBrk="1" fontAlgn="auto" hangingPunct="1">
              <a:lnSpc>
                <a:spcPct val="150000"/>
              </a:lnSpc>
              <a:spcAft>
                <a:spcPts val="0"/>
              </a:spcAft>
              <a:defRPr sz="1800" b="1">
                <a:latin typeface="Georgia" panose="02040502050405020303" pitchFamily="18" charset="0"/>
                <a:ea typeface="+mj-ea"/>
                <a:cs typeface="+mj-cs"/>
              </a:defRPr>
            </a:lvl1pPr>
            <a:lvl2pPr algn="ctr" eaLnBrk="0" hangingPunct="0">
              <a:defRPr sz="4400"/>
            </a:lvl2pPr>
            <a:lvl3pPr algn="ctr" eaLnBrk="0" hangingPunct="0">
              <a:defRPr sz="4400"/>
            </a:lvl3pPr>
            <a:lvl4pPr algn="ctr" eaLnBrk="0" hangingPunct="0">
              <a:defRPr sz="4400"/>
            </a:lvl4pPr>
            <a:lvl5pPr algn="ctr" eaLnBrk="0" hangingPunct="0">
              <a:defRPr sz="4400"/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/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/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/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/>
            </a:lvl9pPr>
          </a:lstStyle>
          <a:p>
            <a:pPr>
              <a:lnSpc>
                <a:spcPct val="100000"/>
              </a:lnSpc>
            </a:pPr>
            <a:r>
              <a:rPr lang="ru-RU" sz="1200" dirty="0"/>
              <a:t>Показатели рождаемости за 2017 год и за январь-декабрь 2015-2016 года</a:t>
            </a:r>
          </a:p>
          <a:p>
            <a:pPr>
              <a:lnSpc>
                <a:spcPct val="100000"/>
              </a:lnSpc>
            </a:pPr>
            <a:r>
              <a:rPr lang="ru-RU" sz="1200" dirty="0"/>
              <a:t>(на 1000 населения)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3501009"/>
            <a:ext cx="8619331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eaLnBrk="1" fontAlgn="auto" hangingPunct="1">
              <a:lnSpc>
                <a:spcPct val="150000"/>
              </a:lnSpc>
              <a:spcAft>
                <a:spcPts val="0"/>
              </a:spcAft>
              <a:defRPr sz="1200" b="1">
                <a:latin typeface="Georgia" panose="02040502050405020303" pitchFamily="18" charset="0"/>
                <a:ea typeface="+mj-ea"/>
                <a:cs typeface="+mj-cs"/>
              </a:defRPr>
            </a:lvl1pPr>
            <a:lvl2pPr algn="ctr" eaLnBrk="0" hangingPunct="0">
              <a:defRPr sz="4400"/>
            </a:lvl2pPr>
            <a:lvl3pPr algn="ctr" eaLnBrk="0" hangingPunct="0">
              <a:defRPr sz="4400"/>
            </a:lvl3pPr>
            <a:lvl4pPr algn="ctr" eaLnBrk="0" hangingPunct="0">
              <a:defRPr sz="4400"/>
            </a:lvl4pPr>
            <a:lvl5pPr algn="ctr" eaLnBrk="0" hangingPunct="0">
              <a:defRPr sz="4400"/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/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/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/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/>
            </a:lvl9pPr>
          </a:lstStyle>
          <a:p>
            <a:pPr>
              <a:lnSpc>
                <a:spcPct val="100000"/>
              </a:lnSpc>
            </a:pPr>
            <a:r>
              <a:rPr lang="ru-RU" dirty="0"/>
              <a:t>Показатели общей смертности за 2017 год и за январь-декабрь 2015 - 2016 года </a:t>
            </a:r>
          </a:p>
          <a:p>
            <a:pPr>
              <a:lnSpc>
                <a:spcPct val="100000"/>
              </a:lnSpc>
            </a:pPr>
            <a:r>
              <a:rPr lang="ru-RU" dirty="0"/>
              <a:t>(на 1000 населения)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99747569"/>
              </p:ext>
            </p:extLst>
          </p:nvPr>
        </p:nvGraphicFramePr>
        <p:xfrm>
          <a:off x="179512" y="706552"/>
          <a:ext cx="8756550" cy="279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2010766530"/>
              </p:ext>
            </p:extLst>
          </p:nvPr>
        </p:nvGraphicFramePr>
        <p:xfrm>
          <a:off x="179512" y="4045163"/>
          <a:ext cx="871296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522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077316"/>
              </p:ext>
            </p:extLst>
          </p:nvPr>
        </p:nvGraphicFramePr>
        <p:xfrm>
          <a:off x="215517" y="968370"/>
          <a:ext cx="8712966" cy="3684763"/>
        </p:xfrm>
        <a:graphic>
          <a:graphicData uri="http://schemas.openxmlformats.org/drawingml/2006/table">
            <a:tbl>
              <a:tblPr/>
              <a:tblGrid>
                <a:gridCol w="2024554"/>
                <a:gridCol w="843964"/>
                <a:gridCol w="810205"/>
                <a:gridCol w="573895"/>
                <a:gridCol w="810205"/>
                <a:gridCol w="810205"/>
                <a:gridCol w="624534"/>
                <a:gridCol w="810205"/>
                <a:gridCol w="810205"/>
                <a:gridCol w="594994"/>
              </a:tblGrid>
              <a:tr h="8045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Субъекты Российской Федерации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лиц, которым оказана </a:t>
                      </a:r>
                      <a:r>
                        <a:rPr lang="ru-RU" sz="1100" b="1" i="0" u="none" strike="noStrike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мед.помощь</a:t>
                      </a:r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 выездах  (на 1000 населения)                                                                                  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к 2015 в %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число посещений на </a:t>
                      </a:r>
                      <a:r>
                        <a:rPr lang="ru-RU" sz="11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жителя в </a:t>
                      </a:r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к 2015 в %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  <a:r>
                        <a:rPr lang="ru-RU" sz="11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госпитализации </a:t>
                      </a:r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(</a:t>
                      </a:r>
                      <a:r>
                        <a:rPr lang="ru-RU" sz="11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человек)                                                                                                         </a:t>
                      </a:r>
                      <a:endParaRPr lang="ru-RU" sz="11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к 2015 в %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47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939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Тамбовская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270,1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267,1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-1,1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20,9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25939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Тверская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306,9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306,2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-0,2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-2,0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19,2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19,3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25939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Калининградская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316,6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-2,0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25939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Астраханская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379,5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353,9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-6,7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-3,6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20,3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25939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Волгоградская  </a:t>
                      </a:r>
                      <a:r>
                        <a:rPr lang="ru-RU" sz="1200" b="1" i="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обл.асть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340,5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329,8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-3,1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-1,2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20,3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25939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Курганская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327,6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21,5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25939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Ямало-</a:t>
                      </a:r>
                      <a:r>
                        <a:rPr lang="en-US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ru-RU" sz="1200" b="1" i="0" u="none" strike="noStrike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енецкий</a:t>
                      </a:r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АО</a:t>
                      </a:r>
                    </a:p>
                  </a:txBody>
                  <a:tcPr marL="8194" marR="8194" marT="81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311,7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304,6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-2,3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-0,2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23,3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25939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Чувашская  Республика</a:t>
                      </a:r>
                    </a:p>
                  </a:txBody>
                  <a:tcPr marL="8194" marR="8194" marT="81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261,7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253,6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-3,1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-1,3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22,7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25939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Амурская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336,5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313,1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-7,0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-5,8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21,1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27092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Чукотский автономный </a:t>
                      </a:r>
                      <a:r>
                        <a:rPr lang="ru-RU" sz="1200" b="1" i="0" u="none" strike="noStrike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</a:t>
                      </a:r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8194" marR="8194" marT="81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242,2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-11,7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11,3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-1,1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27,6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28,7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71" descr="j04326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7969" y="5117691"/>
            <a:ext cx="412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1" descr="j04326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130838"/>
            <a:ext cx="412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1" descr="j04326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25961" y="5333715"/>
            <a:ext cx="412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трелка вправо 8"/>
          <p:cNvSpPr/>
          <p:nvPr/>
        </p:nvSpPr>
        <p:spPr>
          <a:xfrm rot="5400000">
            <a:off x="4380433" y="5261707"/>
            <a:ext cx="1800200" cy="936104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6200000">
            <a:off x="6660231" y="5157192"/>
            <a:ext cx="1800200" cy="936104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5400000">
            <a:off x="2195737" y="5261707"/>
            <a:ext cx="1800200" cy="936104"/>
          </a:xfrm>
          <a:prstGeom prst="rightArrow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92153" y="5231437"/>
            <a:ext cx="536354" cy="45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Users\yakovlev\Pictures\Доклад\480_0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5117691"/>
            <a:ext cx="1038849" cy="685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Прямоугольник 13"/>
          <p:cNvSpPr/>
          <p:nvPr/>
        </p:nvSpPr>
        <p:spPr>
          <a:xfrm>
            <a:off x="179512" y="65282"/>
            <a:ext cx="8856984" cy="6274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auto">
              <a:spcAft>
                <a:spcPts val="0"/>
              </a:spcAft>
            </a:pP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Субъекты Российской Федерации </a:t>
            </a:r>
            <a:r>
              <a:rPr lang="ru-RU" sz="1400" b="1" dirty="0" smtClean="0">
                <a:latin typeface="Georgia" panose="02040502050405020303" pitchFamily="18" charset="0"/>
                <a:ea typeface="+mj-ea"/>
                <a:cs typeface="+mj-cs"/>
              </a:rPr>
              <a:t>с рост </a:t>
            </a: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уровня </a:t>
            </a:r>
            <a:r>
              <a:rPr lang="ru-RU" sz="1400" b="1" dirty="0" smtClean="0">
                <a:latin typeface="Georgia" panose="02040502050405020303" pitchFamily="18" charset="0"/>
                <a:ea typeface="+mj-ea"/>
                <a:cs typeface="+mj-cs"/>
              </a:rPr>
              <a:t>госпитализации, снижением </a:t>
            </a: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выездов </a:t>
            </a:r>
            <a:r>
              <a:rPr lang="ru-RU" sz="1400" b="1" dirty="0" smtClean="0">
                <a:latin typeface="Georgia" panose="02040502050405020303" pitchFamily="18" charset="0"/>
                <a:ea typeface="+mj-ea"/>
                <a:cs typeface="+mj-cs"/>
              </a:rPr>
              <a:t>скорой медицинской помощи и </a:t>
            </a: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числа посещений </a:t>
            </a:r>
          </a:p>
        </p:txBody>
      </p:sp>
    </p:spTree>
    <p:extLst>
      <p:ext uri="{BB962C8B-B14F-4D97-AF65-F5344CB8AC3E}">
        <p14:creationId xmlns:p14="http://schemas.microsoft.com/office/powerpoint/2010/main" val="352031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908165"/>
              </p:ext>
            </p:extLst>
          </p:nvPr>
        </p:nvGraphicFramePr>
        <p:xfrm>
          <a:off x="195674" y="476672"/>
          <a:ext cx="8824660" cy="4320480"/>
        </p:xfrm>
        <a:graphic>
          <a:graphicData uri="http://schemas.openxmlformats.org/drawingml/2006/table">
            <a:tbl>
              <a:tblPr/>
              <a:tblGrid>
                <a:gridCol w="2050508"/>
                <a:gridCol w="854783"/>
                <a:gridCol w="820591"/>
                <a:gridCol w="581252"/>
                <a:gridCol w="820591"/>
                <a:gridCol w="820591"/>
                <a:gridCol w="632540"/>
                <a:gridCol w="820591"/>
                <a:gridCol w="820591"/>
                <a:gridCol w="602622"/>
              </a:tblGrid>
              <a:tr h="121048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Субъекты Российской Федерации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лиц, которым оказана </a:t>
                      </a:r>
                      <a:r>
                        <a:rPr lang="ru-RU" sz="1100" b="1" i="0" u="none" strike="noStrike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мед.помощь</a:t>
                      </a:r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 выездах  (на 1000 населения)                                                                                  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к 2015 в %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число посещений на </a:t>
                      </a:r>
                      <a:r>
                        <a:rPr lang="ru-RU" sz="11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жителя в </a:t>
                      </a:r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к 2015 в %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  <a:r>
                        <a:rPr lang="ru-RU" sz="11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госпитализации </a:t>
                      </a:r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(</a:t>
                      </a:r>
                      <a:r>
                        <a:rPr lang="ru-RU" sz="11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человек)                                                                                                         </a:t>
                      </a:r>
                      <a:endParaRPr lang="ru-RU" sz="11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к 2015 в %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44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53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Воронежская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303,5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301,8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-0,6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21,0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-0,9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3253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Севастополь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304,3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278,8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-10,3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3253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296,3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-5,0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3253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 Тыва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369,8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369,7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31,2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-2,7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3253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  Хакасия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341,2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324,7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-4,8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20,7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3253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Алтайский  край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336,7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23,6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23,2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-1,7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3253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330,7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323,0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-2,3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21,2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21,1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979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Магаданская  </a:t>
                      </a:r>
                      <a:r>
                        <a:rPr lang="ru-RU" sz="12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2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346,5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340,1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-1,8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10,8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31,4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30,5</a:t>
                      </a:r>
                      <a:endParaRPr lang="ru-RU" sz="12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-2,9</a:t>
                      </a:r>
                    </a:p>
                  </a:txBody>
                  <a:tcPr marL="8194" marR="8194" marT="8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</a:tbl>
          </a:graphicData>
        </a:graphic>
      </p:graphicFrame>
      <p:pic>
        <p:nvPicPr>
          <p:cNvPr id="32" name="Picture 71" descr="j04326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5356114"/>
            <a:ext cx="412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71" descr="j04326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6151" y="5369261"/>
            <a:ext cx="412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71" descr="j04326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5572138"/>
            <a:ext cx="412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Стрелка вправо 36"/>
          <p:cNvSpPr/>
          <p:nvPr/>
        </p:nvSpPr>
        <p:spPr>
          <a:xfrm rot="16200000">
            <a:off x="4402536" y="5313959"/>
            <a:ext cx="1800200" cy="936104"/>
          </a:xfrm>
          <a:prstGeom prst="rightArrow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право 37"/>
          <p:cNvSpPr/>
          <p:nvPr/>
        </p:nvSpPr>
        <p:spPr>
          <a:xfrm rot="5400000">
            <a:off x="6740581" y="5305617"/>
            <a:ext cx="1783517" cy="936104"/>
          </a:xfrm>
          <a:prstGeom prst="rightArrow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право 38"/>
          <p:cNvSpPr/>
          <p:nvPr/>
        </p:nvSpPr>
        <p:spPr>
          <a:xfrm rot="5400000">
            <a:off x="2194687" y="5297273"/>
            <a:ext cx="1800200" cy="936104"/>
          </a:xfrm>
          <a:prstGeom prst="rightArrow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312" y="5306941"/>
            <a:ext cx="536354" cy="45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2" descr="C:\Users\yakovlev\Pictures\Доклад\480_0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5229200"/>
            <a:ext cx="1038849" cy="685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79512" y="116632"/>
            <a:ext cx="8856984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auto">
              <a:spcAft>
                <a:spcPts val="0"/>
              </a:spcAft>
            </a:pP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Субъекты Российской </a:t>
            </a:r>
            <a:r>
              <a:rPr lang="ru-RU" sz="1400" b="1" dirty="0" smtClean="0">
                <a:latin typeface="Georgia" panose="02040502050405020303" pitchFamily="18" charset="0"/>
                <a:ea typeface="+mj-ea"/>
                <a:cs typeface="+mj-cs"/>
              </a:rPr>
              <a:t>Федерации </a:t>
            </a: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с </a:t>
            </a:r>
            <a:r>
              <a:rPr lang="ru-RU" sz="1400" b="1" dirty="0" smtClean="0">
                <a:latin typeface="Georgia" panose="02040502050405020303" pitchFamily="18" charset="0"/>
                <a:ea typeface="+mj-ea"/>
                <a:cs typeface="+mj-cs"/>
              </a:rPr>
              <a:t>ростом </a:t>
            </a: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числа </a:t>
            </a:r>
            <a:r>
              <a:rPr lang="ru-RU" sz="1400" b="1" dirty="0" smtClean="0">
                <a:latin typeface="Georgia" panose="02040502050405020303" pitchFamily="18" charset="0"/>
                <a:ea typeface="+mj-ea"/>
                <a:cs typeface="+mj-cs"/>
              </a:rPr>
              <a:t>посещений, снижением </a:t>
            </a: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выездов </a:t>
            </a:r>
            <a:r>
              <a:rPr lang="ru-RU" sz="1400" b="1" dirty="0" smtClean="0">
                <a:latin typeface="Georgia" panose="02040502050405020303" pitchFamily="18" charset="0"/>
                <a:ea typeface="+mj-ea"/>
                <a:cs typeface="+mj-cs"/>
              </a:rPr>
              <a:t> скорой медицинской помощи и </a:t>
            </a: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уровня госпитализации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169163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95288" y="1268413"/>
            <a:ext cx="8424862" cy="42878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auto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latin typeface="Georgia" panose="02040502050405020303" pitchFamily="18" charset="0"/>
                <a:ea typeface="+mj-ea"/>
                <a:cs typeface="+mj-cs"/>
              </a:rPr>
              <a:t>KakorinaEP@rosminzdrav.ru </a:t>
            </a: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731044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cs typeface="Arial" pitchFamily="34" charset="0"/>
            </a:endParaRPr>
          </a:p>
        </p:txBody>
      </p:sp>
      <p:sp>
        <p:nvSpPr>
          <p:cNvPr id="31749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/>
            <a:endParaRPr lang="en-US" altLang="ru-RU" sz="1900">
              <a:solidFill>
                <a:srgbClr val="FFFFFF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684213" y="2565400"/>
            <a:ext cx="1587" cy="26638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87413"/>
              </p:ext>
            </p:extLst>
          </p:nvPr>
        </p:nvGraphicFramePr>
        <p:xfrm>
          <a:off x="107756" y="1124744"/>
          <a:ext cx="8928487" cy="3816425"/>
        </p:xfrm>
        <a:graphic>
          <a:graphicData uri="http://schemas.openxmlformats.org/drawingml/2006/table">
            <a:tbl>
              <a:tblPr/>
              <a:tblGrid>
                <a:gridCol w="2361253"/>
                <a:gridCol w="1094539"/>
                <a:gridCol w="1094539"/>
                <a:gridCol w="1094539"/>
                <a:gridCol w="1094539"/>
                <a:gridCol w="1094539"/>
                <a:gridCol w="1094539"/>
              </a:tblGrid>
              <a:tr h="365948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Тысяч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1000 человек населения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9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январь-август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прирост,  снижение (-)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январь-август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 в % к 2016г.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59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47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Родившихся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1131,5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1275,5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221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Умерших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1236,1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1267,3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-31,2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7995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в том числе </a:t>
                      </a: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детей,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возрасте до 1 года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221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Естественный прирост, убыль (-)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sz="14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0,1</a:t>
                      </a:r>
                      <a:endParaRPr lang="ru-RU" sz="14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171450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271179"/>
            <a:ext cx="8640960" cy="4935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auto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Georgia" panose="02040502050405020303" pitchFamily="18" charset="0"/>
                <a:ea typeface="+mj-ea"/>
                <a:cs typeface="+mj-cs"/>
              </a:rPr>
              <a:t>Оперативные данные по естественному движению населения Российской Федерации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6280993"/>
            <a:ext cx="317552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"/>
            <a:r>
              <a:rPr lang="ru-RU" sz="1000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- </a:t>
            </a:r>
            <a:r>
              <a:rPr lang="ru-RU" sz="1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рассчитывается </a:t>
            </a:r>
            <a:r>
              <a: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1000 родившихся живыми.</a:t>
            </a:r>
            <a:endParaRPr lang="ru-RU" sz="10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91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496" y="6089972"/>
            <a:ext cx="4536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- </a:t>
            </a:r>
            <a:r>
              <a:rPr lang="ru-RU" sz="11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Крымского федерального </a:t>
            </a:r>
            <a:r>
              <a:rPr lang="ru-RU" sz="11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</a:t>
            </a:r>
            <a:endParaRPr lang="ru-RU" sz="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496" y="6373177"/>
            <a:ext cx="4536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ru-RU" sz="11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**- данные на  1 августа 2017 г.</a:t>
            </a:r>
            <a:endParaRPr lang="ru-RU" sz="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147990"/>
            <a:ext cx="8640960" cy="3767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fontAlgn="auto">
              <a:lnSpc>
                <a:spcPct val="150000"/>
              </a:lnSpc>
              <a:spcAft>
                <a:spcPts val="0"/>
              </a:spcAft>
              <a:defRPr sz="1400" b="1"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r>
              <a:rPr lang="ru-RU" dirty="0"/>
              <a:t>Прирост населения в 2010-2017 гг.</a:t>
            </a: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179512" y="904875"/>
          <a:ext cx="8784976" cy="504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163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19" name="Group 107"/>
          <p:cNvGraphicFramePr>
            <a:graphicFrameLocks noGrp="1"/>
          </p:cNvGraphicFramePr>
          <p:nvPr/>
        </p:nvGraphicFramePr>
        <p:xfrm>
          <a:off x="287338" y="692150"/>
          <a:ext cx="8677276" cy="2376488"/>
        </p:xfrm>
        <a:graphic>
          <a:graphicData uri="http://schemas.openxmlformats.org/drawingml/2006/table">
            <a:tbl>
              <a:tblPr/>
              <a:tblGrid>
                <a:gridCol w="1243905"/>
                <a:gridCol w="1312284"/>
                <a:gridCol w="1011915"/>
                <a:gridCol w="160378"/>
                <a:gridCol w="824799"/>
                <a:gridCol w="824799"/>
                <a:gridCol w="824799"/>
                <a:gridCol w="824799"/>
                <a:gridCol w="824799"/>
                <a:gridCol w="824799"/>
              </a:tblGrid>
              <a:tr h="5295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</a:tr>
              <a:tr h="564376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Повозрастная смертность   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(на 100 тыс. населения)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0-17 лет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108,9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88,5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98,7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91,7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75,2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68,4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5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трудоспособный возраст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740,8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597,9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575,7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560,9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565,3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546,7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514,4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639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старше трудоспособного возраста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4 990,0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4 278,1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4 209,8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4 081,8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4 022,9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3 998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3 943,2</a:t>
                      </a:r>
                    </a:p>
                  </a:txBody>
                  <a:tcPr marL="9526" marR="9526" marT="952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76" name="TextBox 4"/>
          <p:cNvSpPr txBox="1">
            <a:spLocks noChangeArrowheads="1"/>
          </p:cNvSpPr>
          <p:nvPr/>
        </p:nvSpPr>
        <p:spPr bwMode="auto">
          <a:xfrm>
            <a:off x="251618" y="160337"/>
            <a:ext cx="8640763" cy="34971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fontAlgn="auto">
              <a:lnSpc>
                <a:spcPct val="150000"/>
              </a:lnSpc>
              <a:spcAft>
                <a:spcPts val="0"/>
              </a:spcAft>
              <a:defRPr sz="1400" b="1"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r>
              <a:rPr lang="ru-RU" altLang="ru-RU" sz="1200" dirty="0"/>
              <a:t>Динамика возрастных показателей смертности по Российской Федерации  за 2006, 2011-2016 гг.</a:t>
            </a:r>
          </a:p>
        </p:txBody>
      </p:sp>
      <p:sp>
        <p:nvSpPr>
          <p:cNvPr id="5177" name="TextBox 5"/>
          <p:cNvSpPr txBox="1">
            <a:spLocks noChangeArrowheads="1"/>
          </p:cNvSpPr>
          <p:nvPr/>
        </p:nvSpPr>
        <p:spPr bwMode="auto">
          <a:xfrm>
            <a:off x="323850" y="6381750"/>
            <a:ext cx="86407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1200" b="1">
                <a:latin typeface="Times New Roman" pitchFamily="18" charset="0"/>
                <a:cs typeface="Times New Roman" pitchFamily="18" charset="0"/>
              </a:rPr>
              <a:t>      Моложе трудоспособного возраста                     Трудоспособного возраста                       Старше трудоспособного возраста</a:t>
            </a:r>
          </a:p>
        </p:txBody>
      </p:sp>
      <p:sp>
        <p:nvSpPr>
          <p:cNvPr id="5178" name="TextBox 4"/>
          <p:cNvSpPr txBox="1">
            <a:spLocks noChangeArrowheads="1"/>
          </p:cNvSpPr>
          <p:nvPr/>
        </p:nvSpPr>
        <p:spPr bwMode="auto">
          <a:xfrm>
            <a:off x="251617" y="3306763"/>
            <a:ext cx="8640763" cy="33573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fontAlgn="auto">
              <a:lnSpc>
                <a:spcPct val="150000"/>
              </a:lnSpc>
              <a:spcAft>
                <a:spcPts val="0"/>
              </a:spcAft>
              <a:defRPr sz="1200" b="1"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r>
              <a:rPr lang="ru-RU" altLang="ru-RU" dirty="0"/>
              <a:t>Вклад отдельных возрастных групп в общую смертность населения, 2006, 2011-2016 гг. (в %)</a:t>
            </a:r>
          </a:p>
        </p:txBody>
      </p:sp>
      <p:graphicFrame>
        <p:nvGraphicFramePr>
          <p:cNvPr id="9" name="Диаграмма 8"/>
          <p:cNvGraphicFramePr>
            <a:graphicFrameLocks/>
          </p:cNvGraphicFramePr>
          <p:nvPr/>
        </p:nvGraphicFramePr>
        <p:xfrm>
          <a:off x="0" y="4653136"/>
          <a:ext cx="3275856" cy="1584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/>
        </p:nvGraphicFramePr>
        <p:xfrm>
          <a:off x="3203848" y="4005064"/>
          <a:ext cx="3168352" cy="2283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/>
        </p:nvGraphicFramePr>
        <p:xfrm>
          <a:off x="6335688" y="3717032"/>
          <a:ext cx="2772816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683BCBB3-1A27-4ED7-B7E0-295492819876}" type="slidenum">
              <a:rPr lang="ru-RU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3" name="Полилиния 2"/>
          <p:cNvSpPr/>
          <p:nvPr/>
        </p:nvSpPr>
        <p:spPr>
          <a:xfrm>
            <a:off x="544513" y="4652963"/>
            <a:ext cx="46037" cy="1428750"/>
          </a:xfrm>
          <a:custGeom>
            <a:avLst/>
            <a:gdLst>
              <a:gd name="connsiteX0" fmla="*/ 79938 w 89299"/>
              <a:gd name="connsiteY0" fmla="*/ 0 h 1429305"/>
              <a:gd name="connsiteX1" fmla="*/ 39 w 89299"/>
              <a:gd name="connsiteY1" fmla="*/ 142043 h 1429305"/>
              <a:gd name="connsiteX2" fmla="*/ 88815 w 89299"/>
              <a:gd name="connsiteY2" fmla="*/ 275208 h 1429305"/>
              <a:gd name="connsiteX3" fmla="*/ 26672 w 89299"/>
              <a:gd name="connsiteY3" fmla="*/ 452761 h 1429305"/>
              <a:gd name="connsiteX4" fmla="*/ 88815 w 89299"/>
              <a:gd name="connsiteY4" fmla="*/ 612559 h 1429305"/>
              <a:gd name="connsiteX5" fmla="*/ 8916 w 89299"/>
              <a:gd name="connsiteY5" fmla="*/ 763480 h 1429305"/>
              <a:gd name="connsiteX6" fmla="*/ 88815 w 89299"/>
              <a:gd name="connsiteY6" fmla="*/ 932155 h 1429305"/>
              <a:gd name="connsiteX7" fmla="*/ 44427 w 89299"/>
              <a:gd name="connsiteY7" fmla="*/ 1047565 h 1429305"/>
              <a:gd name="connsiteX8" fmla="*/ 88815 w 89299"/>
              <a:gd name="connsiteY8" fmla="*/ 1180730 h 1429305"/>
              <a:gd name="connsiteX9" fmla="*/ 26672 w 89299"/>
              <a:gd name="connsiteY9" fmla="*/ 1296140 h 1429305"/>
              <a:gd name="connsiteX10" fmla="*/ 71060 w 89299"/>
              <a:gd name="connsiteY10" fmla="*/ 1429305 h 1429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299" h="1429305">
                <a:moveTo>
                  <a:pt x="79938" y="0"/>
                </a:moveTo>
                <a:cubicBezTo>
                  <a:pt x="39249" y="48087"/>
                  <a:pt x="-1440" y="96175"/>
                  <a:pt x="39" y="142043"/>
                </a:cubicBezTo>
                <a:cubicBezTo>
                  <a:pt x="1518" y="187911"/>
                  <a:pt x="84376" y="223422"/>
                  <a:pt x="88815" y="275208"/>
                </a:cubicBezTo>
                <a:cubicBezTo>
                  <a:pt x="93254" y="326994"/>
                  <a:pt x="26672" y="396536"/>
                  <a:pt x="26672" y="452761"/>
                </a:cubicBezTo>
                <a:cubicBezTo>
                  <a:pt x="26672" y="508986"/>
                  <a:pt x="91774" y="560773"/>
                  <a:pt x="88815" y="612559"/>
                </a:cubicBezTo>
                <a:cubicBezTo>
                  <a:pt x="85856" y="664345"/>
                  <a:pt x="8916" y="710214"/>
                  <a:pt x="8916" y="763480"/>
                </a:cubicBezTo>
                <a:cubicBezTo>
                  <a:pt x="8916" y="816746"/>
                  <a:pt x="82897" y="884808"/>
                  <a:pt x="88815" y="932155"/>
                </a:cubicBezTo>
                <a:cubicBezTo>
                  <a:pt x="94734" y="979503"/>
                  <a:pt x="44427" y="1006136"/>
                  <a:pt x="44427" y="1047565"/>
                </a:cubicBezTo>
                <a:cubicBezTo>
                  <a:pt x="44427" y="1088994"/>
                  <a:pt x="91774" y="1139301"/>
                  <a:pt x="88815" y="1180730"/>
                </a:cubicBezTo>
                <a:cubicBezTo>
                  <a:pt x="85856" y="1222159"/>
                  <a:pt x="29631" y="1254711"/>
                  <a:pt x="26672" y="1296140"/>
                </a:cubicBezTo>
                <a:cubicBezTo>
                  <a:pt x="23713" y="1337569"/>
                  <a:pt x="63662" y="1413029"/>
                  <a:pt x="71060" y="1429305"/>
                </a:cubicBezTo>
              </a:path>
            </a:pathLst>
          </a:custGeom>
          <a:noFill/>
          <a:ln w="63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3708400" y="4108450"/>
            <a:ext cx="44450" cy="2057400"/>
          </a:xfrm>
          <a:custGeom>
            <a:avLst/>
            <a:gdLst>
              <a:gd name="connsiteX0" fmla="*/ 79938 w 89299"/>
              <a:gd name="connsiteY0" fmla="*/ 0 h 1429305"/>
              <a:gd name="connsiteX1" fmla="*/ 39 w 89299"/>
              <a:gd name="connsiteY1" fmla="*/ 142043 h 1429305"/>
              <a:gd name="connsiteX2" fmla="*/ 88815 w 89299"/>
              <a:gd name="connsiteY2" fmla="*/ 275208 h 1429305"/>
              <a:gd name="connsiteX3" fmla="*/ 26672 w 89299"/>
              <a:gd name="connsiteY3" fmla="*/ 452761 h 1429305"/>
              <a:gd name="connsiteX4" fmla="*/ 88815 w 89299"/>
              <a:gd name="connsiteY4" fmla="*/ 612559 h 1429305"/>
              <a:gd name="connsiteX5" fmla="*/ 8916 w 89299"/>
              <a:gd name="connsiteY5" fmla="*/ 763480 h 1429305"/>
              <a:gd name="connsiteX6" fmla="*/ 88815 w 89299"/>
              <a:gd name="connsiteY6" fmla="*/ 932155 h 1429305"/>
              <a:gd name="connsiteX7" fmla="*/ 44427 w 89299"/>
              <a:gd name="connsiteY7" fmla="*/ 1047565 h 1429305"/>
              <a:gd name="connsiteX8" fmla="*/ 88815 w 89299"/>
              <a:gd name="connsiteY8" fmla="*/ 1180730 h 1429305"/>
              <a:gd name="connsiteX9" fmla="*/ 26672 w 89299"/>
              <a:gd name="connsiteY9" fmla="*/ 1296140 h 1429305"/>
              <a:gd name="connsiteX10" fmla="*/ 71060 w 89299"/>
              <a:gd name="connsiteY10" fmla="*/ 1429305 h 1429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299" h="1429305">
                <a:moveTo>
                  <a:pt x="79938" y="0"/>
                </a:moveTo>
                <a:cubicBezTo>
                  <a:pt x="39249" y="48087"/>
                  <a:pt x="-1440" y="96175"/>
                  <a:pt x="39" y="142043"/>
                </a:cubicBezTo>
                <a:cubicBezTo>
                  <a:pt x="1518" y="187911"/>
                  <a:pt x="84376" y="223422"/>
                  <a:pt x="88815" y="275208"/>
                </a:cubicBezTo>
                <a:cubicBezTo>
                  <a:pt x="93254" y="326994"/>
                  <a:pt x="26672" y="396536"/>
                  <a:pt x="26672" y="452761"/>
                </a:cubicBezTo>
                <a:cubicBezTo>
                  <a:pt x="26672" y="508986"/>
                  <a:pt x="91774" y="560773"/>
                  <a:pt x="88815" y="612559"/>
                </a:cubicBezTo>
                <a:cubicBezTo>
                  <a:pt x="85856" y="664345"/>
                  <a:pt x="8916" y="710214"/>
                  <a:pt x="8916" y="763480"/>
                </a:cubicBezTo>
                <a:cubicBezTo>
                  <a:pt x="8916" y="816746"/>
                  <a:pt x="82897" y="884808"/>
                  <a:pt x="88815" y="932155"/>
                </a:cubicBezTo>
                <a:cubicBezTo>
                  <a:pt x="94734" y="979503"/>
                  <a:pt x="44427" y="1006136"/>
                  <a:pt x="44427" y="1047565"/>
                </a:cubicBezTo>
                <a:cubicBezTo>
                  <a:pt x="44427" y="1088994"/>
                  <a:pt x="91774" y="1139301"/>
                  <a:pt x="88815" y="1180730"/>
                </a:cubicBezTo>
                <a:cubicBezTo>
                  <a:pt x="85856" y="1222159"/>
                  <a:pt x="29631" y="1254711"/>
                  <a:pt x="26672" y="1296140"/>
                </a:cubicBezTo>
                <a:cubicBezTo>
                  <a:pt x="23713" y="1337569"/>
                  <a:pt x="63662" y="1413029"/>
                  <a:pt x="71060" y="1429305"/>
                </a:cubicBezTo>
              </a:path>
            </a:pathLst>
          </a:custGeom>
          <a:noFill/>
          <a:ln w="63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6804025" y="3789363"/>
            <a:ext cx="71438" cy="2447925"/>
          </a:xfrm>
          <a:custGeom>
            <a:avLst/>
            <a:gdLst>
              <a:gd name="connsiteX0" fmla="*/ 79938 w 89299"/>
              <a:gd name="connsiteY0" fmla="*/ 0 h 1429305"/>
              <a:gd name="connsiteX1" fmla="*/ 39 w 89299"/>
              <a:gd name="connsiteY1" fmla="*/ 142043 h 1429305"/>
              <a:gd name="connsiteX2" fmla="*/ 88815 w 89299"/>
              <a:gd name="connsiteY2" fmla="*/ 275208 h 1429305"/>
              <a:gd name="connsiteX3" fmla="*/ 26672 w 89299"/>
              <a:gd name="connsiteY3" fmla="*/ 452761 h 1429305"/>
              <a:gd name="connsiteX4" fmla="*/ 88815 w 89299"/>
              <a:gd name="connsiteY4" fmla="*/ 612559 h 1429305"/>
              <a:gd name="connsiteX5" fmla="*/ 8916 w 89299"/>
              <a:gd name="connsiteY5" fmla="*/ 763480 h 1429305"/>
              <a:gd name="connsiteX6" fmla="*/ 88815 w 89299"/>
              <a:gd name="connsiteY6" fmla="*/ 932155 h 1429305"/>
              <a:gd name="connsiteX7" fmla="*/ 44427 w 89299"/>
              <a:gd name="connsiteY7" fmla="*/ 1047565 h 1429305"/>
              <a:gd name="connsiteX8" fmla="*/ 88815 w 89299"/>
              <a:gd name="connsiteY8" fmla="*/ 1180730 h 1429305"/>
              <a:gd name="connsiteX9" fmla="*/ 26672 w 89299"/>
              <a:gd name="connsiteY9" fmla="*/ 1296140 h 1429305"/>
              <a:gd name="connsiteX10" fmla="*/ 71060 w 89299"/>
              <a:gd name="connsiteY10" fmla="*/ 1429305 h 1429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299" h="1429305">
                <a:moveTo>
                  <a:pt x="79938" y="0"/>
                </a:moveTo>
                <a:cubicBezTo>
                  <a:pt x="39249" y="48087"/>
                  <a:pt x="-1440" y="96175"/>
                  <a:pt x="39" y="142043"/>
                </a:cubicBezTo>
                <a:cubicBezTo>
                  <a:pt x="1518" y="187911"/>
                  <a:pt x="84376" y="223422"/>
                  <a:pt x="88815" y="275208"/>
                </a:cubicBezTo>
                <a:cubicBezTo>
                  <a:pt x="93254" y="326994"/>
                  <a:pt x="26672" y="396536"/>
                  <a:pt x="26672" y="452761"/>
                </a:cubicBezTo>
                <a:cubicBezTo>
                  <a:pt x="26672" y="508986"/>
                  <a:pt x="91774" y="560773"/>
                  <a:pt x="88815" y="612559"/>
                </a:cubicBezTo>
                <a:cubicBezTo>
                  <a:pt x="85856" y="664345"/>
                  <a:pt x="8916" y="710214"/>
                  <a:pt x="8916" y="763480"/>
                </a:cubicBezTo>
                <a:cubicBezTo>
                  <a:pt x="8916" y="816746"/>
                  <a:pt x="82897" y="884808"/>
                  <a:pt x="88815" y="932155"/>
                </a:cubicBezTo>
                <a:cubicBezTo>
                  <a:pt x="94734" y="979503"/>
                  <a:pt x="44427" y="1006136"/>
                  <a:pt x="44427" y="1047565"/>
                </a:cubicBezTo>
                <a:cubicBezTo>
                  <a:pt x="44427" y="1088994"/>
                  <a:pt x="91774" y="1139301"/>
                  <a:pt x="88815" y="1180730"/>
                </a:cubicBezTo>
                <a:cubicBezTo>
                  <a:pt x="85856" y="1222159"/>
                  <a:pt x="29631" y="1254711"/>
                  <a:pt x="26672" y="1296140"/>
                </a:cubicBezTo>
                <a:cubicBezTo>
                  <a:pt x="23713" y="1337569"/>
                  <a:pt x="63662" y="1413029"/>
                  <a:pt x="71060" y="1429305"/>
                </a:cubicBezTo>
              </a:path>
            </a:pathLst>
          </a:custGeom>
          <a:noFill/>
          <a:ln w="63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 txBox="1">
            <a:spLocks noGrp="1"/>
          </p:cNvSpPr>
          <p:nvPr/>
        </p:nvSpPr>
        <p:spPr bwMode="auto">
          <a:xfrm>
            <a:off x="7885113" y="6629400"/>
            <a:ext cx="12588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28" tIns="45664" rIns="91328" bIns="45664" anchor="b"/>
          <a:lstStyle/>
          <a:p>
            <a:pPr algn="r"/>
            <a:r>
              <a:rPr lang="ru-RU" altLang="en-US" sz="1200">
                <a:latin typeface="Garamond" pitchFamily="18" charset="0"/>
              </a:rPr>
              <a:t>1</a:t>
            </a:r>
          </a:p>
        </p:txBody>
      </p:sp>
      <p:graphicFrame>
        <p:nvGraphicFramePr>
          <p:cNvPr id="172332" name="Group 300"/>
          <p:cNvGraphicFramePr>
            <a:graphicFrameLocks noGrp="1"/>
          </p:cNvGraphicFramePr>
          <p:nvPr/>
        </p:nvGraphicFramePr>
        <p:xfrm>
          <a:off x="244475" y="3429000"/>
          <a:ext cx="8534400" cy="3220320"/>
        </p:xfrm>
        <a:graphic>
          <a:graphicData uri="http://schemas.openxmlformats.org/drawingml/2006/table">
            <a:tbl>
              <a:tblPr/>
              <a:tblGrid>
                <a:gridCol w="3475038"/>
                <a:gridCol w="1020762"/>
                <a:gridCol w="2757488"/>
                <a:gridCol w="1281112"/>
              </a:tblGrid>
              <a:tr h="368419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Регионы с  низкими  показателями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0" marB="45710" anchor="ctr" horzOverflow="overflow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Регионы с высокими показателями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8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Ингушетия</a:t>
                      </a:r>
                    </a:p>
                  </a:txBody>
                  <a:tcPr marL="9525" marR="9525" marT="9526" marB="0" anchor="b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Псковская область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08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Чеченская Республика</a:t>
                      </a:r>
                    </a:p>
                  </a:txBody>
                  <a:tcPr marL="9525" marR="9525" marT="9526" marB="0" anchor="b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Тверская область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17,7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0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Дагестан</a:t>
                      </a:r>
                    </a:p>
                  </a:txBody>
                  <a:tcPr marL="9525" marR="9525" marT="9526" marB="0" anchor="b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Новгородская область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18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Ямало-Ненецкий автономный округ</a:t>
                      </a:r>
                    </a:p>
                  </a:txBody>
                  <a:tcPr marL="9525" marR="9525" marT="9526" marB="0" anchor="b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Тульская область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18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Ханты-Мансийский автономный округ </a:t>
                      </a:r>
                    </a:p>
                  </a:txBody>
                  <a:tcPr marL="9525" marR="9525" marT="9526" marB="0" anchor="b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Владимирская область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16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Саха (Якутия)</a:t>
                      </a:r>
                    </a:p>
                  </a:txBody>
                  <a:tcPr marL="9525" marR="9525" marT="9526" marB="0" anchor="b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Орловская область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793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Кабардино-Балкарская Республика</a:t>
                      </a:r>
                    </a:p>
                  </a:txBody>
                  <a:tcPr marL="9525" marR="9525" marT="9526" marB="0" anchor="b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Смоленская область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42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Ненецкий автономный округ</a:t>
                      </a:r>
                    </a:p>
                  </a:txBody>
                  <a:tcPr marL="9525" marR="9525" marT="9526" marB="0" anchor="b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Ивановская область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944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Карачаево-Черкесская Республика</a:t>
                      </a:r>
                    </a:p>
                  </a:txBody>
                  <a:tcPr marL="9525" marR="9525" marT="9526" marB="0" anchor="b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Курская область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92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республики Калмыкия и Тыва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b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Рязанская область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165" name="Rectangle 290"/>
          <p:cNvSpPr>
            <a:spLocks noChangeArrowheads="1"/>
          </p:cNvSpPr>
          <p:nvPr/>
        </p:nvSpPr>
        <p:spPr bwMode="auto">
          <a:xfrm>
            <a:off x="244475" y="2852936"/>
            <a:ext cx="8677275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auto">
              <a:lnSpc>
                <a:spcPct val="150000"/>
              </a:lnSpc>
              <a:spcAft>
                <a:spcPts val="0"/>
              </a:spcAft>
            </a:pPr>
            <a:r>
              <a:rPr lang="ru-RU" altLang="ru-RU" sz="1050" b="1" dirty="0">
                <a:latin typeface="Georgia" panose="02040502050405020303" pitchFamily="18" charset="0"/>
                <a:ea typeface="+mj-ea"/>
                <a:cs typeface="+mj-cs"/>
              </a:rPr>
              <a:t>Субъекты Российской Федерации с наиболее высокими и наиболее низкими показателями общего коэффициента смертности в 2016 году (умерших на 1000 человек)</a:t>
            </a:r>
          </a:p>
        </p:txBody>
      </p:sp>
      <p:sp>
        <p:nvSpPr>
          <p:cNvPr id="9" name="Прямоугольник 13"/>
          <p:cNvSpPr txBox="1">
            <a:spLocks noChangeArrowheads="1"/>
          </p:cNvSpPr>
          <p:nvPr/>
        </p:nvSpPr>
        <p:spPr bwMode="auto">
          <a:xfrm>
            <a:off x="244475" y="115888"/>
            <a:ext cx="8677275" cy="3619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fontAlgn="auto">
              <a:lnSpc>
                <a:spcPct val="150000"/>
              </a:lnSpc>
              <a:spcAft>
                <a:spcPts val="0"/>
              </a:spcAft>
              <a:defRPr sz="1200" b="1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dirty="0"/>
              <a:t>Динамика смертности (на 1000 чел. населения), 1995-2016  гг.</a:t>
            </a:r>
          </a:p>
        </p:txBody>
      </p:sp>
      <p:pic>
        <p:nvPicPr>
          <p:cNvPr id="6210" name="Диаграмма 10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538" y="622300"/>
            <a:ext cx="8924925" cy="215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D4209-477C-44A8-9309-1A6107229E75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51520" y="182563"/>
            <a:ext cx="8640960" cy="3055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fontAlgn="auto">
              <a:lnSpc>
                <a:spcPct val="150000"/>
              </a:lnSpc>
              <a:spcAft>
                <a:spcPts val="0"/>
              </a:spcAft>
              <a:defRPr sz="1050" b="1"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r>
              <a:rPr lang="ru-RU" sz="1400" dirty="0"/>
              <a:t>Доля лиц старше трудоспособного возраста, 2016 год, %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19268"/>
              </p:ext>
            </p:extLst>
          </p:nvPr>
        </p:nvGraphicFramePr>
        <p:xfrm>
          <a:off x="215900" y="1052513"/>
          <a:ext cx="8712200" cy="499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532"/>
                <a:gridCol w="792088"/>
                <a:gridCol w="3311559"/>
                <a:gridCol w="936021"/>
              </a:tblGrid>
              <a:tr h="50403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Регионы с низкой долей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Регионы с высокой долей</a:t>
                      </a:r>
                    </a:p>
                  </a:txBody>
                  <a:tcPr marL="91432" marR="91432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22" marB="457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50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Чеченская Республика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Тульская область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30,2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50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Ямало-Ненецкий автономный округ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10,8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Тамбовская область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29,9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50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Тыва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Рязанская область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29,8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66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Ингушетия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12,0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Псковская область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29,3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50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Дагестан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Новгородская область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29,1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50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Чукотский автономный округ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Пензенская область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29,1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50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Ханты-Мансийский автономный округ 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Тверская область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29,1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50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Саха (Якутия)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Владимирская область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28,9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50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Ненецкий автономный округ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17,8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Орловская область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28,7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50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Алтай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Кировская область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28,6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50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Кабардино-Балкарская Республика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Курганская область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50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Бурятия</a:t>
                      </a: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Ивановская </a:t>
                      </a:r>
                      <a:r>
                        <a:rPr lang="ru-RU" sz="14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Воронежская области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870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</a:t>
                      </a:r>
                    </a:p>
                  </a:txBody>
                  <a:tcPr marL="9524" marR="9524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244" name="Прямоугольник 3"/>
          <p:cNvSpPr>
            <a:spLocks noChangeArrowheads="1"/>
          </p:cNvSpPr>
          <p:nvPr/>
        </p:nvSpPr>
        <p:spPr bwMode="auto">
          <a:xfrm>
            <a:off x="1655762" y="692696"/>
            <a:ext cx="5832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Российская Федерация – 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24,6%</a:t>
            </a:r>
            <a:endParaRPr lang="ru-RU" alt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90"/>
          <p:cNvSpPr>
            <a:spLocks noChangeArrowheads="1"/>
          </p:cNvSpPr>
          <p:nvPr/>
        </p:nvSpPr>
        <p:spPr bwMode="auto">
          <a:xfrm>
            <a:off x="215900" y="2860675"/>
            <a:ext cx="867727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 algn="ctr"/>
            <a:r>
              <a:rPr lang="ru-RU" altLang="ru-RU" sz="1200" b="1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Субъекты  Российской Федерации с высокими и низкими показателями </a:t>
            </a:r>
            <a:r>
              <a:rPr lang="ru-RU" altLang="ru-RU" sz="1200" b="1">
                <a:latin typeface="Times New Roman" pitchFamily="18" charset="0"/>
              </a:rPr>
              <a:t>смертности в трудоспособном возрасте                                    </a:t>
            </a:r>
            <a:r>
              <a:rPr lang="ru-RU" altLang="ru-RU" sz="1200" b="1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в январе-декабре  2016 года (</a:t>
            </a:r>
            <a:r>
              <a:rPr lang="ru-RU" altLang="ru-RU" sz="1200" b="1">
                <a:latin typeface="Times New Roman" pitchFamily="18" charset="0"/>
                <a:cs typeface="Times New Roman" pitchFamily="18" charset="0"/>
              </a:rPr>
              <a:t>умерших </a:t>
            </a:r>
            <a:r>
              <a:rPr lang="ru-RU" altLang="ru-RU" sz="1200" b="1">
                <a:latin typeface="Times New Roman" pitchFamily="18" charset="0"/>
              </a:rPr>
              <a:t>на 100 тысяч человек соответствующего возраста</a:t>
            </a:r>
            <a:r>
              <a:rPr lang="ru-RU" altLang="ru-RU" sz="1200" b="1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" name="Прямоугольник 13"/>
          <p:cNvSpPr txBox="1">
            <a:spLocks noChangeArrowheads="1"/>
          </p:cNvSpPr>
          <p:nvPr/>
        </p:nvSpPr>
        <p:spPr bwMode="auto">
          <a:xfrm>
            <a:off x="312737" y="116632"/>
            <a:ext cx="8518525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fontAlgn="auto">
              <a:lnSpc>
                <a:spcPct val="150000"/>
              </a:lnSpc>
              <a:spcAft>
                <a:spcPts val="0"/>
              </a:spcAft>
              <a:defRPr sz="1400" b="1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u-RU" altLang="ru-RU" sz="1200" dirty="0"/>
              <a:t>Динамика смертности в трудоспособном возрасте </a:t>
            </a:r>
            <a:endParaRPr lang="ru-RU" altLang="ru-RU" sz="1200" dirty="0" smtClean="0"/>
          </a:p>
          <a:p>
            <a:pPr>
              <a:lnSpc>
                <a:spcPct val="100000"/>
              </a:lnSpc>
            </a:pPr>
            <a:r>
              <a:rPr lang="ru-RU" altLang="ru-RU" sz="1200" dirty="0" smtClean="0"/>
              <a:t>(</a:t>
            </a:r>
            <a:r>
              <a:rPr lang="ru-RU" altLang="ru-RU" sz="1200" dirty="0"/>
              <a:t>число умерших на 1000 человек соответствующего возраста), 1995-2016  гг.</a:t>
            </a:r>
          </a:p>
        </p:txBody>
      </p:sp>
      <p:sp>
        <p:nvSpPr>
          <p:cNvPr id="14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C419B469-1B3E-49ED-B784-0837818F85EC}" type="slidenum">
              <a:rPr lang="ru-RU"/>
              <a:pPr>
                <a:defRPr/>
              </a:pPr>
              <a:t>8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349975"/>
              </p:ext>
            </p:extLst>
          </p:nvPr>
        </p:nvGraphicFramePr>
        <p:xfrm>
          <a:off x="395288" y="3429000"/>
          <a:ext cx="8497887" cy="3256358"/>
        </p:xfrm>
        <a:graphic>
          <a:graphicData uri="http://schemas.openxmlformats.org/drawingml/2006/table">
            <a:tbl>
              <a:tblPr/>
              <a:tblGrid>
                <a:gridCol w="3168600"/>
                <a:gridCol w="1224136"/>
                <a:gridCol w="2808312"/>
                <a:gridCol w="1296839"/>
              </a:tblGrid>
              <a:tr h="33574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Регионы с  низкими  показателями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5" marB="45705" anchor="ctr" horzOverflow="overflow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A1A1A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Регионы с высокими показателями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97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Республика Ингушетия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155,5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Республика Тыва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830,8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7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Республика Дагестан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189,5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Чукотский авт.округ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827,0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85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Чеченская Республика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197,8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Еврейская автономная область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798,1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44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Кабардино-Балкарская Республика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315,4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Иркутская область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730,7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4424"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г. Москва</a:t>
                      </a:r>
                      <a:endParaRPr lang="ru-RU" sz="13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326,1</a:t>
                      </a:r>
                      <a:endParaRPr lang="ru-RU" sz="13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Новгородская область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729,0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3709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Карачаево-Черкесская Республика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348,6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Кемеровская область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724,3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984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Республика Северная Осетия- Алания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367,1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Сахалинская область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720,5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7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</a:t>
                      </a:r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. Санкт-Петербург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399,6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Амурская область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715,7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7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Ставропольский край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402,2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Тверская область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703,6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85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Ханты-Мансийский </a:t>
                      </a:r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автономный округ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4300" marR="9525" marT="9525" marB="0" anchor="ctr">
                    <a:lnL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407,9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Псковская область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701,8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1143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680"/>
            <a:ext cx="88773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FED12-38E5-4C44-A733-E99071EA8232}" type="slidenum">
              <a:rPr lang="ru-RU" altLang="en-US"/>
              <a:pPr>
                <a:defRPr/>
              </a:pPr>
              <a:t>9</a:t>
            </a:fld>
            <a:endParaRPr lang="ru-RU" altLang="en-US"/>
          </a:p>
        </p:txBody>
      </p:sp>
      <p:sp>
        <p:nvSpPr>
          <p:cNvPr id="4" name="Прямоугольник 13"/>
          <p:cNvSpPr txBox="1">
            <a:spLocks noChangeArrowheads="1"/>
          </p:cNvSpPr>
          <p:nvPr/>
        </p:nvSpPr>
        <p:spPr bwMode="auto">
          <a:xfrm>
            <a:off x="1403350" y="115888"/>
            <a:ext cx="6337300" cy="4333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fontAlgn="auto">
              <a:lnSpc>
                <a:spcPct val="150000"/>
              </a:lnSpc>
              <a:spcAft>
                <a:spcPts val="0"/>
              </a:spcAft>
              <a:defRPr sz="1200" b="1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dirty="0"/>
              <a:t>Смертность мужчин трудоспособного возраста (2016 год)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590769"/>
              </p:ext>
            </p:extLst>
          </p:nvPr>
        </p:nvGraphicFramePr>
        <p:xfrm>
          <a:off x="323056" y="1124744"/>
          <a:ext cx="8497888" cy="5071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3132"/>
                <a:gridCol w="1485898"/>
                <a:gridCol w="1606134"/>
                <a:gridCol w="1720752"/>
                <a:gridCol w="2031972"/>
              </a:tblGrid>
              <a:tr h="1224138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Возрастные группы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умерших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Смертность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(на 100 тыс. населения)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Умершие от внешних причин, алкоголя, наркотиков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Доля умерших, от внешних причин, алкоголя, наркотиков (в % от всех умерших мужчин данной возрастной группы)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4126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15-19 лет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3 005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87,9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74,7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126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20-29 лет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24 052</a:t>
                      </a:r>
                    </a:p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239,9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17 483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72,7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126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30-39 лет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65 579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556,9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36 239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55,3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126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40-49 лет</a:t>
                      </a:r>
                    </a:p>
                    <a:p>
                      <a:pPr algn="ctr"/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86 654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917,3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35 700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41,2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126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50-59 лет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169 636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1787,1</a:t>
                      </a:r>
                      <a:endParaRPr lang="ru-RU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39 971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23,6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126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348 926</a:t>
                      </a:r>
                      <a:endParaRPr lang="ru-RU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790,1</a:t>
                      </a:r>
                      <a:endParaRPr lang="ru-RU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131 638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37,7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42693</TotalTime>
  <Words>2610</Words>
  <Application>Microsoft Office PowerPoint</Application>
  <PresentationFormat>Экран (4:3)</PresentationFormat>
  <Paragraphs>1071</Paragraphs>
  <Slides>22</Slides>
  <Notes>9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Тема Office</vt:lpstr>
      <vt:lpstr>Worksheet</vt:lpstr>
      <vt:lpstr>Состояние здоровья населения и оценка деятельности системы здравоохранения в субъектах Российской Федерации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Чугаев Дмитрий Владиславович</dc:creator>
  <cp:lastModifiedBy>AleksandrovaGA</cp:lastModifiedBy>
  <cp:revision>922</cp:revision>
  <cp:lastPrinted>2017-10-12T18:37:05Z</cp:lastPrinted>
  <dcterms:created xsi:type="dcterms:W3CDTF">2013-09-17T17:21:06Z</dcterms:created>
  <dcterms:modified xsi:type="dcterms:W3CDTF">2017-10-16T08:20:34Z</dcterms:modified>
</cp:coreProperties>
</file>