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44" r:id="rId2"/>
    <p:sldId id="343" r:id="rId3"/>
    <p:sldId id="258" r:id="rId4"/>
    <p:sldId id="307" r:id="rId5"/>
    <p:sldId id="410" r:id="rId6"/>
    <p:sldId id="405" r:id="rId7"/>
    <p:sldId id="406" r:id="rId8"/>
    <p:sldId id="448" r:id="rId9"/>
    <p:sldId id="450" r:id="rId10"/>
    <p:sldId id="413" r:id="rId11"/>
    <p:sldId id="414" r:id="rId12"/>
    <p:sldId id="418" r:id="rId13"/>
    <p:sldId id="419" r:id="rId14"/>
    <p:sldId id="426" r:id="rId15"/>
    <p:sldId id="427" r:id="rId16"/>
    <p:sldId id="428" r:id="rId17"/>
    <p:sldId id="429" r:id="rId18"/>
    <p:sldId id="420" r:id="rId19"/>
    <p:sldId id="434" r:id="rId20"/>
    <p:sldId id="432" r:id="rId21"/>
    <p:sldId id="446" r:id="rId22"/>
    <p:sldId id="438" r:id="rId23"/>
    <p:sldId id="439" r:id="rId24"/>
    <p:sldId id="352" r:id="rId25"/>
    <p:sldId id="452" r:id="rId26"/>
    <p:sldId id="37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E0C70-4E90-4705-B90C-D7C2F731882B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0BC2D-0BB6-442F-8264-8BCBC1B2EB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4588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057" tIns="44528" rIns="89057" bIns="44528"/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48132" name="Номер слайда 3"/>
          <p:cNvSpPr txBox="1">
            <a:spLocks noGrp="1"/>
          </p:cNvSpPr>
          <p:nvPr/>
        </p:nvSpPr>
        <p:spPr bwMode="auto">
          <a:xfrm>
            <a:off x="3883855" y="8684902"/>
            <a:ext cx="2972547" cy="457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057" tIns="44528" rIns="89057" bIns="44528" anchor="b"/>
          <a:lstStyle/>
          <a:p>
            <a:pPr algn="r"/>
            <a:fld id="{DEFB9EB9-E4B4-41C5-ABBF-9DDFBF155D43}" type="slidenum">
              <a:rPr lang="ru-RU" altLang="ru-RU" sz="1200">
                <a:latin typeface="Calibri" pitchFamily="34" charset="0"/>
              </a:rPr>
              <a:pPr algn="r"/>
              <a:t>1</a:t>
            </a:fld>
            <a:endParaRPr lang="ru-RU" altLang="ru-RU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A74B1-A089-41E0-8192-016B32A746D2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76E354EF-E02C-467E-B819-7D2EE61311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4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1F0D2-DD8B-4B61-9F0C-6FBBAB852C4F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1ED7-9D88-4E73-B79E-2C0F1500D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965796144597B427C377510CF4F6FB2CAF2BEE866406BBBC95372CAF3B35RA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323655"/>
            <a:ext cx="9144000" cy="4287837"/>
          </a:xfrm>
          <a:prstGeom prst="rect">
            <a:avLst/>
          </a:prstGeom>
          <a:solidFill>
            <a:srgbClr val="0066FF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2000250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rgbClr val="4F6228"/>
              </a:solidFill>
              <a:latin typeface="Calibri" pitchFamily="34" charset="0"/>
            </a:endParaRPr>
          </a:p>
        </p:txBody>
      </p:sp>
      <p:sp>
        <p:nvSpPr>
          <p:cNvPr id="410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 eaLnBrk="1" hangingPunct="1">
              <a:lnSpc>
                <a:spcPct val="80000"/>
              </a:lnSpc>
              <a:buFontTx/>
              <a:buNone/>
            </a:pPr>
            <a:r>
              <a:rPr lang="ru-RU" altLang="ru-RU" sz="1700" dirty="0" smtClean="0">
                <a:solidFill>
                  <a:srgbClr val="7F7F7F"/>
                </a:solidFill>
                <a:latin typeface="Helios"/>
              </a:rPr>
              <a:t>РОССИЯ </a:t>
            </a:r>
            <a:r>
              <a:rPr lang="ru-RU" altLang="ru-RU" sz="1700" dirty="0" smtClean="0">
                <a:solidFill>
                  <a:srgbClr val="7F7F7F"/>
                </a:solidFill>
                <a:latin typeface="Helios"/>
              </a:rPr>
              <a:t>2017</a:t>
            </a:r>
            <a:endParaRPr lang="ru-RU" altLang="ru-RU" sz="1700" dirty="0" smtClean="0">
              <a:solidFill>
                <a:srgbClr val="7F7F7F"/>
              </a:solidFill>
              <a:latin typeface="Helios"/>
            </a:endParaRPr>
          </a:p>
        </p:txBody>
      </p:sp>
      <p:sp>
        <p:nvSpPr>
          <p:cNvPr id="410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/>
            <a:endParaRPr lang="en-US" altLang="ru-RU" sz="1900" dirty="0">
              <a:solidFill>
                <a:srgbClr val="FFFFFF"/>
              </a:solidFill>
              <a:latin typeface="Calibri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827088" y="3236832"/>
            <a:ext cx="777716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кадровом обеспечении 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системы здравоохранения</a:t>
            </a:r>
            <a:endParaRPr lang="ru-RU" alt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Служба 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медицинской статистики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4608512"/>
          </a:xfr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44000" tIns="0" rIns="144000" bIns="0" anchor="ctr">
            <a:normAutofit/>
          </a:bodyPr>
          <a:lstStyle/>
          <a:p>
            <a:pPr marL="0" algn="ctr"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Статья 195.1 Трудового кодекса Российской Федерации</a:t>
            </a:r>
          </a:p>
          <a:p>
            <a:pPr marL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Квалификация работника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уровень знаний, умений, профессиональных навыков и опыта работы работника.</a:t>
            </a:r>
          </a:p>
          <a:p>
            <a:pPr marL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Профессиональный стандарт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характеристика квалификации, необходимой работнику для осуществления определенного вида профессиональной деятельности.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9512" y="0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Профессиональные стандарты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3285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rmAutofit fontScale="62500" lnSpcReduction="20000"/>
          </a:bodyPr>
          <a:lstStyle/>
          <a:p>
            <a:pPr mar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- Трудовой кодекс Российской Федерации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Постановление Правительства Российской Федерации от 22.01.2013 № 23 «О правилах разработки, утверждения и применения профессиональных стандартов»</a:t>
            </a:r>
          </a:p>
          <a:p>
            <a:pPr mar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- Приказ Минтруда России от 12.04.2013 № 147н «Об утверждении макета профессионального стандарта»</a:t>
            </a:r>
          </a:p>
          <a:p>
            <a:pPr mar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- Приказ Минтруда России от 12.04.2013 № 148н «Об утверждении уровней квалификации в целях разработки проектов профессиональных стандартов»</a:t>
            </a:r>
          </a:p>
          <a:p>
            <a:pPr mar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27.06.2016 № 584 «Об особенностях применения профессиональных стандартов в части требований, обязательных для применения государственными внебюджетными фондами Российской Федерации, государственными или муниципальными учреждениями, государственными или муниципальными унитарными предприятиями, а также государственными корпорациями, государственными компаниями и хозяйственными обществами, более пятидесяти процентов акций (долей) в уставном капитале которых находится в государственной собственности или муниципальной собственности»</a:t>
            </a:r>
          </a:p>
          <a:p>
            <a:pPr mar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Федеральный закон № 238-ФЗ от 03.07.2016 «О независимой оценке квалификации» (вступает в силу с 01.01.2017)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8" name="Прямоугольник 13"/>
          <p:cNvSpPr txBox="1">
            <a:spLocks noChangeArrowheads="1"/>
          </p:cNvSpPr>
          <p:nvPr/>
        </p:nvSpPr>
        <p:spPr bwMode="auto">
          <a:xfrm>
            <a:off x="0" y="116632"/>
            <a:ext cx="9144000" cy="47705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Правовая база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84576"/>
          </a:xfr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tIns="108000" rIns="108000" bIns="108000">
            <a:normAutofit fontScale="62500" lnSpcReduction="20000"/>
          </a:bodyPr>
          <a:lstStyle/>
          <a:p>
            <a:pPr mar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                        от 22.01.2013 № 23 «О правилах разработки, утверждения и применения профессиональных стандартов»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(в ред. Постановлений Правительства Российской Федерации от 23.09.2014 № 970, от 13.05.2016 № 406) :</a:t>
            </a:r>
          </a:p>
          <a:p>
            <a:pPr mar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Министерство труда и социальной защиты Российской Федерации координирует разработку профессиональных стандартов.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Проекты профессиональных стандартов могут разрабатываться объединениями работодателей, работодателями, профессиональными сообществами,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саморегулируемыми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организациями и иными некоммерческими организациями с участием образовательных организаций профессионального образования и других заинтересованных организаций (далее - разработчики).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17. Сведения о профессиональном стандарте вносятся в реестр профессиональных стандартов, создание и ведение которого осуществляется Министерством труда и социальной защиты Российской Федерации в установленном им порядке.</a:t>
            </a:r>
            <a:endParaRPr lang="ru-RU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91680" y="0"/>
            <a:ext cx="5762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Разработка профессиональных стандартов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40560"/>
          </a:xfr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44000" tIns="0" rIns="144000" bIns="0" anchor="ctr">
            <a:normAutofit/>
          </a:bodyPr>
          <a:lstStyle/>
          <a:p>
            <a:pPr marL="0" algn="ctr"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Минтруда России от 29.09.2014 № 667н</a:t>
            </a:r>
          </a:p>
          <a:p>
            <a:pPr marL="0" algn="ctr"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 реестре профессиональных стандартов</a:t>
            </a:r>
          </a:p>
          <a:p>
            <a:pPr marL="0" algn="ctr"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(перечне видов профессиональной деятельности)»</a:t>
            </a:r>
          </a:p>
          <a:p>
            <a:pPr marL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Ведение реестра профессиональных стандартов, его актуализация и размещение осуществляется на специализированном сайте Минтруда России «Профессиональные стандарты» ФГБУ «НИИ труда и социального страхования» Минтруда России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profstandart.rosmintrud.ru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Включению в реестр подлежат профессиональные стандарты, утвержденные приказами Минтруда России в установленном порядке, в 10-дневный срок после их государственной регистрации Минюстом России.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74546" y="0"/>
            <a:ext cx="5196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Реестр профессиональных стандартов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hape 17"/>
          <p:cNvCxnSpPr>
            <a:stCxn id="11" idx="2"/>
            <a:endCxn id="12" idx="1"/>
          </p:cNvCxnSpPr>
          <p:nvPr/>
        </p:nvCxnSpPr>
        <p:spPr>
          <a:xfrm rot="16200000" flipH="1">
            <a:off x="2623596" y="1364209"/>
            <a:ext cx="764460" cy="396044"/>
          </a:xfrm>
          <a:prstGeom prst="bentConnector2">
            <a:avLst/>
          </a:prstGeom>
          <a:ln w="25400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11" idx="2"/>
            <a:endCxn id="13" idx="1"/>
          </p:cNvCxnSpPr>
          <p:nvPr/>
        </p:nvCxnSpPr>
        <p:spPr>
          <a:xfrm rot="16200000" flipH="1">
            <a:off x="1975524" y="2012281"/>
            <a:ext cx="2060604" cy="396044"/>
          </a:xfrm>
          <a:prstGeom prst="bentConnector2">
            <a:avLst/>
          </a:prstGeom>
          <a:ln w="25400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>
            <a:stCxn id="11" idx="2"/>
            <a:endCxn id="14" idx="1"/>
          </p:cNvCxnSpPr>
          <p:nvPr/>
        </p:nvCxnSpPr>
        <p:spPr>
          <a:xfrm rot="16200000" flipH="1">
            <a:off x="1291448" y="2696357"/>
            <a:ext cx="3428756" cy="396044"/>
          </a:xfrm>
          <a:prstGeom prst="bentConnector2">
            <a:avLst/>
          </a:prstGeom>
          <a:ln w="25400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11" idx="2"/>
            <a:endCxn id="15" idx="1"/>
          </p:cNvCxnSpPr>
          <p:nvPr/>
        </p:nvCxnSpPr>
        <p:spPr>
          <a:xfrm rot="16200000" flipH="1">
            <a:off x="679380" y="3308425"/>
            <a:ext cx="4652892" cy="396044"/>
          </a:xfrm>
          <a:prstGeom prst="bentConnector2">
            <a:avLst/>
          </a:prstGeom>
          <a:ln w="25400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3528" y="0"/>
            <a:ext cx="8538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altLang="ru-RU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Профессиональный стандарт «Специалист в области организации здравоохранения»</a:t>
            </a:r>
            <a:endParaRPr lang="ru-RU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395536" y="692696"/>
            <a:ext cx="4824536" cy="48730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Обобщенная трудовая функция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03848" y="1700808"/>
            <a:ext cx="4824536" cy="4873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Требования к образованию и обучению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03848" y="2996952"/>
            <a:ext cx="4824536" cy="4873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Требования к опыту практической работы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03848" y="4365104"/>
            <a:ext cx="4824536" cy="4873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cmpd="thickThin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Особые условия допуска к работе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03848" y="5589240"/>
            <a:ext cx="4824536" cy="4873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Другие характеристики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hape 17"/>
          <p:cNvCxnSpPr>
            <a:stCxn id="11" idx="2"/>
            <a:endCxn id="12" idx="1"/>
          </p:cNvCxnSpPr>
          <p:nvPr/>
        </p:nvCxnSpPr>
        <p:spPr>
          <a:xfrm rot="16200000" flipH="1">
            <a:off x="2623596" y="1364209"/>
            <a:ext cx="764460" cy="396044"/>
          </a:xfrm>
          <a:prstGeom prst="bentConnector2">
            <a:avLst/>
          </a:prstGeom>
          <a:ln w="25400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11" idx="2"/>
            <a:endCxn id="13" idx="1"/>
          </p:cNvCxnSpPr>
          <p:nvPr/>
        </p:nvCxnSpPr>
        <p:spPr>
          <a:xfrm rot="16200000" flipH="1">
            <a:off x="1975524" y="2012281"/>
            <a:ext cx="2060604" cy="396044"/>
          </a:xfrm>
          <a:prstGeom prst="bentConnector2">
            <a:avLst/>
          </a:prstGeom>
          <a:ln w="25400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>
            <a:stCxn id="11" idx="2"/>
            <a:endCxn id="14" idx="1"/>
          </p:cNvCxnSpPr>
          <p:nvPr/>
        </p:nvCxnSpPr>
        <p:spPr>
          <a:xfrm rot="16200000" flipH="1">
            <a:off x="1291448" y="2696357"/>
            <a:ext cx="3428756" cy="396044"/>
          </a:xfrm>
          <a:prstGeom prst="bentConnector2">
            <a:avLst/>
          </a:prstGeom>
          <a:ln w="25400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11" idx="2"/>
            <a:endCxn id="15" idx="1"/>
          </p:cNvCxnSpPr>
          <p:nvPr/>
        </p:nvCxnSpPr>
        <p:spPr>
          <a:xfrm rot="16200000" flipH="1">
            <a:off x="679380" y="3308425"/>
            <a:ext cx="4652892" cy="396044"/>
          </a:xfrm>
          <a:prstGeom prst="bentConnector2">
            <a:avLst/>
          </a:prstGeom>
          <a:ln w="25400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3528" y="0"/>
            <a:ext cx="8538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altLang="ru-RU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Профессиональный стандарт «Специалист в области организации здравоохранения»</a:t>
            </a:r>
            <a:endParaRPr lang="ru-RU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395536" y="692696"/>
            <a:ext cx="4824536" cy="48730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Трудовая функция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03848" y="1700808"/>
            <a:ext cx="4824536" cy="4873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Трудовые действия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03848" y="2996952"/>
            <a:ext cx="4824536" cy="4873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Необходимые умения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03848" y="4365104"/>
            <a:ext cx="4824536" cy="4873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cmpd="thickThin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Необходимые знания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03848" y="5589240"/>
            <a:ext cx="4824536" cy="4873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Другие характеристики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728700"/>
            <a:ext cx="8229600" cy="5652628"/>
          </a:xfr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tIns="108000" rIns="108000" bIns="108000">
            <a:normAutofit fontScale="47500" lnSpcReduction="20000"/>
          </a:bodyPr>
          <a:lstStyle/>
          <a:p>
            <a:pPr marL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Постановление Правительства Российской Федерации от 27.06.2016 № 584       «Об особенностях применения профессиональных стандартов в части требований, обязательных для применения государственными внебюджетными фондами Российской Федерации, государственными или муниципальными учреждениями, государственными или муниципальными унитарными предприятиями, а также государственными корпорациями, государственными компаниями и хозяйственными обществами, более пятидесяти процентов акций (долей) в уставном капитале которых находится в государственной собственности или муниципальной собственности»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Профессиональные стандарты в части требований к квалификации, необходимой работнику для выполнения определенной трудовой функции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применяются поэтапно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основе утвержденных указанными организациями с учетом мнений представительных органов работников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планов по организации применения профессиональных стандартов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содержащие в том числе: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список профессиональных стандартов, подлежащих применению;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сведения о потребности в профессиональном образовании, профессиональном обучении и (или) дополнительном профессиональном образовании работников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этапы применения профессиональных стандартов;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перечень локальных нормативных актов и других документов организаций, в том числе по вопросам аттестации, сертификации и других форм оценки квалификации  работников, подлежащих изменению в связи с учетом положений профессиональных стандартов, подлежащих применению.</a:t>
            </a:r>
          </a:p>
          <a:p>
            <a:endParaRPr lang="ru-RU" dirty="0" smtClean="0"/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13"/>
          <p:cNvSpPr txBox="1">
            <a:spLocks noChangeArrowheads="1"/>
          </p:cNvSpPr>
          <p:nvPr/>
        </p:nvSpPr>
        <p:spPr bwMode="auto">
          <a:xfrm>
            <a:off x="0" y="143635"/>
            <a:ext cx="9144000" cy="47705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Применение профессиональных стандартов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593685"/>
            <a:ext cx="8424936" cy="5787643"/>
          </a:xfr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tIns="0" rIns="108000" bIns="0" anchor="ctr">
            <a:normAutofit fontScale="77500" lnSpcReduction="20000"/>
          </a:bodyPr>
          <a:lstStyle/>
          <a:p>
            <a:pPr algn="just"/>
            <a:r>
              <a:rPr lang="ru-RU" sz="2200" dirty="0" smtClean="0"/>
              <a:t>В соответствии с частью первой статьи 195.3 Трудового кодекса Российской Федерации (далее - Кодекс) если Кодексом, другими федеральными законами, иными нормативными правовыми актами Российской Федерации установлены требования к квалификации, необходимой работнику для выполнения определенной трудовой функции, профессиональные стандарты в части указанных требований </a:t>
            </a:r>
            <a:r>
              <a:rPr lang="ru-RU" sz="2200" b="1" i="1" dirty="0" smtClean="0"/>
              <a:t>обязательны для применения </a:t>
            </a:r>
            <a:r>
              <a:rPr lang="ru-RU" sz="2200" dirty="0" smtClean="0"/>
              <a:t>работодателями.</a:t>
            </a:r>
          </a:p>
          <a:p>
            <a:pPr algn="just"/>
            <a:r>
              <a:rPr lang="ru-RU" sz="2200" dirty="0" smtClean="0"/>
              <a:t>При применении части первой статьи 195.3 Кодекса под иными нормативными правовыми актами имеются ввиду постановления и распоряжения Правительства Российской Федерации, приказы федеральных органов исполнительной власти, которые специально устанавливают требования к работникам, выполняющим те или иные трудовые обязанности, носящие нормативный правовой характер. В этом случае в части требований, указанных в профессиональном стандарте, работодателями применяются данные нормативные правовые акты.</a:t>
            </a:r>
          </a:p>
          <a:p>
            <a:pPr algn="just"/>
            <a:r>
              <a:rPr lang="ru-RU" sz="2200" dirty="0" smtClean="0"/>
              <a:t>Кроме того, если в соответствии с Кодексом или иными федеральными законами выполнение работ по должностям, профессиям, специальностям связано с предоставлением компенсаций и льгот либо наличием ограничений, то согласно статье 57 Кодекса наименования должностей, профессий, специальностей и квалификационные требования к ним должны соответствовать наименованиям и требованиям, указанным в квалификационных справочниках </a:t>
            </a:r>
            <a:r>
              <a:rPr lang="ru-RU" sz="2200" b="1" dirty="0" smtClean="0"/>
              <a:t>или </a:t>
            </a:r>
            <a:r>
              <a:rPr lang="ru-RU" sz="2200" dirty="0" smtClean="0"/>
              <a:t>профессиональных стандартах.</a:t>
            </a:r>
          </a:p>
          <a:p>
            <a:pPr algn="just"/>
            <a:r>
              <a:rPr lang="ru-RU" sz="2200" dirty="0" smtClean="0"/>
              <a:t>В остальных случаях положения квалификационных справочников и профессиональных стандартов носят рекомендательный характер. Работодатель сам вправе определять, какими актами ему пользоваться (квалификационными справочниками или профессиональными стандартами).</a:t>
            </a:r>
          </a:p>
          <a:p>
            <a:pPr marL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91941" y="0"/>
            <a:ext cx="5961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Применение профессиональных стандартов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5184576"/>
          </a:xfr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tIns="0" rIns="108000" bIns="0" anchor="ctr">
            <a:normAutofit/>
          </a:bodyPr>
          <a:lstStyle/>
          <a:p>
            <a:pPr marL="0"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Профессиональные стандарты применяются:</a:t>
            </a:r>
          </a:p>
          <a:p>
            <a:pPr marL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FontTx/>
              <a:buChar char="-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работодателями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 формировании кадровой политики и в управлении персоналом, при организации обучения и аттестации работников, разработке должностных инструкций, тарификации работ, присвоении тарифных разрядов работникам и установлении систем оплаты труда с учетом особенностей организации производства, труда и управления;</a:t>
            </a:r>
          </a:p>
          <a:p>
            <a:pPr marL="0" algn="just">
              <a:buFontTx/>
              <a:buChar char="-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образовательными организациями профессионального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 разработке профессиональных образовательных программ;</a:t>
            </a:r>
          </a:p>
          <a:p>
            <a:pPr marL="0" algn="just">
              <a:buFontTx/>
              <a:buChar char="-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 разработке в установленном порядке федеральных государственных образовательных стандартов профессионального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91941" y="0"/>
            <a:ext cx="5961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Применение профессиональных стандартов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593685"/>
            <a:ext cx="8424936" cy="5787643"/>
          </a:xfr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tIns="0" rIns="108000" bIns="0" anchor="ctr">
            <a:normAutofit fontScale="77500" lnSpcReduction="20000"/>
          </a:bodyPr>
          <a:lstStyle/>
          <a:p>
            <a:pPr algn="just"/>
            <a:r>
              <a:rPr lang="ru-RU" sz="2200" dirty="0" smtClean="0"/>
              <a:t>В соответствии с частью первой статьи 195.3 Трудового кодекса Российской Федерации (далее - Кодекс) если Кодексом, другими федеральными законами, иными нормативными правовыми актами Российской Федерации установлены требования к квалификации, необходимой работнику для выполнения определенной трудовой функции, профессиональные стандарты в части указанных требований </a:t>
            </a:r>
            <a:r>
              <a:rPr lang="ru-RU" sz="2200" b="1" i="1" dirty="0" smtClean="0"/>
              <a:t>обязательны для применения </a:t>
            </a:r>
            <a:r>
              <a:rPr lang="ru-RU" sz="2200" dirty="0" smtClean="0"/>
              <a:t>работодателями.</a:t>
            </a:r>
          </a:p>
          <a:p>
            <a:pPr algn="just"/>
            <a:r>
              <a:rPr lang="ru-RU" sz="2200" dirty="0" smtClean="0"/>
              <a:t>При применении части первой статьи 195.3 Кодекса под иными нормативными правовыми актами имеются ввиду постановления и распоряжения Правительства Российской Федерации, приказы федеральных органов исполнительной власти, которые специально устанавливают требования к работникам, выполняющим те или иные трудовые обязанности, носящие нормативный правовой характер. В этом случае в части требований, указанных в профессиональном стандарте, работодателями применяются данные нормативные правовые акты.</a:t>
            </a:r>
          </a:p>
          <a:p>
            <a:pPr algn="just"/>
            <a:r>
              <a:rPr lang="ru-RU" sz="2200" dirty="0" smtClean="0"/>
              <a:t>Кроме того, если в соответствии с Кодексом или иными федеральными законами выполнение работ по должностям, профессиям, специальностям связано с предоставлением компенсаций и льгот либо наличием ограничений, то согласно статье 57 Кодекса наименования должностей, профессий, специальностей и квалификационные требования к ним должны соответствовать наименованиям и требованиям, указанным в квалификационных справочниках </a:t>
            </a:r>
            <a:r>
              <a:rPr lang="ru-RU" sz="2200" b="1" dirty="0" smtClean="0"/>
              <a:t>или </a:t>
            </a:r>
            <a:r>
              <a:rPr lang="ru-RU" sz="2200" dirty="0" smtClean="0"/>
              <a:t>профессиональных стандартах.</a:t>
            </a:r>
          </a:p>
          <a:p>
            <a:pPr algn="just"/>
            <a:r>
              <a:rPr lang="ru-RU" sz="2200" dirty="0" smtClean="0"/>
              <a:t>В остальных случаях положения квалификационных справочников и профессиональных стандартов носят рекомендательный характер. Работодатель сам вправе определять, какими актами ему пользоваться (квалификационными справочниками или профессиональными стандартами).</a:t>
            </a:r>
          </a:p>
          <a:p>
            <a:pPr marL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91941" y="0"/>
            <a:ext cx="5961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Применение профессиональных стандартов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0"/>
            <a:ext cx="5764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altLang="ru-RU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Допуск к профессиональной деятельности</a:t>
            </a:r>
            <a:endParaRPr lang="ru-RU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123728" y="620688"/>
            <a:ext cx="4968552" cy="93610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Федеральный закон 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21.11.2011 № 323-ФЗ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564904"/>
            <a:ext cx="4104456" cy="1512168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пункты 1 и 2 части 1 статьи 100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высшее или среднее медицинское или фармацевтическое образование полученное в РФ в соответствии с ФГОС +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сертификат специалиста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2564904"/>
            <a:ext cx="4104000" cy="1512168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части 1, 2, 2.1 статьи 69 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медицинское, фармацевтическое или иное образование полученное в РФ в соответствии с ФГОС +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свидетельство об аккредитации специалиста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5085184"/>
            <a:ext cx="4248472" cy="151216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СЕРТИФИКАЦИЯ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16016" y="5085184"/>
            <a:ext cx="4248472" cy="151216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АККРЕДИТАЦИЯ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2771800" y="1628800"/>
            <a:ext cx="864096" cy="864096"/>
          </a:xfrm>
          <a:prstGeom prst="down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5580112" y="1628800"/>
            <a:ext cx="864096" cy="864096"/>
          </a:xfrm>
          <a:prstGeom prst="down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2771800" y="4149080"/>
            <a:ext cx="864096" cy="864096"/>
          </a:xfrm>
          <a:prstGeom prst="down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5580112" y="4149080"/>
            <a:ext cx="864096" cy="864096"/>
          </a:xfrm>
          <a:prstGeom prst="down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593685"/>
            <a:ext cx="8424936" cy="5787643"/>
          </a:xfr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tIns="0" rIns="108000" bIns="0" anchor="ctr">
            <a:normAutofit fontScale="77500" lnSpcReduction="20000"/>
          </a:bodyPr>
          <a:lstStyle/>
          <a:p>
            <a:pPr algn="just"/>
            <a:r>
              <a:rPr lang="ru-RU" sz="2200" dirty="0" smtClean="0"/>
              <a:t>Для организаций с государственным или муниципальным участием принято постановление Правительства Российской Федерации от 27 июня 2016 г. № 584 «Об особенностях применения профессиональных стандартов в части требований, обязательных для применения государственными внебюджетными фондами Российской Федерации, государственными или муниципальными учреждениями, государственными или муниципальными унитарными предприятиями, а также государственными корпорациями, государственными компаниями и хозяйственными обществами, более пятидесяти процентов акций (долей) в уставном капитале которых находится в государственной собственности или муниципальной собственности».</a:t>
            </a:r>
          </a:p>
          <a:p>
            <a:pPr algn="just"/>
            <a:r>
              <a:rPr lang="ru-RU" sz="2200" dirty="0" smtClean="0"/>
              <a:t>При этом переход на профессиональные стандарты должен происходить поэтапно, на основе утвержденных организациями с учетом мнения представительного органа работников планов по организации применения профессиональных стандартов (далее - планы), в которых предусматривается определение списка профессиональных стандартов, подлежащих применению в организации, а также определение потребности в профессиональном образовании, профессиональном обучении и !(или) дополнительном профессиональном образовании работников на основе анализа квалификационных требований, содержащихся в профессиональных стандартах, и кадрового состава организаций, а также проведение соответствующих мероприятий по образованию и обучению в установленном порядке.</a:t>
            </a:r>
          </a:p>
          <a:p>
            <a:pPr algn="just"/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Срок реализации мероприятий планов организациями - не позднее 1 января 2020 г.</a:t>
            </a:r>
          </a:p>
          <a:p>
            <a:pPr algn="just"/>
            <a:r>
              <a:rPr lang="ru-RU" sz="2200" dirty="0" smtClean="0"/>
              <a:t>Ответы на наиболее часто задаваемые вопросы по применению профессиональных стандартов размещены на официальном сайте Минтруда России</a:t>
            </a:r>
          </a:p>
          <a:p>
            <a:pPr marL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91941" y="0"/>
            <a:ext cx="5961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Применение профессиональных стандартов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Стрелка вниз 46"/>
          <p:cNvSpPr/>
          <p:nvPr/>
        </p:nvSpPr>
        <p:spPr>
          <a:xfrm>
            <a:off x="1403648" y="3717032"/>
            <a:ext cx="1778019" cy="1152128"/>
          </a:xfrm>
          <a:prstGeom prst="downArrow">
            <a:avLst>
              <a:gd name="adj1" fmla="val 35757"/>
              <a:gd name="adj2" fmla="val 71778"/>
            </a:avLst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lnSpc>
                <a:spcPts val="1600"/>
              </a:lnSpc>
            </a:pPr>
            <a:endParaRPr lang="ru-RU" sz="15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Выноска со стрелками влево/вправо 52"/>
          <p:cNvSpPr/>
          <p:nvPr/>
        </p:nvSpPr>
        <p:spPr>
          <a:xfrm>
            <a:off x="3779912" y="1772816"/>
            <a:ext cx="1584176" cy="1944216"/>
          </a:xfrm>
          <a:prstGeom prst="leftRightArrowCallout">
            <a:avLst>
              <a:gd name="adj1" fmla="val 25000"/>
              <a:gd name="adj2" fmla="val 23236"/>
              <a:gd name="adj3" fmla="val 25000"/>
              <a:gd name="adj4" fmla="val 16629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ятиугольник 26"/>
          <p:cNvSpPr/>
          <p:nvPr/>
        </p:nvSpPr>
        <p:spPr>
          <a:xfrm rot="5400000">
            <a:off x="1511660" y="1448780"/>
            <a:ext cx="1728192" cy="2808312"/>
          </a:xfrm>
          <a:prstGeom prst="homePlate">
            <a:avLst>
              <a:gd name="adj" fmla="val 0"/>
            </a:avLst>
          </a:prstGeom>
          <a:noFill/>
          <a:ln w="31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ts val="1600"/>
              </a:lnSpc>
              <a:defRPr/>
            </a:pPr>
            <a:r>
              <a:rPr lang="ru-RU" sz="1500" dirty="0" smtClean="0">
                <a:solidFill>
                  <a:schemeClr val="tx1"/>
                </a:solidFill>
              </a:rPr>
              <a:t>Обучение по программам подготовки кадров высшей квалификации </a:t>
            </a:r>
            <a:r>
              <a:rPr lang="ru-RU" sz="1500" dirty="0">
                <a:solidFill>
                  <a:schemeClr val="tx1"/>
                </a:solidFill>
              </a:rPr>
              <a:t>(ординатура, </a:t>
            </a:r>
            <a:r>
              <a:rPr lang="ru-RU" sz="1500" dirty="0" smtClean="0">
                <a:solidFill>
                  <a:schemeClr val="tx1"/>
                </a:solidFill>
              </a:rPr>
              <a:t>аспирантура) </a:t>
            </a:r>
            <a:r>
              <a:rPr lang="ru-RU" sz="1500" dirty="0">
                <a:solidFill>
                  <a:schemeClr val="tx1"/>
                </a:solidFill>
              </a:rPr>
              <a:t>в соответствии с федеральными государственными </a:t>
            </a:r>
            <a:r>
              <a:rPr lang="ru-RU" sz="1500" dirty="0" smtClean="0">
                <a:solidFill>
                  <a:schemeClr val="tx1"/>
                </a:solidFill>
              </a:rPr>
              <a:t> образовательными стандартами </a:t>
            </a:r>
            <a:r>
              <a:rPr lang="ru-RU" sz="1500" dirty="0">
                <a:solidFill>
                  <a:schemeClr val="tx1"/>
                </a:solidFill>
              </a:rPr>
              <a:t>(1-5 лет</a:t>
            </a:r>
            <a:r>
              <a:rPr lang="ru-RU" sz="1500" dirty="0" smtClean="0">
                <a:solidFill>
                  <a:schemeClr val="tx1"/>
                </a:solidFill>
              </a:rPr>
              <a:t>)</a:t>
            </a:r>
            <a:endParaRPr lang="ru-RU" sz="1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ятиугольник 24"/>
          <p:cNvSpPr/>
          <p:nvPr/>
        </p:nvSpPr>
        <p:spPr>
          <a:xfrm rot="5400000">
            <a:off x="4139952" y="-2259632"/>
            <a:ext cx="864096" cy="7200800"/>
          </a:xfrm>
          <a:prstGeom prst="homePlate">
            <a:avLst>
              <a:gd name="adj" fmla="val 0"/>
            </a:avLst>
          </a:prstGeom>
          <a:noFill/>
          <a:ln w="19050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ts val="1600"/>
              </a:lnSpc>
              <a:defRPr/>
            </a:pPr>
            <a:endParaRPr lang="ru-RU" sz="1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ts val="1600"/>
              </a:lnSpc>
              <a:defRPr/>
            </a:pPr>
            <a:endParaRPr lang="ru-RU" sz="1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ts val="1600"/>
              </a:lnSpc>
              <a:defRPr/>
            </a:pPr>
            <a:r>
              <a:rPr lang="ru-RU" dirty="0">
                <a:solidFill>
                  <a:schemeClr val="tx1"/>
                </a:solidFill>
              </a:rPr>
              <a:t>Высшее образование в соответствии с федеральными  государственными образовательными стандартами 3-го поколения по специальностям группы «Здравоохранение» (5-6 лет)</a:t>
            </a:r>
          </a:p>
          <a:p>
            <a:pPr algn="ctr">
              <a:lnSpc>
                <a:spcPts val="1600"/>
              </a:lnSpc>
              <a:defRPr/>
            </a:pPr>
            <a:endParaRPr lang="ru-RU" sz="1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364088" y="1988840"/>
            <a:ext cx="2808312" cy="1728192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ru-RU" sz="1500" dirty="0" smtClean="0">
                <a:solidFill>
                  <a:schemeClr val="tx1"/>
                </a:solidFill>
              </a:rPr>
              <a:t>-</a:t>
            </a:r>
            <a:r>
              <a:rPr lang="ru-RU" sz="1200" dirty="0" smtClean="0">
                <a:solidFill>
                  <a:schemeClr val="tx1"/>
                </a:solidFill>
              </a:rPr>
              <a:t>врач-стоматолог</a:t>
            </a:r>
          </a:p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</a:rPr>
              <a:t>-провизор</a:t>
            </a:r>
          </a:p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</a:rPr>
              <a:t>-врач терапевт участковый</a:t>
            </a:r>
          </a:p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</a:rPr>
              <a:t>-врач педиатр участковый</a:t>
            </a:r>
          </a:p>
          <a:p>
            <a:pPr algn="ctr">
              <a:buFontTx/>
              <a:buChar char="-"/>
              <a:defRPr/>
            </a:pPr>
            <a:r>
              <a:rPr lang="ru-RU" sz="1200" dirty="0" smtClean="0">
                <a:solidFill>
                  <a:schemeClr val="tx1"/>
                </a:solidFill>
              </a:rPr>
              <a:t>врач по клинической лабораторной диагностике</a:t>
            </a:r>
          </a:p>
          <a:p>
            <a:pPr algn="ctr">
              <a:buFontTx/>
              <a:buChar char="-"/>
              <a:defRPr/>
            </a:pPr>
            <a:r>
              <a:rPr lang="ru-RU" sz="1200" dirty="0" smtClean="0">
                <a:solidFill>
                  <a:schemeClr val="tx1"/>
                </a:solidFill>
              </a:rPr>
              <a:t>врач-статистик</a:t>
            </a:r>
          </a:p>
          <a:p>
            <a:pPr algn="ctr">
              <a:buFontTx/>
              <a:buChar char="-"/>
              <a:defRPr/>
            </a:pPr>
            <a:r>
              <a:rPr lang="ru-RU" sz="1200" dirty="0" smtClean="0">
                <a:solidFill>
                  <a:schemeClr val="tx1"/>
                </a:solidFill>
              </a:rPr>
              <a:t>врач по функциональной диагностике</a:t>
            </a:r>
          </a:p>
          <a:p>
            <a:pPr algn="ctr">
              <a:defRPr/>
            </a:pP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15616" y="260648"/>
            <a:ext cx="735643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Изменения высшего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медицинского и фармацевтического образования 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3779912" y="2564904"/>
            <a:ext cx="1584176" cy="288032"/>
          </a:xfrm>
          <a:prstGeom prst="rect">
            <a:avLst/>
          </a:prstGeom>
          <a:noFill/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lnSpc>
                <a:spcPts val="1000"/>
              </a:lnSpc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Первичная</a:t>
            </a:r>
          </a:p>
          <a:p>
            <a:pPr algn="ctr">
              <a:lnSpc>
                <a:spcPts val="1000"/>
              </a:lnSpc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аккредитация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403648" y="4005064"/>
            <a:ext cx="1800200" cy="504056"/>
          </a:xfrm>
          <a:prstGeom prst="rect">
            <a:avLst/>
          </a:prstGeom>
          <a:noFill/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lnSpc>
                <a:spcPts val="1000"/>
              </a:lnSpc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Первичная специализированная </a:t>
            </a:r>
          </a:p>
          <a:p>
            <a:pPr algn="ctr">
              <a:lnSpc>
                <a:spcPts val="1000"/>
              </a:lnSpc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аккредитация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971600" y="4869160"/>
            <a:ext cx="2952328" cy="108012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ru-RU" sz="1500" dirty="0" smtClean="0">
                <a:solidFill>
                  <a:schemeClr val="tx1"/>
                </a:solidFill>
              </a:rPr>
              <a:t>Специализированная медицинская помощь </a:t>
            </a:r>
          </a:p>
          <a:p>
            <a:pPr algn="ctr">
              <a:defRPr/>
            </a:pPr>
            <a:r>
              <a:rPr lang="ru-RU" sz="1500" dirty="0" smtClean="0">
                <a:solidFill>
                  <a:schemeClr val="tx1"/>
                </a:solidFill>
              </a:rPr>
              <a:t>(поликлиника, стационар, </a:t>
            </a:r>
          </a:p>
          <a:p>
            <a:pPr algn="ctr">
              <a:defRPr/>
            </a:pPr>
            <a:r>
              <a:rPr lang="ru-RU" sz="1500" dirty="0" smtClean="0">
                <a:solidFill>
                  <a:schemeClr val="tx1"/>
                </a:solidFill>
              </a:rPr>
              <a:t>все специальности).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64" name="Тройная стрелка влево/вправо/вверх 63"/>
          <p:cNvSpPr/>
          <p:nvPr/>
        </p:nvSpPr>
        <p:spPr>
          <a:xfrm rot="8422352">
            <a:off x="3947971" y="3940013"/>
            <a:ext cx="1800200" cy="1175603"/>
          </a:xfrm>
          <a:prstGeom prst="leftRightUpArrow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5364088" y="4869160"/>
            <a:ext cx="2952328" cy="108012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ru-RU" sz="1500" dirty="0" smtClean="0">
                <a:solidFill>
                  <a:schemeClr val="tx1"/>
                </a:solidFill>
              </a:rPr>
              <a:t>Профессиональная деятельность.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 rot="19279538">
            <a:off x="3875628" y="4041412"/>
            <a:ext cx="1647800" cy="423664"/>
          </a:xfrm>
          <a:prstGeom prst="rect">
            <a:avLst/>
          </a:prstGeom>
          <a:noFill/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ru-RU" sz="1200" dirty="0" err="1" smtClean="0">
                <a:solidFill>
                  <a:schemeClr val="tx1"/>
                </a:solidFill>
              </a:rPr>
              <a:t>Реаккредитация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4211960" y="2924944"/>
            <a:ext cx="720080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Номер слайда 64"/>
          <p:cNvSpPr>
            <a:spLocks noGrp="1"/>
          </p:cNvSpPr>
          <p:nvPr>
            <p:ph type="sldNum" sz="quarter" idx="12"/>
          </p:nvPr>
        </p:nvSpPr>
        <p:spPr>
          <a:xfrm>
            <a:off x="8557592" y="6492875"/>
            <a:ext cx="586408" cy="365125"/>
          </a:xfrm>
        </p:spPr>
        <p:txBody>
          <a:bodyPr/>
          <a:lstStyle/>
          <a:p>
            <a:pPr>
              <a:defRPr/>
            </a:pPr>
            <a:fld id="{9FB529F0-CFB5-4488-81D0-0CCFD6778A02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21</a:t>
            </a:fld>
            <a:endParaRPr lang="ru-RU" sz="1400" b="1" dirty="0">
              <a:solidFill>
                <a:schemeClr val="tx1"/>
              </a:solidFill>
            </a:endParaRPr>
          </a:p>
        </p:txBody>
      </p:sp>
      <p:grpSp>
        <p:nvGrpSpPr>
          <p:cNvPr id="2" name="Группа 31"/>
          <p:cNvGrpSpPr>
            <a:grpSpLocks/>
          </p:cNvGrpSpPr>
          <p:nvPr/>
        </p:nvGrpSpPr>
        <p:grpSpPr bwMode="auto">
          <a:xfrm>
            <a:off x="0" y="764704"/>
            <a:ext cx="9144000" cy="72008"/>
            <a:chOff x="-22358" y="784226"/>
            <a:chExt cx="9928358" cy="155575"/>
          </a:xfrm>
          <a:solidFill>
            <a:schemeClr val="tx2">
              <a:lumMod val="75000"/>
            </a:schemeClr>
          </a:solidFill>
        </p:grpSpPr>
        <p:sp>
          <p:nvSpPr>
            <p:cNvPr id="31" name="Прямоугольник 30"/>
            <p:cNvSpPr/>
            <p:nvPr/>
          </p:nvSpPr>
          <p:spPr>
            <a:xfrm>
              <a:off x="-22358" y="784226"/>
              <a:ext cx="9928358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221854" y="784226"/>
              <a:ext cx="362876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89637" y="784226"/>
              <a:ext cx="180578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870214" y="784226"/>
              <a:ext cx="650081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1599406" y="784226"/>
              <a:ext cx="180579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1764506" y="784226"/>
              <a:ext cx="180579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50251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79512" y="1412776"/>
            <a:ext cx="2016224" cy="48730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Организационно-методическая деятельность и организация статистического учета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2132856"/>
            <a:ext cx="2016224" cy="64807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Управление структурным лечебно-диагностическим (клиническим) подразделением медицинской организации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3501008"/>
            <a:ext cx="2016224" cy="36004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Управление организационно-методическим подразделением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4869160"/>
            <a:ext cx="2016224" cy="50405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Управление процессами деятельности медицинской организации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6093296"/>
            <a:ext cx="2016224" cy="50405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Управление медицинской организацией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15816" y="1412776"/>
            <a:ext cx="4032448" cy="50405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1. Ведение статистического учета</a:t>
            </a:r>
          </a:p>
          <a:p>
            <a:pPr marL="228600" indent="-228600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2. Организация статистического учета</a:t>
            </a:r>
          </a:p>
          <a:p>
            <a:pPr marL="228600" indent="-228600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3. Организация методической деятельности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15816" y="1988840"/>
            <a:ext cx="4032448" cy="97588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noAutofit/>
          </a:bodyPr>
          <a:lstStyle/>
          <a:p>
            <a:pPr marL="228600" indent="-228600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1. Организация деятельности структурного лечебно-диагностического (клинического) подразделения медицинской организации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2. Планирование деятельности структурного лечебно-диагностического (клинического) подразделения медицинской организации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3. Контроль деятельности структурного лечебно-диагностического (клинического) подразделения медицинской организации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15816" y="3068960"/>
            <a:ext cx="4032448" cy="14167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noAutofit/>
          </a:bodyPr>
          <a:lstStyle/>
          <a:p>
            <a:pPr marL="228600" indent="-228600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1. Анализ и оценка показателей  медицинской организации для планирования и контроля ее деятельности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2. Управление ресурсами медицинской организации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3. Взаимодействие с вышестоящим руководством и подразделениями медицинской организации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4. Планирование, организация и контроль деятельности организационно-методического подразделения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5. Разработка и внедрение системы менеджмента качества медицинской организации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15816" y="4581128"/>
            <a:ext cx="4032448" cy="116955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spAutoFit/>
          </a:bodyPr>
          <a:lstStyle/>
          <a:p>
            <a:pPr marL="228600" indent="-228600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1. Проектирование и организация процессов деятельности медицинской организации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2. Управление ресурсами для обеспечения процессов медицинской организации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3. Взаимодействие с вышестоящим руководством и подразделениями медицинской организации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4. Менеджмент качества процессов медицинской организации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922261" y="5857336"/>
            <a:ext cx="4026003" cy="9224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noAutofit/>
          </a:bodyPr>
          <a:lstStyle/>
          <a:p>
            <a:pPr marL="228600" indent="-228600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1. Стратегическое планирование и прогнозирование деятельности медицинской организации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2. Управление ресурсами медицинской организации 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3. Взаимодействие с вышестоящими и партнерскими организациями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4. Обеспечение развития медицинской организации </a:t>
            </a:r>
          </a:p>
          <a:p>
            <a:pPr marL="228600" indent="-228600"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5. Менеджмент качества и безопасности медицинской деятельности </a:t>
            </a:r>
          </a:p>
        </p:txBody>
      </p:sp>
      <p:sp>
        <p:nvSpPr>
          <p:cNvPr id="19" name="Стрелка вправо 18"/>
          <p:cNvSpPr/>
          <p:nvPr/>
        </p:nvSpPr>
        <p:spPr>
          <a:xfrm>
            <a:off x="2267744" y="1484784"/>
            <a:ext cx="576064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2267744" y="2276872"/>
            <a:ext cx="576064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2267744" y="3501008"/>
            <a:ext cx="576064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2267744" y="4941168"/>
            <a:ext cx="576064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2267744" y="6165304"/>
            <a:ext cx="576064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0" y="1052736"/>
            <a:ext cx="24461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Обобщенные трудовые функции</a:t>
            </a:r>
            <a:endParaRPr lang="ru-RU" sz="12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51920" y="1052736"/>
            <a:ext cx="15139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Трудовые функции</a:t>
            </a:r>
            <a:endParaRPr lang="ru-RU" sz="12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76896" y="1052736"/>
            <a:ext cx="20671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Наименование должностей</a:t>
            </a:r>
            <a:endParaRPr lang="ru-RU" sz="12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596336" y="1412776"/>
            <a:ext cx="1440160" cy="48730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Врач-статистик,</a:t>
            </a:r>
          </a:p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Врач-методист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596336" y="1988840"/>
            <a:ext cx="1440160" cy="1008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Заведующий лечебно-диагностическим (клиническим) подразделением медицинской организации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7596336" y="3284984"/>
            <a:ext cx="1440160" cy="936104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Заведующий организационно-методическим отделом медицинской организации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596336" y="4797152"/>
            <a:ext cx="1440160" cy="64807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Заместитель главного врача медицинской организации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7596336" y="5877271"/>
            <a:ext cx="1440160" cy="91171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Главный врач медицинской организации.</a:t>
            </a:r>
          </a:p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Директор больницы (дома) сестринского ухода, хосписа</a:t>
            </a:r>
          </a:p>
        </p:txBody>
      </p:sp>
      <p:sp>
        <p:nvSpPr>
          <p:cNvPr id="32" name="Стрелка вправо 31"/>
          <p:cNvSpPr/>
          <p:nvPr/>
        </p:nvSpPr>
        <p:spPr>
          <a:xfrm>
            <a:off x="7020272" y="1484784"/>
            <a:ext cx="504056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7020272" y="2276872"/>
            <a:ext cx="504056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7020272" y="3573016"/>
            <a:ext cx="504056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7020272" y="4941168"/>
            <a:ext cx="504056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7020272" y="6093296"/>
            <a:ext cx="504056" cy="360040"/>
          </a:xfrm>
          <a:prstGeom prst="rightArrow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13"/>
          <p:cNvSpPr txBox="1">
            <a:spLocks noChangeArrowheads="1"/>
          </p:cNvSpPr>
          <p:nvPr/>
        </p:nvSpPr>
        <p:spPr bwMode="auto">
          <a:xfrm>
            <a:off x="0" y="0"/>
            <a:ext cx="9144000" cy="45867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Профессиональный стандарт «Специалист в области организации здравоохранения»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0" y="476672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Основная цель вида профессиональной деятельности: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обеспечение эффективного функционирования медицинской организации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31"/>
          <p:cNvGrpSpPr>
            <a:grpSpLocks/>
          </p:cNvGrpSpPr>
          <p:nvPr/>
        </p:nvGrpSpPr>
        <p:grpSpPr bwMode="auto">
          <a:xfrm>
            <a:off x="-20638" y="620688"/>
            <a:ext cx="9164638" cy="81434"/>
            <a:chOff x="-22358" y="784226"/>
            <a:chExt cx="9928358" cy="155575"/>
          </a:xfrm>
          <a:solidFill>
            <a:schemeClr val="tx2">
              <a:lumMod val="75000"/>
            </a:schemeClr>
          </a:solidFill>
        </p:grpSpPr>
        <p:sp>
          <p:nvSpPr>
            <p:cNvPr id="5" name="Прямоугольник 4"/>
            <p:cNvSpPr/>
            <p:nvPr/>
          </p:nvSpPr>
          <p:spPr>
            <a:xfrm>
              <a:off x="-22358" y="784226"/>
              <a:ext cx="9928358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21854" y="784226"/>
              <a:ext cx="362876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89637" y="784226"/>
              <a:ext cx="180578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70214" y="784226"/>
              <a:ext cx="650081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599406" y="784226"/>
              <a:ext cx="180579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764506" y="784226"/>
              <a:ext cx="180579" cy="1555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pic>
        <p:nvPicPr>
          <p:cNvPr id="11" name="Picture 2" descr="C:\Users\KiselevaNB\Videos\Герб Минздрва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471530" cy="469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Группа 23"/>
          <p:cNvGrpSpPr/>
          <p:nvPr/>
        </p:nvGrpSpPr>
        <p:grpSpPr>
          <a:xfrm>
            <a:off x="179512" y="908720"/>
            <a:ext cx="2361888" cy="1280958"/>
            <a:chOff x="389050" y="1196752"/>
            <a:chExt cx="2361888" cy="1280958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389050" y="1585158"/>
              <a:ext cx="2361888" cy="892552"/>
            </a:xfrm>
            <a:prstGeom prst="rect">
              <a:avLst/>
            </a:prstGeom>
            <a:noFill/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описание </a:t>
              </a:r>
              <a:r>
                <a:rPr lang="ru-RU" sz="1300" dirty="0">
                  <a:solidFill>
                    <a:schemeClr val="tx2"/>
                  </a:solidFill>
                </a:rPr>
                <a:t>трудовых функций, </a:t>
              </a:r>
              <a:r>
                <a:rPr lang="ru-RU" sz="1300" dirty="0" smtClean="0">
                  <a:solidFill>
                    <a:schemeClr val="tx2"/>
                  </a:solidFill>
                </a:rPr>
                <a:t>(</a:t>
              </a:r>
              <a:r>
                <a:rPr lang="ru-RU" sz="1300" dirty="0">
                  <a:solidFill>
                    <a:schemeClr val="tx2"/>
                  </a:solidFill>
                </a:rPr>
                <a:t>функциональная </a:t>
              </a:r>
              <a:r>
                <a:rPr lang="ru-RU" sz="1300" dirty="0" smtClean="0">
                  <a:solidFill>
                    <a:schemeClr val="tx2"/>
                  </a:solidFill>
                </a:rPr>
                <a:t>карта)</a:t>
              </a:r>
              <a:endParaRPr lang="ru-RU" sz="1300" dirty="0">
                <a:solidFill>
                  <a:schemeClr val="tx2"/>
                </a:solidFill>
              </a:endParaRPr>
            </a:p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характеристика </a:t>
              </a:r>
              <a:r>
                <a:rPr lang="ru-RU" sz="1300" dirty="0">
                  <a:solidFill>
                    <a:schemeClr val="tx2"/>
                  </a:solidFill>
                </a:rPr>
                <a:t>обобщенных трудовых функций</a:t>
              </a:r>
            </a:p>
          </p:txBody>
        </p:sp>
        <p:grpSp>
          <p:nvGrpSpPr>
            <p:cNvPr id="14" name="Группа 13"/>
            <p:cNvGrpSpPr/>
            <p:nvPr/>
          </p:nvGrpSpPr>
          <p:grpSpPr>
            <a:xfrm>
              <a:off x="803275" y="1196752"/>
              <a:ext cx="1392461" cy="432048"/>
              <a:chOff x="803275" y="1412776"/>
              <a:chExt cx="1392461" cy="432048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803275" y="1412776"/>
                <a:ext cx="1392461" cy="432048"/>
              </a:xfrm>
              <a:prstGeom prst="rect">
                <a:avLst/>
              </a:prstGeom>
              <a:solidFill>
                <a:schemeClr val="tx2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291887" y="1444134"/>
                <a:ext cx="4523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solidFill>
                      <a:schemeClr val="bg1"/>
                    </a:solidFill>
                  </a:rPr>
                  <a:t>ПС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5" name="Группа 24"/>
          <p:cNvGrpSpPr/>
          <p:nvPr/>
        </p:nvGrpSpPr>
        <p:grpSpPr>
          <a:xfrm>
            <a:off x="2771800" y="908720"/>
            <a:ext cx="2520280" cy="1688123"/>
            <a:chOff x="3275856" y="1196752"/>
            <a:chExt cx="2520280" cy="1688123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3275856" y="1592213"/>
              <a:ext cx="2520280" cy="1292662"/>
            </a:xfrm>
            <a:prstGeom prst="rect">
              <a:avLst/>
            </a:prstGeom>
            <a:noFill/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структура ООП и </a:t>
              </a:r>
              <a:r>
                <a:rPr lang="ru-RU" sz="1300" dirty="0">
                  <a:solidFill>
                    <a:schemeClr val="tx2"/>
                  </a:solidFill>
                </a:rPr>
                <a:t>их </a:t>
              </a:r>
              <a:r>
                <a:rPr lang="ru-RU" sz="1300" dirty="0" smtClean="0">
                  <a:solidFill>
                    <a:schemeClr val="tx2"/>
                  </a:solidFill>
                </a:rPr>
                <a:t>объем</a:t>
              </a:r>
              <a:endParaRPr lang="ru-RU" sz="1300" dirty="0">
                <a:solidFill>
                  <a:schemeClr val="tx2"/>
                </a:solidFill>
              </a:endParaRPr>
            </a:p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</a:t>
              </a:r>
              <a:r>
                <a:rPr lang="ru-RU" sz="1300" dirty="0" smtClean="0">
                  <a:solidFill>
                    <a:srgbClr val="FF0000"/>
                  </a:solidFill>
                </a:rPr>
                <a:t>условия </a:t>
              </a:r>
              <a:r>
                <a:rPr lang="ru-RU" sz="1300" dirty="0">
                  <a:solidFill>
                    <a:srgbClr val="FF0000"/>
                  </a:solidFill>
                </a:rPr>
                <a:t>реализации </a:t>
              </a:r>
              <a:r>
                <a:rPr lang="ru-RU" sz="1300" dirty="0" smtClean="0">
                  <a:solidFill>
                    <a:srgbClr val="FF0000"/>
                  </a:solidFill>
                </a:rPr>
                <a:t>ООП </a:t>
              </a:r>
              <a:r>
                <a:rPr lang="ru-RU" sz="1300" dirty="0" smtClean="0">
                  <a:solidFill>
                    <a:schemeClr val="tx2"/>
                  </a:solidFill>
                </a:rPr>
                <a:t>(в </a:t>
              </a:r>
              <a:r>
                <a:rPr lang="ru-RU" sz="1300" dirty="0" err="1" smtClean="0">
                  <a:solidFill>
                    <a:schemeClr val="tx2"/>
                  </a:solidFill>
                </a:rPr>
                <a:t>т.ч</a:t>
              </a:r>
              <a:r>
                <a:rPr lang="ru-RU" sz="1300" dirty="0" smtClean="0">
                  <a:solidFill>
                    <a:schemeClr val="tx2"/>
                  </a:solidFill>
                </a:rPr>
                <a:t>. кадровые, финансовые, материально-технические </a:t>
              </a:r>
              <a:r>
                <a:rPr lang="ru-RU" sz="1300" dirty="0">
                  <a:solidFill>
                    <a:schemeClr val="tx2"/>
                  </a:solidFill>
                </a:rPr>
                <a:t>и </a:t>
              </a:r>
              <a:r>
                <a:rPr lang="ru-RU" sz="1300" dirty="0" smtClean="0">
                  <a:solidFill>
                    <a:schemeClr val="tx2"/>
                  </a:solidFill>
                </a:rPr>
                <a:t>др.)</a:t>
              </a:r>
              <a:endParaRPr lang="ru-RU" sz="1300" dirty="0">
                <a:solidFill>
                  <a:schemeClr val="tx2"/>
                </a:solidFill>
              </a:endParaRPr>
            </a:p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</a:t>
              </a:r>
              <a:r>
                <a:rPr lang="ru-RU" sz="1300" dirty="0" smtClean="0">
                  <a:solidFill>
                    <a:srgbClr val="FF0000"/>
                  </a:solidFill>
                </a:rPr>
                <a:t>результаты </a:t>
              </a:r>
              <a:r>
                <a:rPr lang="ru-RU" sz="1300" dirty="0">
                  <a:solidFill>
                    <a:srgbClr val="FF0000"/>
                  </a:solidFill>
                </a:rPr>
                <a:t>освоения </a:t>
              </a:r>
              <a:r>
                <a:rPr lang="ru-RU" sz="1300" dirty="0" smtClean="0">
                  <a:solidFill>
                    <a:srgbClr val="FF0000"/>
                  </a:solidFill>
                </a:rPr>
                <a:t>ООП</a:t>
              </a:r>
              <a:endParaRPr lang="ru-RU" sz="1300" dirty="0">
                <a:solidFill>
                  <a:srgbClr val="FF0000"/>
                </a:solidFill>
              </a:endParaRPr>
            </a:p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сроки получения образования</a:t>
              </a:r>
              <a:endParaRPr lang="ru-RU" sz="1300" dirty="0">
                <a:solidFill>
                  <a:schemeClr val="tx2"/>
                </a:solidFill>
              </a:endParaRPr>
            </a:p>
          </p:txBody>
        </p:sp>
        <p:grpSp>
          <p:nvGrpSpPr>
            <p:cNvPr id="18" name="Группа 14"/>
            <p:cNvGrpSpPr/>
            <p:nvPr/>
          </p:nvGrpSpPr>
          <p:grpSpPr>
            <a:xfrm>
              <a:off x="3827611" y="1196752"/>
              <a:ext cx="1392461" cy="432048"/>
              <a:chOff x="778966" y="1412776"/>
              <a:chExt cx="1392461" cy="432048"/>
            </a:xfrm>
          </p:grpSpPr>
          <p:sp>
            <p:nvSpPr>
              <p:cNvPr id="16" name="Прямоугольник 15"/>
              <p:cNvSpPr/>
              <p:nvPr/>
            </p:nvSpPr>
            <p:spPr>
              <a:xfrm>
                <a:off x="778966" y="1412776"/>
                <a:ext cx="1392461" cy="432048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115616" y="1444134"/>
                <a:ext cx="7126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solidFill>
                      <a:schemeClr val="bg1"/>
                    </a:solidFill>
                  </a:rPr>
                  <a:t>ФГОС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2" name="Группа 27"/>
          <p:cNvGrpSpPr/>
          <p:nvPr/>
        </p:nvGrpSpPr>
        <p:grpSpPr>
          <a:xfrm>
            <a:off x="5580112" y="908720"/>
            <a:ext cx="3384376" cy="1884472"/>
            <a:chOff x="5508104" y="1196752"/>
            <a:chExt cx="3384376" cy="1884472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5508104" y="1588508"/>
              <a:ext cx="3384376" cy="1492716"/>
            </a:xfrm>
            <a:prstGeom prst="rect">
              <a:avLst/>
            </a:prstGeom>
            <a:noFill/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примерный </a:t>
              </a:r>
              <a:r>
                <a:rPr lang="ru-RU" sz="1300" dirty="0">
                  <a:solidFill>
                    <a:schemeClr val="tx2"/>
                  </a:solidFill>
                </a:rPr>
                <a:t>учебный </a:t>
              </a:r>
              <a:r>
                <a:rPr lang="ru-RU" sz="1300" dirty="0" smtClean="0">
                  <a:solidFill>
                    <a:schemeClr val="tx2"/>
                  </a:solidFill>
                </a:rPr>
                <a:t>план</a:t>
              </a:r>
            </a:p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примерный </a:t>
              </a:r>
              <a:r>
                <a:rPr lang="ru-RU" sz="1300" dirty="0">
                  <a:solidFill>
                    <a:schemeClr val="tx2"/>
                  </a:solidFill>
                </a:rPr>
                <a:t>календарный учебный </a:t>
              </a:r>
              <a:r>
                <a:rPr lang="ru-RU" sz="1300" dirty="0" smtClean="0">
                  <a:solidFill>
                    <a:schemeClr val="tx2"/>
                  </a:solidFill>
                </a:rPr>
                <a:t>график</a:t>
              </a:r>
            </a:p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</a:t>
              </a:r>
              <a:r>
                <a:rPr lang="ru-RU" sz="1300" dirty="0" smtClean="0">
                  <a:solidFill>
                    <a:srgbClr val="FF0000"/>
                  </a:solidFill>
                </a:rPr>
                <a:t>примерные </a:t>
              </a:r>
              <a:r>
                <a:rPr lang="ru-RU" sz="1300" dirty="0">
                  <a:solidFill>
                    <a:srgbClr val="FF0000"/>
                  </a:solidFill>
                </a:rPr>
                <a:t>рабочие программы учебных предметов, курсов, дисциплин (</a:t>
              </a:r>
              <a:r>
                <a:rPr lang="ru-RU" sz="1300" dirty="0" smtClean="0">
                  <a:solidFill>
                    <a:srgbClr val="FF0000"/>
                  </a:solidFill>
                </a:rPr>
                <a:t>модулей)</a:t>
              </a:r>
            </a:p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</a:t>
              </a:r>
              <a:r>
                <a:rPr lang="ru-RU" sz="1300" dirty="0" smtClean="0">
                  <a:solidFill>
                    <a:srgbClr val="FF0000"/>
                  </a:solidFill>
                </a:rPr>
                <a:t>планируемые </a:t>
              </a:r>
              <a:r>
                <a:rPr lang="ru-RU" sz="1300" dirty="0">
                  <a:solidFill>
                    <a:srgbClr val="FF0000"/>
                  </a:solidFill>
                </a:rPr>
                <a:t>результаты освоения </a:t>
              </a:r>
              <a:r>
                <a:rPr lang="ru-RU" sz="1300" dirty="0" smtClean="0">
                  <a:solidFill>
                    <a:srgbClr val="FF0000"/>
                  </a:solidFill>
                </a:rPr>
                <a:t>ООП </a:t>
              </a:r>
            </a:p>
            <a:p>
              <a:pPr algn="ctr"/>
              <a:r>
                <a:rPr lang="ru-RU" sz="1300" dirty="0" smtClean="0">
                  <a:solidFill>
                    <a:schemeClr val="tx2"/>
                  </a:solidFill>
                </a:rPr>
                <a:t>- </a:t>
              </a:r>
              <a:r>
                <a:rPr lang="ru-RU" sz="1300" dirty="0" smtClean="0">
                  <a:solidFill>
                    <a:srgbClr val="FF0000"/>
                  </a:solidFill>
                </a:rPr>
                <a:t>примерные </a:t>
              </a:r>
              <a:r>
                <a:rPr lang="ru-RU" sz="1300" dirty="0">
                  <a:solidFill>
                    <a:srgbClr val="FF0000"/>
                  </a:solidFill>
                </a:rPr>
                <a:t>условия образовательной </a:t>
              </a:r>
              <a:r>
                <a:rPr lang="ru-RU" sz="1300" dirty="0" smtClean="0">
                  <a:solidFill>
                    <a:srgbClr val="FF0000"/>
                  </a:solidFill>
                </a:rPr>
                <a:t>деятельности</a:t>
              </a:r>
              <a:endParaRPr lang="ru-RU" sz="1300" dirty="0">
                <a:solidFill>
                  <a:srgbClr val="FF0000"/>
                </a:solidFill>
              </a:endParaRPr>
            </a:p>
          </p:txBody>
        </p:sp>
        <p:grpSp>
          <p:nvGrpSpPr>
            <p:cNvPr id="24" name="Группа 17"/>
            <p:cNvGrpSpPr/>
            <p:nvPr/>
          </p:nvGrpSpPr>
          <p:grpSpPr>
            <a:xfrm>
              <a:off x="6516216" y="1196752"/>
              <a:ext cx="1392461" cy="432048"/>
              <a:chOff x="659259" y="1412776"/>
              <a:chExt cx="1392461" cy="432048"/>
            </a:xfrm>
          </p:grpSpPr>
          <p:sp>
            <p:nvSpPr>
              <p:cNvPr id="19" name="Прямоугольник 18"/>
              <p:cNvSpPr/>
              <p:nvPr/>
            </p:nvSpPr>
            <p:spPr>
              <a:xfrm>
                <a:off x="659259" y="1412776"/>
                <a:ext cx="1392461" cy="432048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961602" y="1444134"/>
                <a:ext cx="7777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solidFill>
                      <a:schemeClr val="tx2"/>
                    </a:solidFill>
                  </a:rPr>
                  <a:t>ПООП</a:t>
                </a:r>
                <a:endParaRPr lang="ru-RU" dirty="0">
                  <a:solidFill>
                    <a:schemeClr val="tx2"/>
                  </a:solidFill>
                </a:endParaRPr>
              </a:p>
            </p:txBody>
          </p:sp>
        </p:grpSp>
      </p:grpSp>
      <p:cxnSp>
        <p:nvCxnSpPr>
          <p:cNvPr id="30" name="Прямая со стрелкой 29"/>
          <p:cNvCxnSpPr>
            <a:stCxn id="12" idx="3"/>
            <a:endCxn id="16" idx="1"/>
          </p:cNvCxnSpPr>
          <p:nvPr/>
        </p:nvCxnSpPr>
        <p:spPr>
          <a:xfrm>
            <a:off x="1986198" y="1124744"/>
            <a:ext cx="1337357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6" idx="3"/>
            <a:endCxn id="19" idx="1"/>
          </p:cNvCxnSpPr>
          <p:nvPr/>
        </p:nvCxnSpPr>
        <p:spPr>
          <a:xfrm>
            <a:off x="4716016" y="1124744"/>
            <a:ext cx="187220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8210587"/>
              </p:ext>
            </p:extLst>
          </p:nvPr>
        </p:nvGraphicFramePr>
        <p:xfrm>
          <a:off x="250782" y="2204864"/>
          <a:ext cx="215103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515"/>
                <a:gridCol w="107551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ФУНКЦИОНАЛЬНАЯ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b="0" baseline="0" dirty="0" smtClean="0"/>
                        <a:t>КАРТА</a:t>
                      </a:r>
                      <a:endParaRPr lang="ru-RU" sz="120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Обобщенная</a:t>
                      </a:r>
                    </a:p>
                    <a:p>
                      <a:pPr algn="ctr"/>
                      <a:r>
                        <a:rPr lang="ru-RU" sz="1200" dirty="0" smtClean="0"/>
                        <a:t>трудовая функция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Трудовая функция</a:t>
                      </a:r>
                      <a:endParaRPr lang="ru-RU" sz="1200" dirty="0"/>
                    </a:p>
                  </a:txBody>
                  <a:tcPr anchor="ctr"/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ru-RU" sz="1400" dirty="0" smtClean="0"/>
                        <a:t>1)…..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1.1)….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1.2)….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1.3)….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…..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ru-RU" sz="1400" dirty="0" smtClean="0"/>
                        <a:t>2)….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2.1)….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2.2)….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2.3)….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…..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…..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5" name="Группа 36"/>
          <p:cNvGrpSpPr/>
          <p:nvPr/>
        </p:nvGrpSpPr>
        <p:grpSpPr>
          <a:xfrm>
            <a:off x="1691680" y="3825045"/>
            <a:ext cx="4536504" cy="2556284"/>
            <a:chOff x="2001516" y="3429000"/>
            <a:chExt cx="4403849" cy="2281637"/>
          </a:xfrm>
        </p:grpSpPr>
        <p:grpSp>
          <p:nvGrpSpPr>
            <p:cNvPr id="26" name="Группа 33"/>
            <p:cNvGrpSpPr/>
            <p:nvPr/>
          </p:nvGrpSpPr>
          <p:grpSpPr>
            <a:xfrm>
              <a:off x="2001516" y="3429000"/>
              <a:ext cx="4403849" cy="2281637"/>
              <a:chOff x="1986198" y="2793192"/>
              <a:chExt cx="4403849" cy="2281637"/>
            </a:xfrm>
          </p:grpSpPr>
          <p:pic>
            <p:nvPicPr>
              <p:cNvPr id="1029" name="Picture 5" descr="C:\Users\ParaninaEV\AppData\Local\Microsoft\Windows\Temporary Internet Files\Content.IE5\CAAVZNVB\puzzle-piece[1]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ackgroundRemoval t="5227" b="90000" l="10000" r="90000"/>
                        </a14:imgEffect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86198" y="2793192"/>
                <a:ext cx="2976331" cy="2232248"/>
              </a:xfrm>
              <a:prstGeom prst="rect">
                <a:avLst/>
              </a:prstGeom>
              <a:noFill/>
              <a:scene3d>
                <a:camera prst="isometricOffAxis1Right"/>
                <a:lightRig rig="threePt" dir="t"/>
              </a:scene3d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8" name="Picture 5" descr="C:\Users\ParaninaEV\AppData\Local\Microsoft\Windows\Temporary Internet Files\Content.IE5\CAAVZNVB\puzzle-piece[1]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 xmlns="">
                      <a14:imgLayer r:embed="rId6">
                        <a14:imgEffect>
                          <a14:backgroundRemoval t="5227" b="90000" l="10000" r="90000"/>
                        </a14:imgEffect>
                        <a14:imgEffect>
                          <a14:brightnessContrast bright="20000" contrast="-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7864" y="2793192"/>
                <a:ext cx="3042183" cy="2281637"/>
              </a:xfrm>
              <a:prstGeom prst="rect">
                <a:avLst/>
              </a:prstGeom>
              <a:noFill/>
              <a:scene3d>
                <a:camera prst="isometricOffAxis1Right"/>
                <a:lightRig rig="threePt" dir="t"/>
              </a:scene3d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6" name="TextBox 35"/>
            <p:cNvSpPr txBox="1"/>
            <p:nvPr/>
          </p:nvSpPr>
          <p:spPr>
            <a:xfrm>
              <a:off x="3131840" y="4037002"/>
              <a:ext cx="19757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solidFill>
                    <a:srgbClr val="FF0000"/>
                  </a:solidFill>
                </a:rPr>
                <a:t>АККРЕДИТАЦИЯ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2576165"/>
              </p:ext>
            </p:extLst>
          </p:nvPr>
        </p:nvGraphicFramePr>
        <p:xfrm>
          <a:off x="5580111" y="2822024"/>
          <a:ext cx="3348000" cy="369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612000"/>
                <a:gridCol w="612000"/>
                <a:gridCol w="612000"/>
                <a:gridCol w="612000"/>
              </a:tblGrid>
              <a:tr h="1390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КАРТА ПРАКТИЧЕСКИХ НАВЫКОВ</a:t>
                      </a:r>
                      <a:endParaRPr lang="ru-RU" sz="12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Трудовая</a:t>
                      </a:r>
                      <a:r>
                        <a:rPr lang="ru-RU" sz="1200" baseline="0" dirty="0" smtClean="0"/>
                        <a:t> функция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</a:t>
                      </a:r>
                      <a:r>
                        <a:rPr lang="ru-RU" sz="1200" baseline="0" dirty="0" smtClean="0"/>
                        <a:t>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….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1.1)….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NN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--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1.2)…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NN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NNN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1.3)…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NN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NNN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…..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2.1)…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2.2)…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2.3)….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…..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Стрелка углом 40"/>
          <p:cNvSpPr/>
          <p:nvPr/>
        </p:nvSpPr>
        <p:spPr>
          <a:xfrm rot="5400000">
            <a:off x="2527469" y="2872330"/>
            <a:ext cx="1080122" cy="1185349"/>
          </a:xfrm>
          <a:prstGeom prst="bentArrow">
            <a:avLst/>
          </a:prstGeom>
          <a:solidFill>
            <a:schemeClr val="tx2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углом 45"/>
          <p:cNvSpPr/>
          <p:nvPr/>
        </p:nvSpPr>
        <p:spPr>
          <a:xfrm rot="16200000" flipH="1">
            <a:off x="4355975" y="2852937"/>
            <a:ext cx="1080122" cy="1224136"/>
          </a:xfrm>
          <a:prstGeom prst="bentArrow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323528" y="116632"/>
            <a:ext cx="8352928" cy="3385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defPPr>
              <a:defRPr lang="ru-RU"/>
            </a:defPPr>
            <a:lvl1pPr algn="ctr" fontAlgn="auto">
              <a:spcBef>
                <a:spcPct val="0"/>
              </a:spcBef>
              <a:spcAft>
                <a:spcPts val="0"/>
              </a:spcAft>
              <a:buNone/>
              <a:defRPr sz="1600" b="1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defRPr>
            </a:lvl1pPr>
          </a:lstStyle>
          <a:p>
            <a:r>
              <a:rPr lang="ru-RU" dirty="0" smtClean="0"/>
              <a:t>ВЛИЯНИЕ ПРОФЕССИОНАЛЬНЫХ СТАНДАРТОВ НА ПОДГОТОВКУ СПЕЦИАЛИСТОВ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25104" y="6496092"/>
            <a:ext cx="2133600" cy="365125"/>
          </a:xfrm>
        </p:spPr>
        <p:txBody>
          <a:bodyPr/>
          <a:lstStyle/>
          <a:p>
            <a:fld id="{62F6C0C9-6806-41D9-8AD2-CE196E069440}" type="slidenum">
              <a:rPr lang="ru-RU" sz="1400" b="1" smtClean="0">
                <a:solidFill>
                  <a:schemeClr val="tx1"/>
                </a:solidFill>
              </a:rPr>
              <a:pPr/>
              <a:t>23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585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Стрелка вправо 26"/>
          <p:cNvSpPr/>
          <p:nvPr/>
        </p:nvSpPr>
        <p:spPr bwMode="auto">
          <a:xfrm rot="5400000">
            <a:off x="7198520" y="2637631"/>
            <a:ext cx="1947862" cy="142875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236538" y="1241425"/>
            <a:ext cx="2895600" cy="296863"/>
          </a:xfrm>
          <a:prstGeom prst="roundRect">
            <a:avLst/>
          </a:prstGeom>
          <a:solidFill>
            <a:srgbClr val="203F7E"/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400" dirty="0" err="1">
                <a:solidFill>
                  <a:schemeClr val="bg1"/>
                </a:solidFill>
                <a:latin typeface="Cambria" pitchFamily="18" charset="0"/>
              </a:rPr>
              <a:t>Специалитет</a:t>
            </a:r>
            <a:endParaRPr lang="ru-RU" sz="1400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236538" y="1912938"/>
            <a:ext cx="2895600" cy="288925"/>
          </a:xfrm>
          <a:prstGeom prst="roundRect">
            <a:avLst/>
          </a:prstGeom>
          <a:solidFill>
            <a:srgbClr val="203F7E"/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1"/>
                </a:solidFill>
                <a:latin typeface="Cambria" pitchFamily="18" charset="0"/>
              </a:rPr>
              <a:t>Ординатура </a:t>
            </a: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236538" y="2735263"/>
            <a:ext cx="2895600" cy="67786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accent2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1400" b="1" dirty="0">
                <a:latin typeface="Cambria" pitchFamily="18" charset="0"/>
              </a:rPr>
              <a:t>Первичная специализированная аккредитация</a:t>
            </a: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236538" y="3781425"/>
            <a:ext cx="8602662" cy="312738"/>
          </a:xfrm>
          <a:prstGeom prst="roundRect">
            <a:avLst/>
          </a:prstGeom>
          <a:solidFill>
            <a:srgbClr val="FDEB03"/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400" dirty="0">
                <a:latin typeface="Cambria" pitchFamily="18" charset="0"/>
              </a:rPr>
              <a:t>Профессиональная деятельность в течение 5 лет</a:t>
            </a:r>
          </a:p>
        </p:txBody>
      </p:sp>
      <p:sp>
        <p:nvSpPr>
          <p:cNvPr id="14" name="Скругленный прямоугольник 13"/>
          <p:cNvSpPr/>
          <p:nvPr/>
        </p:nvSpPr>
        <p:spPr bwMode="auto">
          <a:xfrm>
            <a:off x="5705475" y="1912938"/>
            <a:ext cx="2224088" cy="508000"/>
          </a:xfrm>
          <a:prstGeom prst="roundRect">
            <a:avLst/>
          </a:prstGeom>
          <a:solidFill>
            <a:srgbClr val="203F7E"/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1"/>
                </a:solidFill>
                <a:latin typeface="Cambria" pitchFamily="18" charset="0"/>
              </a:rPr>
              <a:t>Профессиональная </a:t>
            </a: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1"/>
                </a:solidFill>
                <a:latin typeface="Cambria" pitchFamily="18" charset="0"/>
              </a:rPr>
              <a:t>переподготовка</a:t>
            </a:r>
          </a:p>
        </p:txBody>
      </p:sp>
      <p:sp>
        <p:nvSpPr>
          <p:cNvPr id="28" name="Стрелка вправо 27"/>
          <p:cNvSpPr/>
          <p:nvPr/>
        </p:nvSpPr>
        <p:spPr bwMode="auto">
          <a:xfrm rot="5400000">
            <a:off x="6605588" y="2524125"/>
            <a:ext cx="228600" cy="142875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29" name="Стрелка вправо 28"/>
          <p:cNvSpPr/>
          <p:nvPr/>
        </p:nvSpPr>
        <p:spPr bwMode="auto">
          <a:xfrm rot="5400000">
            <a:off x="6630194" y="3536156"/>
            <a:ext cx="230188" cy="142875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 bwMode="auto">
          <a:xfrm flipV="1">
            <a:off x="3255963" y="1328738"/>
            <a:ext cx="2352675" cy="122237"/>
          </a:xfrm>
          <a:prstGeom prst="rightArrow">
            <a:avLst>
              <a:gd name="adj1" fmla="val 50000"/>
              <a:gd name="adj2" fmla="val 232887"/>
            </a:avLst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 bwMode="auto">
          <a:xfrm>
            <a:off x="244475" y="6350000"/>
            <a:ext cx="8661400" cy="314325"/>
          </a:xfrm>
          <a:prstGeom prst="roundRect">
            <a:avLst/>
          </a:prstGeom>
          <a:solidFill>
            <a:srgbClr val="FDEB03"/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400" dirty="0">
                <a:latin typeface="Cambria" pitchFamily="18" charset="0"/>
              </a:rPr>
              <a:t>Профессиональная деятельность в течение 5 лет</a:t>
            </a:r>
          </a:p>
        </p:txBody>
      </p:sp>
      <p:sp>
        <p:nvSpPr>
          <p:cNvPr id="44" name="Стрелка вправо 43"/>
          <p:cNvSpPr/>
          <p:nvPr/>
        </p:nvSpPr>
        <p:spPr bwMode="auto">
          <a:xfrm rot="10244917">
            <a:off x="3227388" y="1776413"/>
            <a:ext cx="2408237" cy="136525"/>
          </a:xfrm>
          <a:prstGeom prst="rightArrow">
            <a:avLst>
              <a:gd name="adj1" fmla="val 50000"/>
              <a:gd name="adj2" fmla="val 353803"/>
            </a:avLst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 bwMode="auto">
          <a:xfrm>
            <a:off x="236538" y="4835525"/>
            <a:ext cx="2895600" cy="57626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accent2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1400" b="1" dirty="0">
                <a:latin typeface="Cambria" pitchFamily="18" charset="0"/>
              </a:rPr>
              <a:t>Периодическая аккредитация</a:t>
            </a:r>
          </a:p>
        </p:txBody>
      </p:sp>
      <p:sp>
        <p:nvSpPr>
          <p:cNvPr id="47" name="Скругленный прямоугольник 46"/>
          <p:cNvSpPr/>
          <p:nvPr/>
        </p:nvSpPr>
        <p:spPr bwMode="auto">
          <a:xfrm>
            <a:off x="6011863" y="4835525"/>
            <a:ext cx="2873375" cy="57626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accent2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1400" b="1" dirty="0">
                <a:latin typeface="Cambria" pitchFamily="18" charset="0"/>
              </a:rPr>
              <a:t>Периодическая аккредитация</a:t>
            </a:r>
          </a:p>
        </p:txBody>
      </p:sp>
      <p:sp>
        <p:nvSpPr>
          <p:cNvPr id="48" name="Скругленный прямоугольник 47"/>
          <p:cNvSpPr/>
          <p:nvPr/>
        </p:nvSpPr>
        <p:spPr bwMode="auto">
          <a:xfrm>
            <a:off x="5705475" y="2735263"/>
            <a:ext cx="2224088" cy="67786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accent2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1400" b="1" dirty="0">
                <a:latin typeface="Cambria" pitchFamily="18" charset="0"/>
              </a:rPr>
              <a:t>Первичная специализированная аккредитация</a:t>
            </a:r>
          </a:p>
        </p:txBody>
      </p:sp>
      <p:sp>
        <p:nvSpPr>
          <p:cNvPr id="49" name="Скругленный прямоугольник 48"/>
          <p:cNvSpPr/>
          <p:nvPr/>
        </p:nvSpPr>
        <p:spPr bwMode="auto">
          <a:xfrm>
            <a:off x="5705475" y="1143000"/>
            <a:ext cx="3179763" cy="485775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accent2">
                <a:lumMod val="50000"/>
              </a:schemeClr>
            </a:solidFill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1400" b="1" dirty="0">
                <a:latin typeface="Cambria" pitchFamily="18" charset="0"/>
              </a:rPr>
              <a:t>Первичная аккредитация</a:t>
            </a:r>
          </a:p>
        </p:txBody>
      </p:sp>
      <p:sp>
        <p:nvSpPr>
          <p:cNvPr id="50" name="Стрелка вправо 49"/>
          <p:cNvSpPr/>
          <p:nvPr/>
        </p:nvSpPr>
        <p:spPr bwMode="auto">
          <a:xfrm rot="5400000">
            <a:off x="1554163" y="1643062"/>
            <a:ext cx="260350" cy="142875"/>
          </a:xfrm>
          <a:prstGeom prst="rightArrow">
            <a:avLst/>
          </a:prstGeom>
          <a:solidFill>
            <a:srgbClr val="203F7E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51" name="Стрелка вправо 50"/>
          <p:cNvSpPr/>
          <p:nvPr/>
        </p:nvSpPr>
        <p:spPr bwMode="auto">
          <a:xfrm rot="5400000">
            <a:off x="1455738" y="2400300"/>
            <a:ext cx="457200" cy="142875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52" name="Стрелка вправо 51"/>
          <p:cNvSpPr/>
          <p:nvPr/>
        </p:nvSpPr>
        <p:spPr bwMode="auto">
          <a:xfrm rot="5400000">
            <a:off x="1564481" y="3521869"/>
            <a:ext cx="258763" cy="142875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53" name="Стрелка вправо 52"/>
          <p:cNvSpPr/>
          <p:nvPr/>
        </p:nvSpPr>
        <p:spPr bwMode="auto">
          <a:xfrm rot="5400000">
            <a:off x="7265988" y="4559300"/>
            <a:ext cx="339725" cy="142875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55" name="Стрелка вправо 54"/>
          <p:cNvSpPr/>
          <p:nvPr/>
        </p:nvSpPr>
        <p:spPr bwMode="auto">
          <a:xfrm rot="5400000" flipH="1" flipV="1">
            <a:off x="1488281" y="4533107"/>
            <a:ext cx="369887" cy="165100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57" name="Стрелка вправо 56"/>
          <p:cNvSpPr/>
          <p:nvPr/>
        </p:nvSpPr>
        <p:spPr bwMode="auto">
          <a:xfrm rot="20848242" flipV="1">
            <a:off x="3187700" y="2530475"/>
            <a:ext cx="2471738" cy="152400"/>
          </a:xfrm>
          <a:prstGeom prst="rightArrow">
            <a:avLst>
              <a:gd name="adj1" fmla="val 50000"/>
              <a:gd name="adj2" fmla="val 260656"/>
            </a:avLst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 bwMode="auto">
          <a:xfrm rot="5400000">
            <a:off x="7160419" y="5680869"/>
            <a:ext cx="563563" cy="155575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 bwMode="auto">
          <a:xfrm rot="5400000" flipH="1" flipV="1">
            <a:off x="1408907" y="5628481"/>
            <a:ext cx="571500" cy="163513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400">
              <a:latin typeface="Cambria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36538" y="4146550"/>
            <a:ext cx="8629650" cy="284163"/>
          </a:xfrm>
          <a:prstGeom prst="roundRect">
            <a:avLst/>
          </a:prstGeom>
          <a:solidFill>
            <a:srgbClr val="8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1"/>
                </a:solidFill>
                <a:latin typeface="Cambria" pitchFamily="18" charset="0"/>
              </a:rPr>
              <a:t>Непрерывное медицинское (фармацевтическое) образование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77813" y="6026150"/>
            <a:ext cx="8629650" cy="284163"/>
          </a:xfrm>
          <a:prstGeom prst="roundRect">
            <a:avLst/>
          </a:prstGeom>
          <a:solidFill>
            <a:srgbClr val="8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1"/>
                </a:solidFill>
                <a:latin typeface="Cambria" pitchFamily="18" charset="0"/>
              </a:rPr>
              <a:t>Непрерывное медицинское (фармацевтическое) образование</a:t>
            </a:r>
          </a:p>
        </p:txBody>
      </p:sp>
      <p:sp>
        <p:nvSpPr>
          <p:cNvPr id="1436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5FD2F9-F21A-464E-9B80-DC513D5068E1}" type="slidenum">
              <a:rPr lang="en-GB" altLang="ru-RU" smtClean="0"/>
              <a:pPr/>
              <a:t>24</a:t>
            </a:fld>
            <a:endParaRPr lang="en-GB" altLang="ru-RU" smtClean="0"/>
          </a:p>
        </p:txBody>
      </p:sp>
      <p:sp>
        <p:nvSpPr>
          <p:cNvPr id="36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61400" cy="54868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Допуск к профессиональной деятельности через аккредитацию</a:t>
            </a: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Общие замечания по таб. </a:t>
            </a:r>
            <a:r>
              <a:rPr lang="ru-RU" sz="2400" b="1" dirty="0" smtClean="0"/>
              <a:t>1100 (форма № 30)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	</a:t>
            </a:r>
            <a:r>
              <a:rPr lang="ru-RU" sz="1800" dirty="0" smtClean="0">
                <a:solidFill>
                  <a:srgbClr val="FF0000"/>
                </a:solidFill>
              </a:rPr>
              <a:t>Графа 9 "</a:t>
            </a:r>
            <a:r>
              <a:rPr lang="ru-RU" sz="1400" dirty="0" smtClean="0"/>
              <a:t>Число физических лиц </a:t>
            </a:r>
            <a:r>
              <a:rPr lang="ru-RU" sz="1400" dirty="0" smtClean="0"/>
              <a:t>основных работников </a:t>
            </a:r>
            <a:r>
              <a:rPr lang="ru-RU" sz="1400" dirty="0" smtClean="0"/>
              <a:t>на занятых </a:t>
            </a:r>
            <a:r>
              <a:rPr lang="ru-RU" sz="1400" dirty="0" smtClean="0"/>
              <a:t>должностях</a:t>
            </a:r>
            <a:r>
              <a:rPr lang="ru-RU" sz="1400" dirty="0" smtClean="0"/>
              <a:t>" </a:t>
            </a:r>
            <a:r>
              <a:rPr lang="ru-RU" sz="1400" b="1" dirty="0" smtClean="0">
                <a:solidFill>
                  <a:srgbClr val="FF0000"/>
                </a:solidFill>
              </a:rPr>
              <a:t>равна или больше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rgbClr val="FF0000"/>
                </a:solidFill>
              </a:rPr>
              <a:t>суммы </a:t>
            </a:r>
            <a:r>
              <a:rPr lang="ru-RU" sz="1400" dirty="0" smtClean="0"/>
              <a:t>граф 10 "в подразделениях, оказывающих медицинскую помощь в амбулаторных условиях" и 11 "в подразделениях, оказывающих медицинскую помощь в стационарных условиях".</a:t>
            </a:r>
          </a:p>
          <a:p>
            <a:r>
              <a:rPr lang="ru-RU" sz="1400" dirty="0" smtClean="0"/>
              <a:t>	Обратить внимание на заполнение </a:t>
            </a:r>
            <a:r>
              <a:rPr lang="ru-RU" sz="1800" dirty="0" smtClean="0">
                <a:solidFill>
                  <a:srgbClr val="FF0000"/>
                </a:solidFill>
              </a:rPr>
              <a:t>строк 3 и 140 </a:t>
            </a:r>
            <a:r>
              <a:rPr lang="ru-RU" sz="1400" dirty="0" smtClean="0"/>
              <a:t>(врачи и средние медработники, работающие в сельской местности). В указанных строках учитываются  специалистов работающих в медицинских организациях, расположенных в сельских населенных пунктах, и специалистов, работающих в структурных подразделениях медицинских организаций, расположенных в сельских населенных пунктах. </a:t>
            </a:r>
          </a:p>
          <a:p>
            <a:r>
              <a:rPr lang="ru-RU" sz="1400" dirty="0" smtClean="0"/>
              <a:t>	</a:t>
            </a:r>
            <a:r>
              <a:rPr lang="ru-RU" sz="1800" dirty="0" smtClean="0">
                <a:solidFill>
                  <a:srgbClr val="FF0000"/>
                </a:solidFill>
              </a:rPr>
              <a:t>Завизировать таб. 1100 у руководителя кадровой службы органа исполнительной власти субъекта Российской Федерации в сфере здравоохранения.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Прямоугольник 3"/>
          <p:cNvSpPr>
            <a:spLocks noChangeArrowheads="1"/>
          </p:cNvSpPr>
          <p:nvPr/>
        </p:nvSpPr>
        <p:spPr bwMode="auto">
          <a:xfrm>
            <a:off x="1609725" y="6148388"/>
            <a:ext cx="5964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200" b="1" dirty="0" smtClean="0">
                <a:latin typeface="Georgia" pitchFamily="18" charset="0"/>
              </a:rPr>
              <a:t>13 </a:t>
            </a:r>
            <a:r>
              <a:rPr lang="ru-RU" altLang="ru-RU" sz="1200" b="1" dirty="0" smtClean="0">
                <a:latin typeface="Georgia" pitchFamily="18" charset="0"/>
              </a:rPr>
              <a:t>октября </a:t>
            </a:r>
            <a:r>
              <a:rPr lang="ru-RU" altLang="ru-RU" sz="1200" b="1" dirty="0" smtClean="0">
                <a:latin typeface="Georgia" pitchFamily="18" charset="0"/>
              </a:rPr>
              <a:t>2017 </a:t>
            </a:r>
            <a:r>
              <a:rPr lang="ru-RU" altLang="ru-RU" sz="1200" b="1" dirty="0">
                <a:latin typeface="Georgia" pitchFamily="18" charset="0"/>
              </a:rPr>
              <a:t>года, Москва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35846" y="2054225"/>
            <a:ext cx="7252811" cy="2354002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3200" b="1" dirty="0">
                <a:solidFill>
                  <a:schemeClr val="bg1"/>
                </a:solidFill>
                <a:latin typeface="Georgia" pitchFamily="18" charset="0"/>
              </a:rPr>
              <a:t>Благодарю за внимание!</a:t>
            </a:r>
          </a:p>
        </p:txBody>
      </p:sp>
      <p:sp>
        <p:nvSpPr>
          <p:cNvPr id="7168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E66E28-31A6-405A-9E5D-3CAF285DE7A9}" type="slidenum">
              <a:rPr lang="en-GB" altLang="ru-RU" smtClean="0"/>
              <a:pPr/>
              <a:t>26</a:t>
            </a:fld>
            <a:endParaRPr lang="en-GB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82" y="0"/>
            <a:ext cx="8578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altLang="ru-RU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Допуск к профессиональной деятельности через сертификацию</a:t>
            </a:r>
            <a:endParaRPr lang="ru-RU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79512" y="764704"/>
            <a:ext cx="4176464" cy="518457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Минздрава России 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29.11.2012 № 982н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(с изменениями, внесенными приказом Минздрава России от 10.02.2016 № 82н)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55576" y="1988840"/>
            <a:ext cx="3024336" cy="13681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Наличие документов, подтверждающих соответствие уровня профессионального образования квалификационным требованиям к медицинским и фармацевтическим работникам</a:t>
            </a:r>
          </a:p>
          <a:p>
            <a:pPr algn="ctr"/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55576" y="3717032"/>
            <a:ext cx="3024336" cy="5040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 anchorCtr="0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Сдача сертификационного экзамена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076056" y="764704"/>
            <a:ext cx="3888432" cy="518457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Минздрава России 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08.10.2015 № 707н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444208" y="1844824"/>
            <a:ext cx="1800200" cy="50405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 anchorCtr="0"/>
          <a:lstStyle/>
          <a:p>
            <a:pPr algn="ctr"/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Специалитет</a:t>
            </a:r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44208" y="2852936"/>
            <a:ext cx="1872208" cy="50405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Интернатура,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ординатура</a:t>
            </a:r>
          </a:p>
          <a:p>
            <a:pPr algn="ctr"/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3851920" y="2276872"/>
            <a:ext cx="1224136" cy="79208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755576" y="4725144"/>
            <a:ext cx="3024336" cy="5040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 anchorCtr="0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Получение сертификата специалиста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444208" y="3717032"/>
            <a:ext cx="1944216" cy="5040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Профессиональная переподготовка</a:t>
            </a:r>
          </a:p>
          <a:p>
            <a:pPr algn="ctr"/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трелка вниз 30"/>
          <p:cNvSpPr/>
          <p:nvPr/>
        </p:nvSpPr>
        <p:spPr>
          <a:xfrm>
            <a:off x="7164288" y="2420888"/>
            <a:ext cx="216024" cy="288032"/>
          </a:xfrm>
          <a:prstGeom prst="downArrow">
            <a:avLst/>
          </a:prstGeom>
          <a:solidFill>
            <a:srgbClr val="92D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7172915" y="3385868"/>
            <a:ext cx="216024" cy="288032"/>
          </a:xfrm>
          <a:prstGeom prst="downArrow">
            <a:avLst/>
          </a:prstGeom>
          <a:solidFill>
            <a:srgbClr val="92D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 rot="9925390">
            <a:off x="3847603" y="3237458"/>
            <a:ext cx="2520280" cy="288032"/>
          </a:xfrm>
          <a:prstGeom prst="rightArrow">
            <a:avLst/>
          </a:prstGeom>
          <a:solidFill>
            <a:srgbClr val="92D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 rot="10800000">
            <a:off x="3923928" y="3861047"/>
            <a:ext cx="2448272" cy="256327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 rot="5400000">
            <a:off x="2088727" y="4297089"/>
            <a:ext cx="432048" cy="36004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 rot="5400000">
            <a:off x="2195736" y="3356992"/>
            <a:ext cx="216024" cy="36004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444208" y="4797152"/>
            <a:ext cx="1944216" cy="5040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Повышение квалификации</a:t>
            </a:r>
          </a:p>
          <a:p>
            <a:pPr algn="ctr"/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251520" y="6237312"/>
            <a:ext cx="8640960" cy="504056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Профессиональная деятельность в течении 5 лет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Стрелка вправо 39"/>
          <p:cNvSpPr/>
          <p:nvPr/>
        </p:nvSpPr>
        <p:spPr>
          <a:xfrm rot="5400000">
            <a:off x="1871700" y="5553236"/>
            <a:ext cx="864096" cy="36004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право 40"/>
          <p:cNvSpPr/>
          <p:nvPr/>
        </p:nvSpPr>
        <p:spPr>
          <a:xfrm rot="16200000">
            <a:off x="6861611" y="5602155"/>
            <a:ext cx="817917" cy="360040"/>
          </a:xfrm>
          <a:prstGeom prst="rightArrow">
            <a:avLst/>
          </a:prstGeom>
          <a:solidFill>
            <a:srgbClr val="00206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 rot="11668015">
            <a:off x="3843093" y="4466816"/>
            <a:ext cx="2576242" cy="256327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82" y="0"/>
            <a:ext cx="8578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altLang="ru-RU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Допуск к профессиональной деятельности через сертификацию</a:t>
            </a:r>
            <a:endParaRPr lang="ru-RU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79512" y="764704"/>
            <a:ext cx="4176464" cy="93610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Минздрава России от 29.11.2012 № 982н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(зарегистрирован в Минюсте России 29.03.2013,             № 27918) с изменениями, внесенными приказом Минздрава России от 10.02.2016 № 82н</a:t>
            </a:r>
            <a:r>
              <a:rPr lang="ru-RU" sz="1400" dirty="0" smtClean="0"/>
              <a:t>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79512" y="1844824"/>
            <a:ext cx="4176464" cy="93610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Минздрава России от 07.10.2015 № 700н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(зарегистрирован в Минюсте России 12.11.2015,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№ 39696)</a:t>
            </a:r>
          </a:p>
          <a:p>
            <a:pPr algn="ctr"/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79512" y="4149080"/>
            <a:ext cx="4176464" cy="93610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Минздрава России от 08.10.2015 № 707н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(зарегистрирован в Минюсте России 23.10.2015,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№ 39438)</a:t>
            </a:r>
          </a:p>
          <a:p>
            <a:pPr algn="just"/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4499992" y="1268760"/>
            <a:ext cx="1800200" cy="0"/>
          </a:xfrm>
          <a:prstGeom prst="line">
            <a:avLst/>
          </a:prstGeom>
          <a:ln w="25400">
            <a:prstDash val="dash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Левая круглая скобка 46"/>
          <p:cNvSpPr/>
          <p:nvPr/>
        </p:nvSpPr>
        <p:spPr>
          <a:xfrm>
            <a:off x="6444208" y="764704"/>
            <a:ext cx="144016" cy="936104"/>
          </a:xfrm>
          <a:prstGeom prst="leftBracke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6372200" y="764704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Порядок выдачи сертификата специалиста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4572000" y="2276872"/>
            <a:ext cx="1800200" cy="0"/>
          </a:xfrm>
          <a:prstGeom prst="line">
            <a:avLst/>
          </a:prstGeom>
          <a:ln w="25400">
            <a:prstDash val="dash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Левая круглая скобка 49"/>
          <p:cNvSpPr/>
          <p:nvPr/>
        </p:nvSpPr>
        <p:spPr>
          <a:xfrm>
            <a:off x="6444208" y="1844824"/>
            <a:ext cx="144016" cy="936104"/>
          </a:xfrm>
          <a:prstGeom prst="leftBracke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6228184" y="1772816"/>
            <a:ext cx="2699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Номенклатура специальностей специалистов с высшим образованием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4499992" y="5661248"/>
            <a:ext cx="1800200" cy="0"/>
          </a:xfrm>
          <a:prstGeom prst="line">
            <a:avLst/>
          </a:prstGeom>
          <a:ln w="25400">
            <a:prstDash val="dash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Левая круглая скобка 52"/>
          <p:cNvSpPr/>
          <p:nvPr/>
        </p:nvSpPr>
        <p:spPr>
          <a:xfrm>
            <a:off x="6444208" y="5157192"/>
            <a:ext cx="144016" cy="936104"/>
          </a:xfrm>
          <a:prstGeom prst="leftBracke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6444208" y="5085184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Квалификационные требования к специалистам со средним медицинским и фармацевтическим образованием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9512" y="2924944"/>
            <a:ext cx="4176464" cy="108012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Минздрава России от 16.04.2008 № 176н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(зарегистрирован в Минюсте России 06.05.208,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№ 11634) с изменениями, внесенными приказом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Минздравсоцразвития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России от 30.03.2010              № 199н.</a:t>
            </a:r>
          </a:p>
          <a:p>
            <a:pPr algn="ctr"/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499992" y="3429000"/>
            <a:ext cx="1800200" cy="0"/>
          </a:xfrm>
          <a:prstGeom prst="line">
            <a:avLst/>
          </a:prstGeom>
          <a:ln w="25400">
            <a:prstDash val="dash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Левая круглая скобка 17"/>
          <p:cNvSpPr/>
          <p:nvPr/>
        </p:nvSpPr>
        <p:spPr>
          <a:xfrm>
            <a:off x="6444208" y="2924944"/>
            <a:ext cx="144016" cy="936104"/>
          </a:xfrm>
          <a:prstGeom prst="leftBracke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6300192" y="2852936"/>
            <a:ext cx="2699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Номенклатура специальностей специалистов со средним образованием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9512" y="5229200"/>
            <a:ext cx="4176464" cy="93610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Минздрава России от 10.02.2016 № 83н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(зарегистрирован в Минюсте России 09.03.2016,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№ 41337)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499992" y="4581128"/>
            <a:ext cx="1800200" cy="0"/>
          </a:xfrm>
          <a:prstGeom prst="line">
            <a:avLst/>
          </a:prstGeom>
          <a:ln w="25400">
            <a:prstDash val="dash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Левая круглая скобка 21"/>
          <p:cNvSpPr/>
          <p:nvPr/>
        </p:nvSpPr>
        <p:spPr>
          <a:xfrm>
            <a:off x="6444208" y="4077072"/>
            <a:ext cx="144016" cy="936104"/>
          </a:xfrm>
          <a:prstGeom prst="leftBracke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6372200" y="3933056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Квалификационные требования к специалистам с высшим медицинским и фармацевтическим образованием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71500" y="683694"/>
            <a:ext cx="3915435" cy="6750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0" tIns="45720" rIns="0" bIns="45720" rtlCol="0" anchor="ctr">
            <a:noAutofit/>
          </a:bodyPr>
          <a:lstStyle/>
          <a:p>
            <a:pPr algn="ctr"/>
            <a:r>
              <a:rPr lang="ru-RU" sz="12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Приказ Минздрава России от 23 апреля 2009 г. N 210н</a:t>
            </a:r>
            <a:endParaRPr lang="en-US" sz="1200" b="1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 зарегистрирован в Минюсте России 5 июня 2009 г., регистрационный N 14032)</a:t>
            </a:r>
          </a:p>
        </p:txBody>
      </p:sp>
      <p:sp>
        <p:nvSpPr>
          <p:cNvPr id="6" name="Прямоугольник 13"/>
          <p:cNvSpPr txBox="1">
            <a:spLocks noChangeArrowheads="1"/>
          </p:cNvSpPr>
          <p:nvPr/>
        </p:nvSpPr>
        <p:spPr bwMode="auto">
          <a:xfrm>
            <a:off x="0" y="116631"/>
            <a:ext cx="9144000" cy="5670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Номенклатура специальностей специалистов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высшим и послевузовским медицинским и фармацевтическим образованием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6505" y="1358771"/>
            <a:ext cx="3915434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Включает 96 специальностей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Заголовок 4"/>
          <p:cNvSpPr txBox="1">
            <a:spLocks/>
          </p:cNvSpPr>
          <p:nvPr/>
        </p:nvSpPr>
        <p:spPr>
          <a:xfrm>
            <a:off x="4707015" y="683695"/>
            <a:ext cx="4320480" cy="6750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/>
            <a:r>
              <a:rPr lang="ru-RU" sz="12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Приказ Минздрава России от 7 октября 2015 г. N 700н </a:t>
            </a:r>
          </a:p>
          <a:p>
            <a:pPr algn="ctr"/>
            <a:r>
              <a:rPr lang="ru-RU" sz="1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(зарегистрирован в Минюсте России </a:t>
            </a:r>
            <a:r>
              <a:rPr lang="en-US" sz="1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1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ноября 2015 г., регистрационный N 439696)</a:t>
            </a:r>
          </a:p>
          <a:p>
            <a:pPr algn="ctr"/>
            <a:endParaRPr lang="ru-RU" sz="1200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07015" y="1313765"/>
            <a:ext cx="4320480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Вносит изменения в приказ Минздрава России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23 апреля 2009 г. № 210н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Количество специальностей уменьшается до 93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4"/>
          <p:cNvSpPr txBox="1">
            <a:spLocks/>
          </p:cNvSpPr>
          <p:nvPr/>
        </p:nvSpPr>
        <p:spPr>
          <a:xfrm>
            <a:off x="791580" y="3338991"/>
            <a:ext cx="7065785" cy="11251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r>
              <a:rPr lang="ru-RU" sz="16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Приказ Минздрава России от 11 октября 2016 г. № 771н </a:t>
            </a:r>
          </a:p>
          <a:p>
            <a:pPr algn="ctr"/>
            <a:r>
              <a:rPr lang="ru-RU" sz="1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 зарегистрирован в Минюсте России 26 декабря 2016 г., регистрационный №</a:t>
            </a:r>
            <a:r>
              <a:rPr lang="en-US" sz="1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962)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91580" y="4599130"/>
            <a:ext cx="7065784" cy="2168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Добавлены    специальности: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95. Лечебное дело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96. Медико-профилактическое дело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97. Медицинская биохимия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98. Медицинская биофизика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99. Медицинская кибернетика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100. Сестринское дело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101. Фармация".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3986935" y="2438890"/>
            <a:ext cx="720080" cy="450050"/>
          </a:xfrm>
          <a:prstGeom prst="left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4"/>
          <p:cNvSpPr txBox="1">
            <a:spLocks/>
          </p:cNvSpPr>
          <p:nvPr/>
        </p:nvSpPr>
        <p:spPr>
          <a:xfrm>
            <a:off x="71501" y="683694"/>
            <a:ext cx="4365484" cy="7650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0" tIns="45720" rIns="0" bIns="45720" rtlCol="0" anchor="t" anchorCtr="0">
            <a:noAutofit/>
          </a:bodyPr>
          <a:lstStyle/>
          <a:p>
            <a:pPr algn="ctr"/>
            <a:r>
              <a:rPr lang="ru-RU" sz="1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Приказ Минздрава России от 8 октября 2015 г. N 707н</a:t>
            </a:r>
            <a:endParaRPr lang="en-US" sz="1400" b="1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(зарегистрирован в Минюсте России 23 октября 2015 г., регистрационный N 39438)</a:t>
            </a:r>
          </a:p>
        </p:txBody>
      </p:sp>
      <p:sp>
        <p:nvSpPr>
          <p:cNvPr id="7" name="Прямоугольник 13"/>
          <p:cNvSpPr txBox="1">
            <a:spLocks noChangeArrowheads="1"/>
          </p:cNvSpPr>
          <p:nvPr/>
        </p:nvSpPr>
        <p:spPr bwMode="auto">
          <a:xfrm>
            <a:off x="107504" y="0"/>
            <a:ext cx="9036496" cy="62068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600" dirty="0" smtClean="0"/>
              <a:t>КВАЛИФИКАЦИОННЫЕ ТРЕБОВАНИЯ К МЕДИЦИНСКИМ РАБОТНИКАМ С ВЫСШИМ ОБРАЗОВАНИЕМ ПО НАПРАВЛЕНИЮ ПОДГОТОВКИ "ЗДРАВООХРАНЕНИЕ И МЕДИЦИНСКИЕ НАУКИ" 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500" y="1493785"/>
            <a:ext cx="4365485" cy="5265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ru-RU" sz="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Специальность «Организация здравоохранения и общественное здоровье»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Уровень профессионального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Высшее образование –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специалитет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1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	одной из специальностей: «Лечебное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		дело», «Педиатрия», «Стоматология»,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«Медико-профилактическое дело»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	Подготовка в интернатуре/ординатуре 		по специальности «Организация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здравоохранения и общественное здоровье»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Дополнительное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Профессиональная переподготовка по </a:t>
            </a:r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профессиональное образование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специальности «Организация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здравоохранения и общественное здоровье» </a:t>
            </a:r>
          </a:p>
          <a:p>
            <a:r>
              <a:rPr lang="ru-RU" sz="1000" b="1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при наличии  при наличии подготовки в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интернатуре/ординатуре по одной из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основных специальностей или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специальности, требующей дополнительной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подготовки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Повышение квалификации не реже одного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раза в 5 лет в течение всей трудовой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деятельности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Должности</a:t>
            </a:r>
            <a:r>
              <a:rPr lang="ru-RU" sz="1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                            Главный врач (начальник) медицинской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организации;…</a:t>
            </a:r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заведующий (начальник)</a:t>
            </a:r>
          </a:p>
          <a:p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структурного подразделения (отдела, </a:t>
            </a:r>
          </a:p>
          <a:p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отделения, лаборатории, кабинета, отряда и</a:t>
            </a:r>
          </a:p>
          <a:p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другое) медицинской организации – </a:t>
            </a:r>
          </a:p>
          <a:p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врач-статистик;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врач-статистик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4617005" y="683695"/>
            <a:ext cx="4365485" cy="7650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0" tIns="45720" rIns="0" bIns="45720" rtlCol="0" anchor="t" anchorCtr="0">
            <a:noAutofit/>
          </a:bodyPr>
          <a:lstStyle/>
          <a:p>
            <a:pPr algn="ctr"/>
            <a:r>
              <a:rPr lang="ru-RU" sz="1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Приказ Минздрава России от 8 октября 2015 г. N 707н</a:t>
            </a:r>
            <a:endParaRPr lang="en-US" sz="1400" b="1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(зарегистрирован в Минюсте России 23 октября 2015 г., регистрационный N 39438)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17005" y="1493785"/>
            <a:ext cx="4366800" cy="5265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ru-RU" sz="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Специальность «Управление сестринской деятельностью»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Уровень профессионального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Высшее образование –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специалитет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1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	специальности «Сестринское дело»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	Подготовка в интернатуре 		                             по специальности «Управление сестринской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деятельностью»</a:t>
            </a:r>
          </a:p>
          <a:p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Дополнительное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 Повышение квалификации не реже </a:t>
            </a:r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профессиональное образование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одного раза в 5 лет в течение всей 		трудовой деятельности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Должности</a:t>
            </a:r>
            <a:r>
              <a:rPr lang="ru-RU" sz="1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		Заместитель руководителя (начальника)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медицинской организации; главная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медицинская сестра (главная акушерка,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главный фельдшер); директор больницы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(дома) сестринского ухода, хосписа;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заведующий (начальник) структурного </a:t>
            </a:r>
          </a:p>
          <a:p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подразделения (отдела, отделения, </a:t>
            </a:r>
          </a:p>
          <a:p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лаборатории, кабинета, отряда и другое) </a:t>
            </a:r>
          </a:p>
          <a:p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медицинской организации - врач-статисти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к;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заведующий (начальник) структурного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подразделения (отдела, отделения,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лаборатории, кабинета, отряда и другое)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медицинской организации - врач-методист;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врач-статистик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; врач-методист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defTabSz="269875">
              <a:buFontTx/>
              <a:buChar char="-"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4"/>
          <p:cNvSpPr txBox="1">
            <a:spLocks/>
          </p:cNvSpPr>
          <p:nvPr/>
        </p:nvSpPr>
        <p:spPr>
          <a:xfrm>
            <a:off x="71500" y="773704"/>
            <a:ext cx="9000999" cy="6750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0" tIns="45720" rIns="0" bIns="45720" rtlCol="0" anchor="t" anchorCtr="0">
            <a:noAutofit/>
          </a:bodyPr>
          <a:lstStyle/>
          <a:p>
            <a:pPr algn="ctr"/>
            <a:r>
              <a:rPr lang="ru-RU" sz="16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Приказ Минздрава России от 10 февраля 2016 г. N 83н</a:t>
            </a:r>
            <a:endParaRPr lang="en-US" sz="1600" b="1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(зарегистрирован в Минюсте России 09 марта 2016 г., регистрационный N 41337)</a:t>
            </a:r>
          </a:p>
        </p:txBody>
      </p:sp>
      <p:sp>
        <p:nvSpPr>
          <p:cNvPr id="7" name="Прямоугольник 13"/>
          <p:cNvSpPr txBox="1">
            <a:spLocks noChangeArrowheads="1"/>
          </p:cNvSpPr>
          <p:nvPr/>
        </p:nvSpPr>
        <p:spPr bwMode="auto">
          <a:xfrm>
            <a:off x="0" y="116631"/>
            <a:ext cx="9144000" cy="65707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Квалификационные требования к специалистам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 средним медицинским и фармацевтическим образованием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500" y="1493785"/>
            <a:ext cx="9001000" cy="5265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Включает 35 специальностей</a:t>
            </a:r>
          </a:p>
          <a:p>
            <a:pPr algn="ctr"/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Квалификационные требования по каждой специальности содержат следующие разделы:</a:t>
            </a:r>
          </a:p>
          <a:p>
            <a:endPara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1. Уровень профессионального образования</a:t>
            </a:r>
          </a:p>
          <a:p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2. Дополнительное профессиональное образование</a:t>
            </a:r>
          </a:p>
          <a:p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3. Должности</a:t>
            </a:r>
          </a:p>
          <a:p>
            <a:endPara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Специальность «Медицинская статистика»</a:t>
            </a:r>
          </a:p>
          <a:p>
            <a:pPr algn="ctr"/>
            <a:endParaRPr lang="ru-RU" sz="14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defTabSz="234950"/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					    Среднее профессиональное образование по одной из специальностей: «Лечебное дело», </a:t>
            </a:r>
          </a:p>
          <a:p>
            <a:pPr algn="just">
              <a:tabLst>
                <a:tab pos="1884363" algn="l"/>
              </a:tabLst>
            </a:pP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профессионального образования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	«Акушерское дело», «Сестринское дело», «Медико-профилактическое дело», «Лабораторная                            </a:t>
            </a:r>
          </a:p>
          <a:p>
            <a:pPr algn="just">
              <a:tabLst>
                <a:tab pos="1884363" algn="l"/>
              </a:tabLst>
            </a:pP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диагностика», «Стоматология», «Стоматология ортопедическая», «Стоматология </a:t>
            </a:r>
          </a:p>
          <a:p>
            <a:pPr algn="just">
              <a:tabLst>
                <a:tab pos="1884363" algn="l"/>
              </a:tabLst>
            </a:pP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профилактическая»</a:t>
            </a:r>
          </a:p>
          <a:p>
            <a:pPr algn="just">
              <a:tabLst>
                <a:tab pos="1884363" algn="l"/>
              </a:tabLst>
            </a:pP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 algn="just">
              <a:tabLst>
                <a:tab pos="1884363" algn="l"/>
              </a:tabLst>
            </a:pP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884363" algn="l"/>
              </a:tabLst>
            </a:pP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Дополнительное</a:t>
            </a:r>
            <a:r>
              <a:rPr lang="ru-RU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                   	Профессиональная переподготовка по специальности «Медицинская статистика»  при 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профессиональное образование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наличии	 среднего профессионального образования по  одной специальностей:</a:t>
            </a:r>
          </a:p>
          <a:p>
            <a:pPr algn="just">
              <a:tabLst>
                <a:tab pos="1884363" algn="l"/>
              </a:tabLst>
            </a:pP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«Лечебное дело», «Акушерское дело», «Сестринское дело», «Медико-профилактическое</a:t>
            </a:r>
          </a:p>
          <a:p>
            <a:pPr algn="just">
              <a:tabLst>
                <a:tab pos="1884363" algn="l"/>
              </a:tabLst>
            </a:pP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дело», «Лабораторная диагностика», «Стоматология», «Стоматология ортопедическая»,</a:t>
            </a:r>
          </a:p>
          <a:p>
            <a:pPr algn="just">
              <a:tabLst>
                <a:tab pos="1884363" algn="l"/>
              </a:tabLst>
            </a:pP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«Стоматология  профилактическая»</a:t>
            </a:r>
          </a:p>
          <a:p>
            <a:pPr algn="just">
              <a:tabLst>
                <a:tab pos="1884363" algn="l"/>
              </a:tabLst>
            </a:pPr>
            <a:endParaRPr lang="ru-RU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884363" algn="l"/>
              </a:tabLst>
            </a:pP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Повышение квалификации не реже одного раза в 5 лет в течение всей трудовой деятельности</a:t>
            </a:r>
          </a:p>
          <a:p>
            <a:pPr algn="just">
              <a:tabLst>
                <a:tab pos="1884363" algn="l"/>
              </a:tabLst>
            </a:pPr>
            <a:endParaRPr lang="ru-RU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Должности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  	Медицинский статистик</a:t>
            </a:r>
          </a:p>
          <a:p>
            <a:endParaRPr lang="ru-RU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endParaRPr lang="ru-RU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3356865" y="3248980"/>
            <a:ext cx="2115235" cy="990110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161511" y="656400"/>
            <a:ext cx="8550950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1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Номенклатура должностей медицинских работников и фармацевтических работников</a:t>
            </a:r>
            <a:endParaRPr lang="ru-RU" sz="14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13"/>
          <p:cNvSpPr txBox="1">
            <a:spLocks noChangeArrowheads="1"/>
          </p:cNvSpPr>
          <p:nvPr/>
        </p:nvSpPr>
        <p:spPr bwMode="auto">
          <a:xfrm>
            <a:off x="0" y="116632"/>
            <a:ext cx="9144000" cy="47705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Минздрава России от 20 декабря 2012 г. № 1183н </a:t>
            </a: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зарегистрирован в Минюсте Российской Федерации 18 марта 2013 г., регистрационный № 27723)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1510" y="998730"/>
            <a:ext cx="2700301" cy="68402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Медицинские работники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296525" y="1808820"/>
            <a:ext cx="2988000" cy="864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Должности руководителей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296525" y="2798930"/>
            <a:ext cx="2988000" cy="864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Должности специалистов с высшим профессиональным (медицинским) образованием (врачи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296525" y="3789040"/>
            <a:ext cx="2988000" cy="864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 smtClean="0"/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Должности специалистов с высшим профессиональным (немедицинским) образованием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с двумя вырезанными противолежащими углами 11"/>
          <p:cNvSpPr/>
          <p:nvPr/>
        </p:nvSpPr>
        <p:spPr>
          <a:xfrm>
            <a:off x="296525" y="4779150"/>
            <a:ext cx="2988000" cy="864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Должности специалистов со средним профессиональным (медицинским) образованием (средний медицинский персонал)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96525" y="5769260"/>
            <a:ext cx="2988000" cy="864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 smtClean="0"/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Иные должности медицинских работников (младший медицинский персонал)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37085" y="998730"/>
            <a:ext cx="2700000" cy="68400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Фармацевтические работники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с двумя вырезанными противолежащими углами 14"/>
          <p:cNvSpPr/>
          <p:nvPr/>
        </p:nvSpPr>
        <p:spPr>
          <a:xfrm>
            <a:off x="5652120" y="1808820"/>
            <a:ext cx="2988000" cy="864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Должности руководителей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с двумя вырезанными противолежащими углами 15"/>
          <p:cNvSpPr/>
          <p:nvPr/>
        </p:nvSpPr>
        <p:spPr>
          <a:xfrm>
            <a:off x="5652120" y="2798930"/>
            <a:ext cx="2988000" cy="864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 smtClean="0"/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Должности специалистов с высшим профессиональным (фармацевтическим) образованием (провизоры)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с двумя вырезанными противолежащими углами 16"/>
          <p:cNvSpPr/>
          <p:nvPr/>
        </p:nvSpPr>
        <p:spPr>
          <a:xfrm>
            <a:off x="5652120" y="3789040"/>
            <a:ext cx="2988000" cy="864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Должности специалистов со средним профессиональным (фармацевтическим) образованием (средний фармацевтический персонал)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с двумя вырезанными противолежащими углами 17"/>
          <p:cNvSpPr/>
          <p:nvPr/>
        </p:nvSpPr>
        <p:spPr>
          <a:xfrm>
            <a:off x="5652120" y="4779150"/>
            <a:ext cx="2988000" cy="864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Иные должности фармацевтических работников (младший фармацевтический персонал)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2096725" y="1673805"/>
            <a:ext cx="120" cy="13501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096725" y="2663915"/>
            <a:ext cx="120" cy="13501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2684830" y="3726873"/>
            <a:ext cx="675075" cy="0"/>
          </a:xfrm>
          <a:prstGeom prst="straightConnector1">
            <a:avLst/>
          </a:prstGeom>
          <a:ln w="127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с двумя вырезанными противолежащими углами 29"/>
          <p:cNvSpPr/>
          <p:nvPr/>
        </p:nvSpPr>
        <p:spPr>
          <a:xfrm>
            <a:off x="3446875" y="3474006"/>
            <a:ext cx="1935215" cy="720080"/>
          </a:xfrm>
          <a:prstGeom prst="snip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Должности специалистов с высшим профессиональным (медицинским) образованием (академические медицинские сестры</a:t>
            </a:r>
            <a: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356865" y="3203975"/>
            <a:ext cx="21563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Планируется внесение изменений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2096725" y="3654025"/>
            <a:ext cx="120" cy="13501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2096725" y="4644135"/>
            <a:ext cx="120" cy="13501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2096725" y="5634245"/>
            <a:ext cx="120" cy="13501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7182290" y="1673805"/>
            <a:ext cx="120" cy="13501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7182290" y="2663915"/>
            <a:ext cx="120" cy="13501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7182290" y="3654025"/>
            <a:ext cx="120" cy="13501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7182290" y="4644135"/>
            <a:ext cx="120" cy="13501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683568" y="18864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ХАРАКТЕРИСТИКА СИСТЕМЫ ЗДРАВООХРАНЕНИЯ</a:t>
            </a:r>
          </a:p>
        </p:txBody>
      </p:sp>
      <p:sp>
        <p:nvSpPr>
          <p:cNvPr id="16" name="Заголовок 4"/>
          <p:cNvSpPr txBox="1">
            <a:spLocks/>
          </p:cNvSpPr>
          <p:nvPr/>
        </p:nvSpPr>
        <p:spPr>
          <a:xfrm>
            <a:off x="521549" y="656400"/>
            <a:ext cx="8190911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ru-RU" sz="1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Единый квалификационный справочник должностей руководителей, специалистов и служащих</a:t>
            </a:r>
            <a:endParaRPr lang="ru-RU" sz="14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3"/>
          <p:cNvSpPr txBox="1">
            <a:spLocks noChangeArrowheads="1"/>
          </p:cNvSpPr>
          <p:nvPr/>
        </p:nvSpPr>
        <p:spPr bwMode="auto">
          <a:xfrm>
            <a:off x="0" y="116632"/>
            <a:ext cx="9144000" cy="47705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Приказ Минздрава России от 23 июля 2010 г. N 541н</a:t>
            </a: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(зарегистрирован в Минюсте России 25 августа 2010 г., регистрационный N 18247)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61610" y="1088740"/>
            <a:ext cx="7245804" cy="45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Квалификационные характеристики должностей работников в сфере здравоохранения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61608" y="1763815"/>
            <a:ext cx="2250000" cy="50400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Должности руководителей</a:t>
            </a:r>
            <a:endParaRPr lang="ru-RU" sz="105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54683" y="2508118"/>
            <a:ext cx="2250000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ru-RU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Должности специалистов</a:t>
            </a:r>
            <a:endParaRPr lang="ru-RU" sz="105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106615" y="5274205"/>
            <a:ext cx="2250250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ru-RU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Должности младшего медицинского и фармацевтического персонала</a:t>
            </a:r>
            <a:endParaRPr lang="ru-RU" sz="105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106615" y="5994285"/>
            <a:ext cx="2250250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IV.</a:t>
            </a:r>
            <a:r>
              <a:rPr lang="ru-RU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Должности прочего персонала лечебно-трудовых мастерских при медицинских организациях</a:t>
            </a:r>
            <a:endParaRPr lang="ru-RU" sz="105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с двумя вырезанными противолежащими углами 31"/>
          <p:cNvSpPr/>
          <p:nvPr/>
        </p:nvSpPr>
        <p:spPr>
          <a:xfrm>
            <a:off x="2096725" y="3248980"/>
            <a:ext cx="2160240" cy="450049"/>
          </a:xfrm>
          <a:prstGeom prst="snip2Diag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Должности специалистов с высшим медицинским и фармацевтическим образованием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3" name="Прямоугольник с двумя вырезанными противолежащими углами 32"/>
          <p:cNvSpPr/>
          <p:nvPr/>
        </p:nvSpPr>
        <p:spPr>
          <a:xfrm>
            <a:off x="2096725" y="3924055"/>
            <a:ext cx="2160240" cy="450049"/>
          </a:xfrm>
          <a:prstGeom prst="snip2Diag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Должности специалистов с высшим профессиональным образованием</a:t>
            </a:r>
            <a:endParaRPr lang="ru-RU" sz="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с двумя вырезанными противолежащими углами 33"/>
          <p:cNvSpPr/>
          <p:nvPr/>
        </p:nvSpPr>
        <p:spPr>
          <a:xfrm>
            <a:off x="2096725" y="4599130"/>
            <a:ext cx="2160240" cy="450049"/>
          </a:xfrm>
          <a:prstGeom prst="snip2Diag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Должности специалистов со средним медицинским и фармацевтическим образованием</a:t>
            </a:r>
            <a:endParaRPr lang="ru-RU" sz="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247075" y="1943835"/>
            <a:ext cx="3060341" cy="4275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5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Раздел "Должностные обязанности</a:t>
            </a:r>
            <a:r>
              <a:rPr lang="ru-RU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 устанавливает перечень основных функций, которые могут быть поручены работнику, занимающему данную должность, с учетом технологической однородности и взаимосвязанности работ, полученного профессионального образования</a:t>
            </a:r>
          </a:p>
          <a:p>
            <a:pPr algn="just"/>
            <a:endParaRPr lang="ru-RU" sz="10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05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Раздел "Должен знать"</a:t>
            </a:r>
            <a:r>
              <a:rPr lang="ru-RU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содержит основные требования, предъявляемые к работнику в отношении специальных знаний, а также знаний законодательных и иных нормативных правовых актов, положений, инструкций и других документов, методов и средств, которые работник должен уметь применять при выполнении должностных обязанностей</a:t>
            </a:r>
          </a:p>
          <a:p>
            <a:pPr algn="just"/>
            <a:endParaRPr lang="ru-RU" sz="10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05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Раздел "Требования к квалификации"</a:t>
            </a:r>
            <a:r>
              <a:rPr lang="ru-RU" sz="10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определяет уровни требуемого профессионального образования работника, необходимого для выполнения возложенных на него должностных обязанностей, а также требуемый стаж работы (в соответствии с Законом Российской Федерации "Об образовании" от 10 июля 1992 г. N 3266-1 и иными нормативными правовыми актами)</a:t>
            </a:r>
            <a:endParaRPr lang="ru-RU" sz="105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1601670" y="1538790"/>
            <a:ext cx="1203" cy="21036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1579418" y="2268749"/>
            <a:ext cx="120" cy="22502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601670" y="3023955"/>
            <a:ext cx="0" cy="225025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1601670" y="5769260"/>
            <a:ext cx="120" cy="22502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2726795" y="3023955"/>
            <a:ext cx="120" cy="22502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2726795" y="3699030"/>
            <a:ext cx="120" cy="22502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2726795" y="4374105"/>
            <a:ext cx="120" cy="22502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Стрелка вправо 79"/>
          <p:cNvSpPr/>
          <p:nvPr/>
        </p:nvSpPr>
        <p:spPr>
          <a:xfrm>
            <a:off x="3491881" y="5274205"/>
            <a:ext cx="1665184" cy="1215135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содержит 3 раздела</a:t>
            </a:r>
            <a:endParaRPr lang="ru-RU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Стрелка вправо 81"/>
          <p:cNvSpPr/>
          <p:nvPr/>
        </p:nvSpPr>
        <p:spPr>
          <a:xfrm>
            <a:off x="3491879" y="1808820"/>
            <a:ext cx="1665185" cy="1215135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содержит 3 раздела</a:t>
            </a:r>
            <a:endParaRPr lang="ru-RU" sz="105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2267</Words>
  <Application>Microsoft Office PowerPoint</Application>
  <PresentationFormat>Экран (4:3)</PresentationFormat>
  <Paragraphs>398</Paragraphs>
  <Slides>26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ХАРАКТЕРИСТИКА СИСТЕМЫ ЗДРАВООХРАНЕНИЯ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Допуск к профессиональной деятельности через аккредитацию</vt:lpstr>
      <vt:lpstr>Общие замечания по таб. 1100 (форма № 30) 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ZHuravlevRA</dc:creator>
  <cp:lastModifiedBy>KupeevaIA</cp:lastModifiedBy>
  <cp:revision>136</cp:revision>
  <dcterms:created xsi:type="dcterms:W3CDTF">2016-09-05T14:57:09Z</dcterms:created>
  <dcterms:modified xsi:type="dcterms:W3CDTF">2017-10-12T16:18:24Z</dcterms:modified>
</cp:coreProperties>
</file>