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5" r:id="rId86"/>
    <p:sldId id="347" r:id="rId8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4350" y="1046098"/>
            <a:ext cx="8629650" cy="190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111" y="335661"/>
            <a:ext cx="8275777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6F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1187" y="2198497"/>
            <a:ext cx="8372475" cy="4182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png"/><Relationship Id="rId7" Type="http://schemas.openxmlformats.org/officeDocument/2006/relationships/image" Target="../media/image8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11" Type="http://schemas.openxmlformats.org/officeDocument/2006/relationships/image" Target="../media/image96.png"/><Relationship Id="rId5" Type="http://schemas.openxmlformats.org/officeDocument/2006/relationships/image" Target="../media/image92.png"/><Relationship Id="rId10" Type="http://schemas.openxmlformats.org/officeDocument/2006/relationships/image" Target="../media/image95.png"/><Relationship Id="rId4" Type="http://schemas.openxmlformats.org/officeDocument/2006/relationships/image" Target="../media/image91.png"/><Relationship Id="rId9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png"/><Relationship Id="rId7" Type="http://schemas.openxmlformats.org/officeDocument/2006/relationships/image" Target="../media/image8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11" Type="http://schemas.openxmlformats.org/officeDocument/2006/relationships/image" Target="../media/image96.png"/><Relationship Id="rId5" Type="http://schemas.openxmlformats.org/officeDocument/2006/relationships/image" Target="../media/image92.png"/><Relationship Id="rId10" Type="http://schemas.openxmlformats.org/officeDocument/2006/relationships/image" Target="../media/image95.png"/><Relationship Id="rId4" Type="http://schemas.openxmlformats.org/officeDocument/2006/relationships/image" Target="../media/image91.png"/><Relationship Id="rId9" Type="http://schemas.openxmlformats.org/officeDocument/2006/relationships/image" Target="../media/image9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png"/><Relationship Id="rId7" Type="http://schemas.openxmlformats.org/officeDocument/2006/relationships/image" Target="../media/image8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6.png"/><Relationship Id="rId5" Type="http://schemas.openxmlformats.org/officeDocument/2006/relationships/image" Target="../media/image92.png"/><Relationship Id="rId10" Type="http://schemas.openxmlformats.org/officeDocument/2006/relationships/image" Target="../media/image95.png"/><Relationship Id="rId4" Type="http://schemas.openxmlformats.org/officeDocument/2006/relationships/image" Target="../media/image91.png"/><Relationship Id="rId9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08.png"/><Relationship Id="rId5" Type="http://schemas.openxmlformats.org/officeDocument/2006/relationships/image" Target="../media/image104.png"/><Relationship Id="rId10" Type="http://schemas.openxmlformats.org/officeDocument/2006/relationships/image" Target="../media/image107.png"/><Relationship Id="rId4" Type="http://schemas.openxmlformats.org/officeDocument/2006/relationships/image" Target="../media/image103.png"/><Relationship Id="rId9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11" Type="http://schemas.openxmlformats.org/officeDocument/2006/relationships/image" Target="../media/image108.png"/><Relationship Id="rId5" Type="http://schemas.openxmlformats.org/officeDocument/2006/relationships/image" Target="../media/image104.png"/><Relationship Id="rId10" Type="http://schemas.openxmlformats.org/officeDocument/2006/relationships/image" Target="../media/image107.png"/><Relationship Id="rId4" Type="http://schemas.openxmlformats.org/officeDocument/2006/relationships/image" Target="../media/image103.png"/><Relationship Id="rId9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9" Type="http://schemas.openxmlformats.org/officeDocument/2006/relationships/image" Target="../media/image11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.png"/><Relationship Id="rId11" Type="http://schemas.openxmlformats.org/officeDocument/2006/relationships/image" Target="../media/image120.png"/><Relationship Id="rId5" Type="http://schemas.openxmlformats.org/officeDocument/2006/relationships/image" Target="../media/image112.png"/><Relationship Id="rId10" Type="http://schemas.openxmlformats.org/officeDocument/2006/relationships/image" Target="../media/image119.png"/><Relationship Id="rId4" Type="http://schemas.openxmlformats.org/officeDocument/2006/relationships/image" Target="../media/image111.png"/><Relationship Id="rId9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6.png"/><Relationship Id="rId7" Type="http://schemas.openxmlformats.org/officeDocument/2006/relationships/image" Target="../media/image5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2.png"/><Relationship Id="rId7" Type="http://schemas.openxmlformats.org/officeDocument/2006/relationships/image" Target="../media/image50.png"/><Relationship Id="rId12" Type="http://schemas.openxmlformats.org/officeDocument/2006/relationships/image" Target="../media/image139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138.png"/><Relationship Id="rId5" Type="http://schemas.openxmlformats.org/officeDocument/2006/relationships/image" Target="../media/image134.png"/><Relationship Id="rId10" Type="http://schemas.openxmlformats.org/officeDocument/2006/relationships/image" Target="../media/image137.png"/><Relationship Id="rId4" Type="http://schemas.openxmlformats.org/officeDocument/2006/relationships/image" Target="../media/image133.png"/><Relationship Id="rId9" Type="http://schemas.openxmlformats.org/officeDocument/2006/relationships/image" Target="../media/image13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2.png"/><Relationship Id="rId7" Type="http://schemas.openxmlformats.org/officeDocument/2006/relationships/image" Target="../media/image50.png"/><Relationship Id="rId12" Type="http://schemas.openxmlformats.org/officeDocument/2006/relationships/image" Target="../media/image139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138.png"/><Relationship Id="rId5" Type="http://schemas.openxmlformats.org/officeDocument/2006/relationships/image" Target="../media/image134.png"/><Relationship Id="rId10" Type="http://schemas.openxmlformats.org/officeDocument/2006/relationships/image" Target="../media/image137.png"/><Relationship Id="rId4" Type="http://schemas.openxmlformats.org/officeDocument/2006/relationships/image" Target="../media/image133.png"/><Relationship Id="rId9" Type="http://schemas.openxmlformats.org/officeDocument/2006/relationships/image" Target="../media/image13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52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5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2.png"/><Relationship Id="rId7" Type="http://schemas.openxmlformats.org/officeDocument/2006/relationships/image" Target="../media/image50.png"/><Relationship Id="rId12" Type="http://schemas.openxmlformats.org/officeDocument/2006/relationships/image" Target="../media/image139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138.png"/><Relationship Id="rId5" Type="http://schemas.openxmlformats.org/officeDocument/2006/relationships/image" Target="../media/image134.png"/><Relationship Id="rId10" Type="http://schemas.openxmlformats.org/officeDocument/2006/relationships/image" Target="../media/image137.png"/><Relationship Id="rId4" Type="http://schemas.openxmlformats.org/officeDocument/2006/relationships/image" Target="../media/image133.png"/><Relationship Id="rId9" Type="http://schemas.openxmlformats.org/officeDocument/2006/relationships/image" Target="../media/image13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2.png"/><Relationship Id="rId7" Type="http://schemas.openxmlformats.org/officeDocument/2006/relationships/image" Target="../media/image50.png"/><Relationship Id="rId12" Type="http://schemas.openxmlformats.org/officeDocument/2006/relationships/image" Target="../media/image139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138.png"/><Relationship Id="rId5" Type="http://schemas.openxmlformats.org/officeDocument/2006/relationships/image" Target="../media/image134.png"/><Relationship Id="rId15" Type="http://schemas.openxmlformats.org/officeDocument/2006/relationships/image" Target="../media/image156.png"/><Relationship Id="rId10" Type="http://schemas.openxmlformats.org/officeDocument/2006/relationships/image" Target="../media/image137.png"/><Relationship Id="rId4" Type="http://schemas.openxmlformats.org/officeDocument/2006/relationships/image" Target="../media/image133.png"/><Relationship Id="rId9" Type="http://schemas.openxmlformats.org/officeDocument/2006/relationships/image" Target="../media/image136.png"/><Relationship Id="rId14" Type="http://schemas.openxmlformats.org/officeDocument/2006/relationships/image" Target="../media/image15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17" Type="http://schemas.openxmlformats.org/officeDocument/2006/relationships/image" Target="../media/image160.png"/><Relationship Id="rId2" Type="http://schemas.openxmlformats.org/officeDocument/2006/relationships/image" Target="../media/image141.png"/><Relationship Id="rId16" Type="http://schemas.openxmlformats.org/officeDocument/2006/relationships/image" Target="../media/image1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58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5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62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6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64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6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66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6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2.png"/><Relationship Id="rId7" Type="http://schemas.openxmlformats.org/officeDocument/2006/relationships/image" Target="../media/image50.png"/><Relationship Id="rId12" Type="http://schemas.openxmlformats.org/officeDocument/2006/relationships/image" Target="../media/image139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138.png"/><Relationship Id="rId5" Type="http://schemas.openxmlformats.org/officeDocument/2006/relationships/image" Target="../media/image134.png"/><Relationship Id="rId10" Type="http://schemas.openxmlformats.org/officeDocument/2006/relationships/image" Target="../media/image137.png"/><Relationship Id="rId4" Type="http://schemas.openxmlformats.org/officeDocument/2006/relationships/image" Target="../media/image133.png"/><Relationship Id="rId9" Type="http://schemas.openxmlformats.org/officeDocument/2006/relationships/image" Target="../media/image13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52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3" Type="http://schemas.openxmlformats.org/officeDocument/2006/relationships/image" Target="../media/image142.png"/><Relationship Id="rId7" Type="http://schemas.openxmlformats.org/officeDocument/2006/relationships/image" Target="../media/image112.png"/><Relationship Id="rId12" Type="http://schemas.openxmlformats.org/officeDocument/2006/relationships/image" Target="../media/image149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11" Type="http://schemas.openxmlformats.org/officeDocument/2006/relationships/image" Target="../media/image148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7.png"/><Relationship Id="rId4" Type="http://schemas.openxmlformats.org/officeDocument/2006/relationships/image" Target="../media/image143.png"/><Relationship Id="rId9" Type="http://schemas.openxmlformats.org/officeDocument/2006/relationships/image" Target="../media/image146.png"/><Relationship Id="rId14" Type="http://schemas.openxmlformats.org/officeDocument/2006/relationships/image" Target="../media/image1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64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64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64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190.png"/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12" Type="http://schemas.openxmlformats.org/officeDocument/2006/relationships/image" Target="../media/image189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3.png"/><Relationship Id="rId11" Type="http://schemas.openxmlformats.org/officeDocument/2006/relationships/image" Target="../media/image188.png"/><Relationship Id="rId5" Type="http://schemas.openxmlformats.org/officeDocument/2006/relationships/image" Target="../media/image182.png"/><Relationship Id="rId10" Type="http://schemas.openxmlformats.org/officeDocument/2006/relationships/image" Target="../media/image187.png"/><Relationship Id="rId4" Type="http://schemas.openxmlformats.org/officeDocument/2006/relationships/image" Target="../media/image181.png"/><Relationship Id="rId9" Type="http://schemas.openxmlformats.org/officeDocument/2006/relationships/image" Target="../media/image18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192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194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3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04.png"/><Relationship Id="rId7" Type="http://schemas.openxmlformats.org/officeDocument/2006/relationships/image" Target="../media/image86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5" Type="http://schemas.openxmlformats.org/officeDocument/2006/relationships/image" Target="../media/image206.png"/><Relationship Id="rId4" Type="http://schemas.openxmlformats.org/officeDocument/2006/relationships/image" Target="../media/image205.png"/><Relationship Id="rId9" Type="http://schemas.openxmlformats.org/officeDocument/2006/relationships/image" Target="../media/image208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210.png"/><Relationship Id="rId7" Type="http://schemas.openxmlformats.org/officeDocument/2006/relationships/image" Target="../media/image214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openxmlformats.org/officeDocument/2006/relationships/image" Target="../media/image211.png"/><Relationship Id="rId9" Type="http://schemas.openxmlformats.org/officeDocument/2006/relationships/image" Target="../media/image17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4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5.jpe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6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3" Type="http://schemas.openxmlformats.org/officeDocument/2006/relationships/image" Target="../media/image228.png"/><Relationship Id="rId7" Type="http://schemas.openxmlformats.org/officeDocument/2006/relationships/image" Target="../media/image232.png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1.png"/><Relationship Id="rId5" Type="http://schemas.openxmlformats.org/officeDocument/2006/relationships/image" Target="../media/image230.png"/><Relationship Id="rId4" Type="http://schemas.openxmlformats.org/officeDocument/2006/relationships/image" Target="../media/image22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7" Type="http://schemas.openxmlformats.org/officeDocument/2006/relationships/image" Target="../media/image239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png"/><Relationship Id="rId5" Type="http://schemas.openxmlformats.org/officeDocument/2006/relationships/image" Target="../media/image237.png"/><Relationship Id="rId4" Type="http://schemas.openxmlformats.org/officeDocument/2006/relationships/image" Target="../media/image236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3" Type="http://schemas.openxmlformats.org/officeDocument/2006/relationships/image" Target="../media/image241.png"/><Relationship Id="rId7" Type="http://schemas.openxmlformats.org/officeDocument/2006/relationships/image" Target="../media/image24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1.png"/><Relationship Id="rId4" Type="http://schemas.openxmlformats.org/officeDocument/2006/relationships/image" Target="../media/image25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6.png"/><Relationship Id="rId5" Type="http://schemas.openxmlformats.org/officeDocument/2006/relationships/image" Target="../media/image255.png"/><Relationship Id="rId4" Type="http://schemas.openxmlformats.org/officeDocument/2006/relationships/image" Target="../media/image25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7" Type="http://schemas.openxmlformats.org/officeDocument/2006/relationships/image" Target="../media/image259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8.png"/><Relationship Id="rId5" Type="http://schemas.openxmlformats.org/officeDocument/2006/relationships/image" Target="../media/image255.png"/><Relationship Id="rId4" Type="http://schemas.openxmlformats.org/officeDocument/2006/relationships/image" Target="../media/image2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7" Type="http://schemas.openxmlformats.org/officeDocument/2006/relationships/image" Target="../media/image265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4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3" Type="http://schemas.openxmlformats.org/officeDocument/2006/relationships/image" Target="../media/image267.png"/><Relationship Id="rId7" Type="http://schemas.openxmlformats.org/officeDocument/2006/relationships/image" Target="../media/image271.pn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png"/><Relationship Id="rId5" Type="http://schemas.openxmlformats.org/officeDocument/2006/relationships/image" Target="../media/image269.png"/><Relationship Id="rId4" Type="http://schemas.openxmlformats.org/officeDocument/2006/relationships/image" Target="../media/image268.png"/><Relationship Id="rId9" Type="http://schemas.openxmlformats.org/officeDocument/2006/relationships/image" Target="../media/image273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3" Type="http://schemas.openxmlformats.org/officeDocument/2006/relationships/image" Target="../media/image267.png"/><Relationship Id="rId7" Type="http://schemas.openxmlformats.org/officeDocument/2006/relationships/image" Target="../media/image271.pn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0.png"/><Relationship Id="rId5" Type="http://schemas.openxmlformats.org/officeDocument/2006/relationships/image" Target="../media/image269.png"/><Relationship Id="rId4" Type="http://schemas.openxmlformats.org/officeDocument/2006/relationships/image" Target="../media/image268.png"/><Relationship Id="rId9" Type="http://schemas.openxmlformats.org/officeDocument/2006/relationships/image" Target="../media/image27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350" y="5345176"/>
            <a:ext cx="8629650" cy="1181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56132" y="2328672"/>
            <a:ext cx="7972425" cy="955675"/>
            <a:chOff x="1056132" y="2328672"/>
            <a:chExt cx="7972425" cy="9556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6132" y="2877312"/>
              <a:ext cx="7972044" cy="3901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2228" y="2328672"/>
              <a:ext cx="7959852" cy="95554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542288" y="2846832"/>
            <a:ext cx="6993890" cy="955675"/>
            <a:chOff x="1542288" y="2846832"/>
            <a:chExt cx="6993890" cy="95567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2288" y="3395472"/>
              <a:ext cx="6993635" cy="3901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8384" y="2846832"/>
              <a:ext cx="6981444" cy="95554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984503" y="3364991"/>
            <a:ext cx="7999730" cy="955675"/>
            <a:chOff x="984503" y="3364991"/>
            <a:chExt cx="7999730" cy="95567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4503" y="3913631"/>
              <a:ext cx="7999476" cy="3901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0599" y="3364991"/>
              <a:ext cx="7987283" cy="95554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45819" y="2440939"/>
            <a:ext cx="7444105" cy="1579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0230" marR="74295" indent="-486409">
              <a:lnSpc>
                <a:spcPct val="100000"/>
              </a:lnSpc>
              <a:spcBef>
                <a:spcPts val="95"/>
              </a:spcBef>
            </a:pPr>
            <a:r>
              <a:rPr sz="3400" spc="-5" dirty="0">
                <a:solidFill>
                  <a:srgbClr val="750A3C"/>
                </a:solidFill>
              </a:rPr>
              <a:t>ОФОРМЛЕНИЕ</a:t>
            </a:r>
            <a:r>
              <a:rPr sz="3400" dirty="0">
                <a:solidFill>
                  <a:srgbClr val="750A3C"/>
                </a:solidFill>
              </a:rPr>
              <a:t> </a:t>
            </a:r>
            <a:r>
              <a:rPr sz="3400" spc="-20" dirty="0">
                <a:solidFill>
                  <a:srgbClr val="750A3C"/>
                </a:solidFill>
              </a:rPr>
              <a:t>МЕДИЦИНСКОГО </a:t>
            </a:r>
            <a:r>
              <a:rPr sz="3400" spc="-835" dirty="0">
                <a:solidFill>
                  <a:srgbClr val="750A3C"/>
                </a:solidFill>
              </a:rPr>
              <a:t> </a:t>
            </a:r>
            <a:r>
              <a:rPr sz="3400" spc="-35" dirty="0">
                <a:solidFill>
                  <a:srgbClr val="750A3C"/>
                </a:solidFill>
              </a:rPr>
              <a:t>СВИДЕТЕЛЬСТВА</a:t>
            </a:r>
            <a:r>
              <a:rPr sz="3400" spc="-15" dirty="0">
                <a:solidFill>
                  <a:srgbClr val="750A3C"/>
                </a:solidFill>
              </a:rPr>
              <a:t> </a:t>
            </a:r>
            <a:r>
              <a:rPr sz="3400" spc="-5" dirty="0">
                <a:solidFill>
                  <a:srgbClr val="750A3C"/>
                </a:solidFill>
              </a:rPr>
              <a:t>О СМЕРТИ</a:t>
            </a:r>
            <a:endParaRPr sz="3400"/>
          </a:p>
          <a:p>
            <a:pPr marL="12700">
              <a:lnSpc>
                <a:spcPct val="100000"/>
              </a:lnSpc>
            </a:pPr>
            <a:r>
              <a:rPr sz="3400" spc="-55" dirty="0">
                <a:solidFill>
                  <a:srgbClr val="750A3C"/>
                </a:solidFill>
              </a:rPr>
              <a:t>КОДИРОВАНИЕ</a:t>
            </a:r>
            <a:r>
              <a:rPr sz="3400" spc="40" dirty="0">
                <a:solidFill>
                  <a:srgbClr val="750A3C"/>
                </a:solidFill>
              </a:rPr>
              <a:t> </a:t>
            </a:r>
            <a:r>
              <a:rPr sz="3400" spc="-5" dirty="0">
                <a:solidFill>
                  <a:srgbClr val="750A3C"/>
                </a:solidFill>
              </a:rPr>
              <a:t>ПРИЧИН</a:t>
            </a:r>
            <a:r>
              <a:rPr sz="3400" spc="25" dirty="0">
                <a:solidFill>
                  <a:srgbClr val="750A3C"/>
                </a:solidFill>
              </a:rPr>
              <a:t> </a:t>
            </a:r>
            <a:r>
              <a:rPr sz="3400" spc="-5" dirty="0">
                <a:solidFill>
                  <a:srgbClr val="750A3C"/>
                </a:solidFill>
              </a:rPr>
              <a:t>СМЕРТИ</a:t>
            </a:r>
            <a:endParaRPr sz="3400"/>
          </a:p>
        </p:txBody>
      </p:sp>
      <p:sp>
        <p:nvSpPr>
          <p:cNvPr id="13" name="object 13"/>
          <p:cNvSpPr txBox="1"/>
          <p:nvPr/>
        </p:nvSpPr>
        <p:spPr>
          <a:xfrm>
            <a:off x="3102355" y="25400"/>
            <a:ext cx="5447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2534B6"/>
                </a:solidFill>
                <a:latin typeface="Times New Roman"/>
                <a:cs typeface="Times New Roman"/>
              </a:rPr>
              <a:t>Министерство</a:t>
            </a:r>
            <a:r>
              <a:rPr sz="1800" b="1" spc="20" dirty="0">
                <a:solidFill>
                  <a:srgbClr val="2534B6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2534B6"/>
                </a:solidFill>
                <a:latin typeface="Times New Roman"/>
                <a:cs typeface="Times New Roman"/>
              </a:rPr>
              <a:t>здравоохранения</a:t>
            </a:r>
            <a:r>
              <a:rPr sz="1800" b="1" spc="25" dirty="0">
                <a:solidFill>
                  <a:srgbClr val="2534B6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2534B6"/>
                </a:solidFill>
                <a:latin typeface="Times New Roman"/>
                <a:cs typeface="Times New Roman"/>
              </a:rPr>
              <a:t>Калужской </a:t>
            </a:r>
            <a:r>
              <a:rPr sz="1800" b="1" spc="-15" dirty="0">
                <a:solidFill>
                  <a:srgbClr val="2534B6"/>
                </a:solidFill>
                <a:latin typeface="Times New Roman"/>
                <a:cs typeface="Times New Roman"/>
              </a:rPr>
              <a:t>области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75556" y="6099759"/>
            <a:ext cx="2020443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534B6"/>
                </a:solidFill>
                <a:latin typeface="Times New Roman"/>
                <a:cs typeface="Times New Roman"/>
              </a:rPr>
              <a:t>тел</a:t>
            </a:r>
            <a:r>
              <a:rPr sz="1400" b="1">
                <a:solidFill>
                  <a:srgbClr val="2534B6"/>
                </a:solidFill>
                <a:latin typeface="Times New Roman"/>
                <a:cs typeface="Times New Roman"/>
              </a:rPr>
              <a:t>.:</a:t>
            </a:r>
            <a:r>
              <a:rPr sz="1400" b="1" spc="-65">
                <a:solidFill>
                  <a:srgbClr val="2534B6"/>
                </a:solidFill>
                <a:latin typeface="Times New Roman"/>
                <a:cs typeface="Times New Roman"/>
              </a:rPr>
              <a:t> </a:t>
            </a:r>
            <a:r>
              <a:rPr sz="1400" b="1" spc="-5" smtClean="0">
                <a:solidFill>
                  <a:srgbClr val="2534B6"/>
                </a:solidFill>
                <a:latin typeface="Times New Roman"/>
                <a:cs typeface="Times New Roman"/>
              </a:rPr>
              <a:t>72-56-54</a:t>
            </a:r>
            <a:endParaRPr lang="ru-RU" sz="1400" b="1" spc="-5" dirty="0" smtClean="0">
              <a:solidFill>
                <a:srgbClr val="2534B6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2534B6"/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-5" dirty="0" smtClean="0">
                <a:solidFill>
                  <a:srgbClr val="2534B6"/>
                </a:solidFill>
                <a:latin typeface="Times New Roman"/>
                <a:cs typeface="Times New Roman"/>
              </a:rPr>
              <a:t>       +7 910-910-15-33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5645" marR="5080" indent="-108204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750A3C"/>
                </a:solidFill>
              </a:rPr>
              <a:t>ПОРЯДОК</a:t>
            </a:r>
            <a:r>
              <a:rPr sz="2400" spc="-65" dirty="0">
                <a:solidFill>
                  <a:srgbClr val="750A3C"/>
                </a:solidFill>
              </a:rPr>
              <a:t> </a:t>
            </a:r>
            <a:r>
              <a:rPr sz="2400" spc="-20" dirty="0">
                <a:solidFill>
                  <a:srgbClr val="750A3C"/>
                </a:solidFill>
              </a:rPr>
              <a:t>ЗАПОЛНЕНИЯ</a:t>
            </a:r>
            <a:r>
              <a:rPr sz="2400" spc="-75" dirty="0">
                <a:solidFill>
                  <a:srgbClr val="750A3C"/>
                </a:solidFill>
              </a:rPr>
              <a:t> </a:t>
            </a:r>
            <a:r>
              <a:rPr sz="2400" spc="-10" dirty="0">
                <a:solidFill>
                  <a:srgbClr val="750A3C"/>
                </a:solidFill>
              </a:rPr>
              <a:t>МЕДИЦИНСКОГО </a:t>
            </a:r>
            <a:r>
              <a:rPr sz="2400" spc="-585" dirty="0">
                <a:solidFill>
                  <a:srgbClr val="750A3C"/>
                </a:solidFill>
              </a:rPr>
              <a:t> </a:t>
            </a:r>
            <a:r>
              <a:rPr sz="2400" spc="-25" dirty="0">
                <a:solidFill>
                  <a:srgbClr val="750A3C"/>
                </a:solidFill>
              </a:rPr>
              <a:t>СВИДЕТЕЛЬСТВА</a:t>
            </a:r>
            <a:r>
              <a:rPr sz="2400" spc="35" dirty="0">
                <a:solidFill>
                  <a:srgbClr val="750A3C"/>
                </a:solidFill>
              </a:rPr>
              <a:t> </a:t>
            </a:r>
            <a:r>
              <a:rPr sz="2400" dirty="0">
                <a:solidFill>
                  <a:srgbClr val="750A3C"/>
                </a:solidFill>
              </a:rPr>
              <a:t>О</a:t>
            </a:r>
            <a:r>
              <a:rPr sz="2400" spc="-15" dirty="0">
                <a:solidFill>
                  <a:srgbClr val="750A3C"/>
                </a:solidFill>
              </a:rPr>
              <a:t> </a:t>
            </a:r>
            <a:r>
              <a:rPr sz="2400" spc="-5" dirty="0">
                <a:solidFill>
                  <a:srgbClr val="750A3C"/>
                </a:solidFill>
              </a:rPr>
              <a:t>СМЕРТИ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383540" y="1156791"/>
            <a:ext cx="8522970" cy="508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270"/>
              </a:lnSpc>
              <a:spcBef>
                <a:spcPts val="100"/>
              </a:spcBef>
              <a:buClr>
                <a:srgbClr val="750A3C"/>
              </a:buClr>
              <a:buSzPct val="6904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Часть</a:t>
            </a:r>
            <a:r>
              <a:rPr sz="21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II</a:t>
            </a:r>
            <a:r>
              <a:rPr sz="21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пункта </a:t>
            </a:r>
            <a:r>
              <a:rPr sz="2100" b="1" dirty="0">
                <a:latin typeface="Times New Roman"/>
                <a:cs typeface="Times New Roman"/>
              </a:rPr>
              <a:t>19 </a:t>
            </a:r>
            <a:r>
              <a:rPr sz="2100" b="1" spc="-15" dirty="0">
                <a:latin typeface="Times New Roman"/>
                <a:cs typeface="Times New Roman"/>
              </a:rPr>
              <a:t>включает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прочие</a:t>
            </a:r>
            <a:r>
              <a:rPr sz="21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причины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смерти</a:t>
            </a:r>
            <a:r>
              <a:rPr sz="2100" b="1" spc="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– </a:t>
            </a:r>
            <a:r>
              <a:rPr sz="2100" b="1" spc="-10" dirty="0">
                <a:latin typeface="Times New Roman"/>
                <a:cs typeface="Times New Roman"/>
              </a:rPr>
              <a:t>это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те</a:t>
            </a:r>
            <a:endParaRPr sz="2100">
              <a:latin typeface="Times New Roman"/>
              <a:cs typeface="Times New Roman"/>
            </a:endParaRPr>
          </a:p>
          <a:p>
            <a:pPr marL="355600" marR="5080">
              <a:lnSpc>
                <a:spcPts val="2020"/>
              </a:lnSpc>
              <a:spcBef>
                <a:spcPts val="234"/>
              </a:spcBef>
            </a:pPr>
            <a:r>
              <a:rPr sz="2100" b="1" spc="-15" dirty="0">
                <a:latin typeface="Times New Roman"/>
                <a:cs typeface="Times New Roman"/>
              </a:rPr>
              <a:t>прочие </a:t>
            </a:r>
            <a:r>
              <a:rPr sz="2100" b="1" dirty="0">
                <a:latin typeface="Times New Roman"/>
                <a:cs typeface="Times New Roman"/>
              </a:rPr>
              <a:t>важные </a:t>
            </a:r>
            <a:r>
              <a:rPr sz="2100" b="1" spc="-5" dirty="0">
                <a:latin typeface="Times New Roman"/>
                <a:cs typeface="Times New Roman"/>
              </a:rPr>
              <a:t>заболевания, </a:t>
            </a:r>
            <a:r>
              <a:rPr sz="2100" b="1" spc="-10" dirty="0">
                <a:latin typeface="Times New Roman"/>
                <a:cs typeface="Times New Roman"/>
              </a:rPr>
              <a:t>состояния </a:t>
            </a:r>
            <a:r>
              <a:rPr sz="2100" b="1" spc="-5" dirty="0">
                <a:latin typeface="Times New Roman"/>
                <a:cs typeface="Times New Roman"/>
              </a:rPr>
              <a:t>(фоновые, </a:t>
            </a:r>
            <a:r>
              <a:rPr sz="2100" b="1" spc="-10" dirty="0">
                <a:latin typeface="Times New Roman"/>
                <a:cs typeface="Times New Roman"/>
              </a:rPr>
              <a:t>конкурирующие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-5" dirty="0">
                <a:latin typeface="Times New Roman"/>
                <a:cs typeface="Times New Roman"/>
              </a:rPr>
              <a:t> сопутствующие),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которые </a:t>
            </a:r>
            <a:r>
              <a:rPr sz="2100" b="1" spc="-5" dirty="0">
                <a:latin typeface="Times New Roman"/>
                <a:cs typeface="Times New Roman"/>
              </a:rPr>
              <a:t>не были связаны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первоначальной </a:t>
            </a:r>
            <a:r>
              <a:rPr sz="2100" b="1" spc="-5" dirty="0">
                <a:latin typeface="Times New Roman"/>
                <a:cs typeface="Times New Roman"/>
              </a:rPr>
              <a:t> причиной смерти, но способствовали наступлению смерти. </a:t>
            </a:r>
            <a:r>
              <a:rPr sz="2100" b="1" dirty="0">
                <a:latin typeface="Times New Roman"/>
                <a:cs typeface="Times New Roman"/>
              </a:rPr>
              <a:t>При 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этом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производится </a:t>
            </a:r>
            <a:r>
              <a:rPr sz="2100" b="1" spc="-10" dirty="0">
                <a:latin typeface="Times New Roman"/>
                <a:cs typeface="Times New Roman"/>
              </a:rPr>
              <a:t>отбор</a:t>
            </a:r>
            <a:r>
              <a:rPr sz="2100" b="1" spc="-20" dirty="0">
                <a:latin typeface="Times New Roman"/>
                <a:cs typeface="Times New Roman"/>
              </a:rPr>
              <a:t> только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тех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состояний,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которые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оказали</a:t>
            </a:r>
            <a:endParaRPr sz="2100">
              <a:latin typeface="Times New Roman"/>
              <a:cs typeface="Times New Roman"/>
            </a:endParaRPr>
          </a:p>
          <a:p>
            <a:pPr marL="355600" marR="121285">
              <a:lnSpc>
                <a:spcPct val="80000"/>
              </a:lnSpc>
              <a:spcBef>
                <a:spcPts val="5"/>
              </a:spcBef>
            </a:pPr>
            <a:r>
              <a:rPr sz="2100" b="1" dirty="0">
                <a:latin typeface="Times New Roman"/>
                <a:cs typeface="Times New Roman"/>
              </a:rPr>
              <a:t>свое </a:t>
            </a:r>
            <a:r>
              <a:rPr sz="2100" b="1" spc="-10" dirty="0">
                <a:latin typeface="Times New Roman"/>
                <a:cs typeface="Times New Roman"/>
              </a:rPr>
              <a:t>влияние </a:t>
            </a:r>
            <a:r>
              <a:rPr sz="2100" b="1" spc="-5" dirty="0">
                <a:latin typeface="Times New Roman"/>
                <a:cs typeface="Times New Roman"/>
              </a:rPr>
              <a:t>на </a:t>
            </a:r>
            <a:r>
              <a:rPr sz="2100" b="1" dirty="0">
                <a:latin typeface="Times New Roman"/>
                <a:cs typeface="Times New Roman"/>
              </a:rPr>
              <a:t>данную </a:t>
            </a:r>
            <a:r>
              <a:rPr sz="2100" b="1" spc="-5" dirty="0">
                <a:latin typeface="Times New Roman"/>
                <a:cs typeface="Times New Roman"/>
              </a:rPr>
              <a:t>смерть (утяжелили </a:t>
            </a:r>
            <a:r>
              <a:rPr sz="2100" b="1" spc="-10" dirty="0">
                <a:latin typeface="Times New Roman"/>
                <a:cs typeface="Times New Roman"/>
              </a:rPr>
              <a:t>основное </a:t>
            </a:r>
            <a:r>
              <a:rPr sz="2100" b="1" spc="-5" dirty="0">
                <a:latin typeface="Times New Roman"/>
                <a:cs typeface="Times New Roman"/>
              </a:rPr>
              <a:t>заболевание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 </a:t>
            </a:r>
            <a:r>
              <a:rPr sz="2100" b="1" spc="-10" dirty="0">
                <a:latin typeface="Times New Roman"/>
                <a:cs typeface="Times New Roman"/>
              </a:rPr>
              <a:t>ускорили смерть). </a:t>
            </a:r>
            <a:r>
              <a:rPr sz="2100" b="1" dirty="0">
                <a:latin typeface="Times New Roman"/>
                <a:cs typeface="Times New Roman"/>
              </a:rPr>
              <a:t>В данной части также </a:t>
            </a:r>
            <a:r>
              <a:rPr sz="2100" b="1" spc="-5" dirty="0">
                <a:latin typeface="Times New Roman"/>
                <a:cs typeface="Times New Roman"/>
              </a:rPr>
              <a:t>указывают </a:t>
            </a:r>
            <a:r>
              <a:rPr sz="2100" b="1" dirty="0">
                <a:latin typeface="Times New Roman"/>
                <a:cs typeface="Times New Roman"/>
              </a:rPr>
              <a:t>факт 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употребления </a:t>
            </a:r>
            <a:r>
              <a:rPr sz="2100" b="1" spc="-10" dirty="0">
                <a:latin typeface="Times New Roman"/>
                <a:cs typeface="Times New Roman"/>
              </a:rPr>
              <a:t>алкоголя, </a:t>
            </a:r>
            <a:r>
              <a:rPr sz="2100" b="1" spc="-5" dirty="0">
                <a:latin typeface="Times New Roman"/>
                <a:cs typeface="Times New Roman"/>
              </a:rPr>
              <a:t>наркотических средств, </a:t>
            </a:r>
            <a:r>
              <a:rPr sz="2100" b="1" spc="-10" dirty="0">
                <a:latin typeface="Times New Roman"/>
                <a:cs typeface="Times New Roman"/>
              </a:rPr>
              <a:t>психотропных </a:t>
            </a:r>
            <a:r>
              <a:rPr sz="2100" b="1" dirty="0">
                <a:latin typeface="Times New Roman"/>
                <a:cs typeface="Times New Roman"/>
              </a:rPr>
              <a:t>и 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других токсических </a:t>
            </a:r>
            <a:r>
              <a:rPr sz="2100" b="1" dirty="0">
                <a:latin typeface="Times New Roman"/>
                <a:cs typeface="Times New Roman"/>
              </a:rPr>
              <a:t>веществ, </a:t>
            </a:r>
            <a:r>
              <a:rPr sz="2100" b="1" spc="-10" dirty="0">
                <a:latin typeface="Times New Roman"/>
                <a:cs typeface="Times New Roman"/>
              </a:rPr>
              <a:t>содержание </a:t>
            </a:r>
            <a:r>
              <a:rPr sz="2100" b="1" spc="-5" dirty="0">
                <a:latin typeface="Times New Roman"/>
                <a:cs typeface="Times New Roman"/>
              </a:rPr>
              <a:t>их </a:t>
            </a:r>
            <a:r>
              <a:rPr sz="2100" b="1" dirty="0">
                <a:latin typeface="Times New Roman"/>
                <a:cs typeface="Times New Roman"/>
              </a:rPr>
              <a:t>в </a:t>
            </a:r>
            <a:r>
              <a:rPr sz="2100" b="1" spc="-10" dirty="0">
                <a:latin typeface="Times New Roman"/>
                <a:cs typeface="Times New Roman"/>
              </a:rPr>
              <a:t>крови, </a:t>
            </a:r>
            <a:r>
              <a:rPr sz="2100" b="1" dirty="0">
                <a:latin typeface="Times New Roman"/>
                <a:cs typeface="Times New Roman"/>
              </a:rPr>
              <a:t>а </a:t>
            </a:r>
            <a:r>
              <a:rPr sz="2100" b="1" spc="-5" dirty="0">
                <a:latin typeface="Times New Roman"/>
                <a:cs typeface="Times New Roman"/>
              </a:rPr>
              <a:t>также 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произведенные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операции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или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другие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медицинские</a:t>
            </a:r>
            <a:r>
              <a:rPr sz="2100" b="1" spc="10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вмешательства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(название, </a:t>
            </a:r>
            <a:r>
              <a:rPr sz="2100" b="1" spc="-5" dirty="0">
                <a:latin typeface="Times New Roman"/>
                <a:cs typeface="Times New Roman"/>
              </a:rPr>
              <a:t>дата),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которые,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по мнению</a:t>
            </a:r>
            <a:r>
              <a:rPr sz="2100" b="1" spc="-15" dirty="0">
                <a:latin typeface="Times New Roman"/>
                <a:cs typeface="Times New Roman"/>
              </a:rPr>
              <a:t> врача,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имели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отношение</a:t>
            </a:r>
            <a:r>
              <a:rPr sz="2100" b="1" spc="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к</a:t>
            </a:r>
            <a:endParaRPr sz="2100">
              <a:latin typeface="Times New Roman"/>
              <a:cs typeface="Times New Roman"/>
            </a:endParaRPr>
          </a:p>
          <a:p>
            <a:pPr marL="355600">
              <a:lnSpc>
                <a:spcPts val="2014"/>
              </a:lnSpc>
            </a:pPr>
            <a:r>
              <a:rPr sz="2100" b="1" spc="-5" dirty="0">
                <a:latin typeface="Times New Roman"/>
                <a:cs typeface="Times New Roman"/>
              </a:rPr>
              <a:t>смерти.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Количество</a:t>
            </a:r>
            <a:r>
              <a:rPr sz="2100" b="1" spc="1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записываемых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состояний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не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ограничено.</a:t>
            </a: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355600" indent="-342900">
              <a:lnSpc>
                <a:spcPts val="2270"/>
              </a:lnSpc>
              <a:spcBef>
                <a:spcPts val="5"/>
              </a:spcBef>
              <a:buClr>
                <a:srgbClr val="750A3C"/>
              </a:buClr>
              <a:buSzPct val="6904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b="1" spc="-20" dirty="0">
                <a:latin typeface="Times New Roman"/>
                <a:cs typeface="Times New Roman"/>
              </a:rPr>
              <a:t>Ряд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болезней,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таких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как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некоторые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цереброваскулярные</a:t>
            </a:r>
            <a:endParaRPr sz="2100">
              <a:latin typeface="Times New Roman"/>
              <a:cs typeface="Times New Roman"/>
            </a:endParaRPr>
          </a:p>
          <a:p>
            <a:pPr marL="355600">
              <a:lnSpc>
                <a:spcPts val="2014"/>
              </a:lnSpc>
              <a:tabLst>
                <a:tab pos="2053589" algn="l"/>
              </a:tabLst>
            </a:pPr>
            <a:r>
              <a:rPr sz="2100" b="1" spc="-5" dirty="0">
                <a:latin typeface="Times New Roman"/>
                <a:cs typeface="Times New Roman"/>
              </a:rPr>
              <a:t>заболевания,	</a:t>
            </a:r>
            <a:r>
              <a:rPr sz="2100" b="1" dirty="0">
                <a:latin typeface="Times New Roman"/>
                <a:cs typeface="Times New Roman"/>
              </a:rPr>
              <a:t>ишемические</a:t>
            </a:r>
            <a:r>
              <a:rPr sz="2100" b="1" spc="1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болезни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сердца,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бронхиальная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астма,</a:t>
            </a:r>
            <a:endParaRPr sz="2100">
              <a:latin typeface="Times New Roman"/>
              <a:cs typeface="Times New Roman"/>
            </a:endParaRPr>
          </a:p>
          <a:p>
            <a:pPr marL="355600" marR="927100">
              <a:lnSpc>
                <a:spcPts val="2020"/>
              </a:lnSpc>
              <a:spcBef>
                <a:spcPts val="229"/>
              </a:spcBef>
            </a:pPr>
            <a:r>
              <a:rPr sz="2100" b="1" spc="-10" dirty="0">
                <a:latin typeface="Times New Roman"/>
                <a:cs typeface="Times New Roman"/>
              </a:rPr>
              <a:t>болезни, </a:t>
            </a:r>
            <a:r>
              <a:rPr sz="2100" b="1" spc="-5" dirty="0">
                <a:latin typeface="Times New Roman"/>
                <a:cs typeface="Times New Roman"/>
              </a:rPr>
              <a:t>связанные </a:t>
            </a:r>
            <a:r>
              <a:rPr sz="2100" b="1" dirty="0">
                <a:latin typeface="Times New Roman"/>
                <a:cs typeface="Times New Roman"/>
              </a:rPr>
              <a:t>с </a:t>
            </a:r>
            <a:r>
              <a:rPr sz="2100" b="1" spc="-5" dirty="0">
                <a:latin typeface="Times New Roman"/>
                <a:cs typeface="Times New Roman"/>
              </a:rPr>
              <a:t>употреблением </a:t>
            </a:r>
            <a:r>
              <a:rPr sz="2100" b="1" spc="-10" dirty="0">
                <a:latin typeface="Times New Roman"/>
                <a:cs typeface="Times New Roman"/>
              </a:rPr>
              <a:t>алкоголя, </a:t>
            </a:r>
            <a:r>
              <a:rPr sz="2100" b="1" dirty="0">
                <a:latin typeface="Times New Roman"/>
                <a:cs typeface="Times New Roman"/>
              </a:rPr>
              <a:t>и др., </a:t>
            </a:r>
            <a:r>
              <a:rPr sz="2100" b="1" spc="-5" dirty="0">
                <a:latin typeface="Times New Roman"/>
                <a:cs typeface="Times New Roman"/>
              </a:rPr>
              <a:t>часто 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способствуют </a:t>
            </a:r>
            <a:r>
              <a:rPr sz="2100" b="1" spc="-5" dirty="0">
                <a:latin typeface="Times New Roman"/>
                <a:cs typeface="Times New Roman"/>
              </a:rPr>
              <a:t>смерти, </a:t>
            </a:r>
            <a:r>
              <a:rPr sz="2100" b="1" spc="-30" dirty="0">
                <a:latin typeface="Times New Roman"/>
                <a:cs typeface="Times New Roman"/>
              </a:rPr>
              <a:t>поэтому, </a:t>
            </a:r>
            <a:r>
              <a:rPr sz="2100" b="1" spc="5" dirty="0">
                <a:latin typeface="Times New Roman"/>
                <a:cs typeface="Times New Roman"/>
              </a:rPr>
              <a:t>если </a:t>
            </a:r>
            <a:r>
              <a:rPr sz="2100" b="1" dirty="0">
                <a:latin typeface="Times New Roman"/>
                <a:cs typeface="Times New Roman"/>
              </a:rPr>
              <a:t>они были </a:t>
            </a:r>
            <a:r>
              <a:rPr sz="2100" b="1" spc="-5" dirty="0">
                <a:latin typeface="Times New Roman"/>
                <a:cs typeface="Times New Roman"/>
              </a:rPr>
              <a:t>при </a:t>
            </a:r>
            <a:r>
              <a:rPr sz="2100" b="1" dirty="0">
                <a:latin typeface="Times New Roman"/>
                <a:cs typeface="Times New Roman"/>
              </a:rPr>
              <a:t>жизни у 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умершего(ей), </a:t>
            </a:r>
            <a:r>
              <a:rPr sz="2100" b="1" dirty="0">
                <a:latin typeface="Times New Roman"/>
                <a:cs typeface="Times New Roman"/>
              </a:rPr>
              <a:t>их </a:t>
            </a:r>
            <a:r>
              <a:rPr sz="2100" b="1" spc="-25" dirty="0">
                <a:latin typeface="Times New Roman"/>
                <a:cs typeface="Times New Roman"/>
              </a:rPr>
              <a:t>необходимо </a:t>
            </a:r>
            <a:r>
              <a:rPr sz="2100" b="1" spc="-20" dirty="0">
                <a:latin typeface="Times New Roman"/>
                <a:cs typeface="Times New Roman"/>
              </a:rPr>
              <a:t>включать </a:t>
            </a:r>
            <a:r>
              <a:rPr sz="2100" b="1" dirty="0">
                <a:latin typeface="Times New Roman"/>
                <a:cs typeface="Times New Roman"/>
              </a:rPr>
              <a:t>в часть </a:t>
            </a:r>
            <a:r>
              <a:rPr sz="2100" b="1" spc="-5" dirty="0">
                <a:latin typeface="Times New Roman"/>
                <a:cs typeface="Times New Roman"/>
              </a:rPr>
              <a:t>II </a:t>
            </a:r>
            <a:r>
              <a:rPr sz="2100" b="1" dirty="0">
                <a:latin typeface="Times New Roman"/>
                <a:cs typeface="Times New Roman"/>
              </a:rPr>
              <a:t>пункта 19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Медицинского </a:t>
            </a:r>
            <a:r>
              <a:rPr sz="2100" b="1" spc="-5" dirty="0">
                <a:latin typeface="Times New Roman"/>
                <a:cs typeface="Times New Roman"/>
              </a:rPr>
              <a:t>свидетельства.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83540" y="303657"/>
            <a:ext cx="8494395" cy="5719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7080" marR="911860" indent="-108204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6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7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750A3C"/>
                </a:solidFill>
                <a:latin typeface="Times New Roman"/>
                <a:cs typeface="Times New Roman"/>
              </a:rPr>
              <a:t>МЕДИЦИНСКОГО </a:t>
            </a:r>
            <a:r>
              <a:rPr sz="2400" b="1" spc="-58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750A3C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3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50A3C"/>
                </a:solidFill>
                <a:latin typeface="Times New Roman"/>
                <a:cs typeface="Times New Roman"/>
              </a:rPr>
              <a:t>О</a:t>
            </a:r>
            <a:r>
              <a:rPr sz="2400" b="1" spc="-1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750A3C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 marL="355600" marR="132080" indent="-342900">
              <a:lnSpc>
                <a:spcPts val="3020"/>
              </a:lnSpc>
              <a:spcBef>
                <a:spcPts val="1485"/>
              </a:spcBef>
              <a:buClr>
                <a:srgbClr val="750A3C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  <a:tab pos="126238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В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статистическую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разработку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включается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только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одна	</a:t>
            </a:r>
            <a:r>
              <a:rPr sz="2800" b="1" spc="-15" dirty="0">
                <a:latin typeface="Times New Roman"/>
                <a:cs typeface="Times New Roman"/>
              </a:rPr>
              <a:t>первоначальная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причина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при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смерти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от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ts val="2985"/>
              </a:lnSpc>
            </a:pPr>
            <a:r>
              <a:rPr sz="2800" b="1" spc="-15" dirty="0">
                <a:latin typeface="Times New Roman"/>
                <a:cs typeface="Times New Roman"/>
              </a:rPr>
              <a:t>заболеваний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3020"/>
              </a:lnSpc>
              <a:spcBef>
                <a:spcPts val="720"/>
              </a:spcBef>
              <a:buClr>
                <a:srgbClr val="750A3C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и</a:t>
            </a:r>
            <a:r>
              <a:rPr sz="2800" b="1" spc="1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две</a:t>
            </a:r>
            <a:r>
              <a:rPr sz="2800" b="1" spc="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причины</a:t>
            </a:r>
            <a:r>
              <a:rPr sz="2800" b="1" spc="1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при</a:t>
            </a:r>
            <a:r>
              <a:rPr sz="2800" b="1" spc="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смерти</a:t>
            </a:r>
            <a:r>
              <a:rPr sz="2800" b="1" spc="114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от</a:t>
            </a:r>
            <a:r>
              <a:rPr sz="2800" b="1" spc="10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травм 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(отравлений):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первая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по </a:t>
            </a:r>
            <a:r>
              <a:rPr sz="2800" b="1" spc="-10" dirty="0">
                <a:latin typeface="Times New Roman"/>
                <a:cs typeface="Times New Roman"/>
              </a:rPr>
              <a:t>характеру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травмы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(XIX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класс</a:t>
            </a:r>
            <a:r>
              <a:rPr sz="2800" b="1" spc="-5" dirty="0">
                <a:latin typeface="Times New Roman"/>
                <a:cs typeface="Times New Roman"/>
              </a:rPr>
              <a:t> МКБ-10),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вторая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внешняя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причина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(ХХ 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класс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МКБ-10).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ts val="3190"/>
              </a:lnSpc>
              <a:spcBef>
                <a:spcPts val="305"/>
              </a:spcBef>
              <a:buClr>
                <a:srgbClr val="750A3C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в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Медицинском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свидетельстве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кодируют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15" dirty="0">
                <a:latin typeface="Times New Roman"/>
                <a:cs typeface="Times New Roman"/>
              </a:rPr>
              <a:t>все</a:t>
            </a:r>
            <a:endParaRPr sz="2800">
              <a:latin typeface="Times New Roman"/>
              <a:cs typeface="Times New Roman"/>
            </a:endParaRPr>
          </a:p>
          <a:p>
            <a:pPr marL="355600" marR="582930">
              <a:lnSpc>
                <a:spcPct val="90000"/>
              </a:lnSpc>
              <a:spcBef>
                <a:spcPts val="170"/>
              </a:spcBef>
            </a:pPr>
            <a:r>
              <a:rPr sz="2800" b="1" spc="-5" dirty="0">
                <a:latin typeface="Times New Roman"/>
                <a:cs typeface="Times New Roman"/>
              </a:rPr>
              <a:t>записанные </a:t>
            </a:r>
            <a:r>
              <a:rPr sz="2800" b="1" spc="-15" dirty="0">
                <a:latin typeface="Times New Roman"/>
                <a:cs typeface="Times New Roman"/>
              </a:rPr>
              <a:t>заболевания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(состояния),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включая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раздел</a:t>
            </a:r>
            <a:r>
              <a:rPr sz="2800" b="1" spc="-5" dirty="0">
                <a:latin typeface="Times New Roman"/>
                <a:cs typeface="Times New Roman"/>
              </a:rPr>
              <a:t> II.</a:t>
            </a:r>
            <a:r>
              <a:rPr sz="2800" b="1" spc="-10" dirty="0">
                <a:latin typeface="Times New Roman"/>
                <a:cs typeface="Times New Roman"/>
              </a:rPr>
              <a:t> По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возможности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указывается </a:t>
            </a:r>
            <a:r>
              <a:rPr sz="2800" b="1" spc="5" dirty="0">
                <a:latin typeface="Times New Roman"/>
                <a:cs typeface="Times New Roman"/>
              </a:rPr>
              <a:t>вся 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логическая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последовательность 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взаимосвязанных причин.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83540" y="303657"/>
            <a:ext cx="8521700" cy="5697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7080" marR="939800" indent="-108204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6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7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750A3C"/>
                </a:solidFill>
                <a:latin typeface="Times New Roman"/>
                <a:cs typeface="Times New Roman"/>
              </a:rPr>
              <a:t>МЕДИЦИНСКОГО </a:t>
            </a:r>
            <a:r>
              <a:rPr sz="2400" b="1" spc="-58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750A3C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3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50A3C"/>
                </a:solidFill>
                <a:latin typeface="Times New Roman"/>
                <a:cs typeface="Times New Roman"/>
              </a:rPr>
              <a:t>О</a:t>
            </a:r>
            <a:r>
              <a:rPr sz="2400" b="1" spc="-1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750A3C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 marL="355600" marR="1270000" indent="-342900">
              <a:lnSpc>
                <a:spcPts val="2300"/>
              </a:lnSpc>
              <a:spcBef>
                <a:spcPts val="1435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b="1" i="1" spc="-45" dirty="0">
                <a:solidFill>
                  <a:srgbClr val="C00000"/>
                </a:solidFill>
                <a:latin typeface="Times New Roman"/>
                <a:cs typeface="Times New Roman"/>
              </a:rPr>
              <a:t>Код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первоначальной</a:t>
            </a:r>
            <a:r>
              <a:rPr sz="2400" b="1" i="1" spc="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причины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смерти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по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МКБ-10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записывается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графе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«Код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по</a:t>
            </a:r>
            <a:r>
              <a:rPr sz="2400" b="1" dirty="0">
                <a:latin typeface="Times New Roman"/>
                <a:cs typeface="Times New Roman"/>
              </a:rPr>
              <a:t> МКБ-10»</a:t>
            </a:r>
            <a:r>
              <a:rPr sz="2400" b="1" spc="-15" dirty="0">
                <a:latin typeface="Times New Roman"/>
                <a:cs typeface="Times New Roman"/>
              </a:rPr>
              <a:t> напротив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выбранной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первоначальной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причины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смерти </a:t>
            </a:r>
            <a:r>
              <a:rPr sz="2400" b="1" dirty="0">
                <a:latin typeface="Times New Roman"/>
                <a:cs typeface="Times New Roman"/>
              </a:rPr>
              <a:t>и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подчеркивается</a:t>
            </a:r>
            <a:r>
              <a:rPr sz="2400" b="1" spc="-10" dirty="0">
                <a:latin typeface="Times New Roman"/>
                <a:cs typeface="Times New Roman"/>
              </a:rPr>
              <a:t>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Коды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других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050"/>
              </a:lnSpc>
            </a:pPr>
            <a:r>
              <a:rPr sz="2400" b="1" spc="-10" dirty="0">
                <a:latin typeface="Times New Roman"/>
                <a:cs typeface="Times New Roman"/>
              </a:rPr>
              <a:t>записываются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 </a:t>
            </a:r>
            <a:r>
              <a:rPr sz="2400" b="1" spc="-15" dirty="0">
                <a:latin typeface="Times New Roman"/>
                <a:cs typeface="Times New Roman"/>
              </a:rPr>
              <a:t>той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же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графе,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напротив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каждой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строки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595"/>
              </a:lnSpc>
            </a:pPr>
            <a:r>
              <a:rPr sz="2400" b="1" spc="-15" dirty="0">
                <a:latin typeface="Times New Roman"/>
                <a:cs typeface="Times New Roman"/>
              </a:rPr>
              <a:t>без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подчеркивания.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ts val="2590"/>
              </a:lnSpc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графе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«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Приблизительный</a:t>
            </a:r>
            <a:r>
              <a:rPr sz="2400" b="1" spc="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период</a:t>
            </a:r>
            <a:r>
              <a:rPr sz="2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времени</a:t>
            </a:r>
            <a:r>
              <a:rPr sz="24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между</a:t>
            </a:r>
            <a:endParaRPr sz="2400">
              <a:latin typeface="Times New Roman"/>
              <a:cs typeface="Times New Roman"/>
            </a:endParaRPr>
          </a:p>
          <a:p>
            <a:pPr marL="355600" marR="5080">
              <a:lnSpc>
                <a:spcPct val="80000"/>
              </a:lnSpc>
              <a:spcBef>
                <a:spcPts val="285"/>
              </a:spcBef>
              <a:tabLst>
                <a:tab pos="3656965" algn="l"/>
              </a:tabLst>
            </a:pPr>
            <a:r>
              <a:rPr sz="2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началом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патологического</a:t>
            </a:r>
            <a:r>
              <a:rPr sz="2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процесса</a:t>
            </a:r>
            <a:r>
              <a:rPr sz="2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смертью</a:t>
            </a:r>
            <a:r>
              <a:rPr sz="2400" b="1" spc="-5" dirty="0">
                <a:latin typeface="Times New Roman"/>
                <a:cs typeface="Times New Roman"/>
              </a:rPr>
              <a:t>»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напротив </a:t>
            </a:r>
            <a:r>
              <a:rPr sz="2400" b="1" spc="-10" dirty="0">
                <a:latin typeface="Times New Roman"/>
                <a:cs typeface="Times New Roman"/>
              </a:rPr>
              <a:t> каждой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отобранной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причины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указывается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период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времени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" dirty="0">
                <a:latin typeface="Times New Roman"/>
                <a:cs typeface="Times New Roman"/>
              </a:rPr>
              <a:t> минутах,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часах,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днях,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неделях,</a:t>
            </a:r>
            <a:r>
              <a:rPr sz="2400" b="1" dirty="0">
                <a:latin typeface="Times New Roman"/>
                <a:cs typeface="Times New Roman"/>
              </a:rPr>
              <a:t> месяцах,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годах.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этом </a:t>
            </a:r>
            <a:r>
              <a:rPr sz="2400" b="1" spc="-20" dirty="0">
                <a:latin typeface="Times New Roman"/>
                <a:cs typeface="Times New Roman"/>
              </a:rPr>
              <a:t> следует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учитывать,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что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период,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указанный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на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строке </a:t>
            </a:r>
            <a:r>
              <a:rPr sz="2400" b="1" spc="-5" dirty="0">
                <a:latin typeface="Times New Roman"/>
                <a:cs typeface="Times New Roman"/>
              </a:rPr>
              <a:t> выше, не </a:t>
            </a:r>
            <a:r>
              <a:rPr sz="2400" b="1" spc="-30" dirty="0">
                <a:latin typeface="Times New Roman"/>
                <a:cs typeface="Times New Roman"/>
              </a:rPr>
              <a:t>может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быть </a:t>
            </a:r>
            <a:r>
              <a:rPr sz="2400" b="1" spc="-20" dirty="0">
                <a:latin typeface="Times New Roman"/>
                <a:cs typeface="Times New Roman"/>
              </a:rPr>
              <a:t>больше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периода,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указанного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строкой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ниже.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Данные </a:t>
            </a:r>
            <a:r>
              <a:rPr sz="2400" b="1" spc="-5" dirty="0">
                <a:latin typeface="Times New Roman"/>
                <a:cs typeface="Times New Roman"/>
              </a:rPr>
              <a:t>сведения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необходимы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для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получения 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информации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средней	</a:t>
            </a:r>
            <a:r>
              <a:rPr sz="2400" b="1" spc="-10" dirty="0">
                <a:latin typeface="Times New Roman"/>
                <a:cs typeface="Times New Roman"/>
              </a:rPr>
              <a:t>продолжительности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жизни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различных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заболеваниях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(состояниях).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-5" dirty="0">
                <a:latin typeface="Times New Roman"/>
                <a:cs typeface="Times New Roman"/>
              </a:rPr>
              <a:t> отсутствии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305"/>
              </a:lnSpc>
              <a:tabLst>
                <a:tab pos="402907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сведений</a:t>
            </a:r>
            <a:r>
              <a:rPr sz="2400" b="1" dirty="0">
                <a:latin typeface="Times New Roman"/>
                <a:cs typeface="Times New Roman"/>
              </a:rPr>
              <a:t> делается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запись	</a:t>
            </a:r>
            <a:r>
              <a:rPr sz="2400" b="1" dirty="0">
                <a:latin typeface="Times New Roman"/>
                <a:cs typeface="Times New Roman"/>
              </a:rPr>
              <a:t>«неизвестно».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8404" y="228600"/>
            <a:ext cx="5979160" cy="680085"/>
            <a:chOff x="1708404" y="228600"/>
            <a:chExt cx="5979160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8404" y="615695"/>
              <a:ext cx="4290060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2976" y="228600"/>
              <a:ext cx="4280916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83936" y="615695"/>
              <a:ext cx="2103119" cy="2758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88507" y="228600"/>
              <a:ext cx="2095499" cy="679703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18388" y="594359"/>
            <a:ext cx="7682865" cy="680085"/>
            <a:chOff x="818388" y="594359"/>
            <a:chExt cx="7682865" cy="68008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8388" y="981455"/>
              <a:ext cx="7682483" cy="2758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960" y="594359"/>
              <a:ext cx="7674864" cy="67970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83540" y="303657"/>
            <a:ext cx="8483600" cy="5537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 algn="ctr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007DEA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7DEA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4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КОРЕШКА</a:t>
            </a:r>
            <a:endParaRPr sz="2400">
              <a:latin typeface="Times New Roman"/>
              <a:cs typeface="Times New Roman"/>
            </a:endParaRPr>
          </a:p>
          <a:p>
            <a:pPr marL="43180" algn="ctr">
              <a:lnSpc>
                <a:spcPct val="100000"/>
              </a:lnSpc>
            </a:pPr>
            <a:r>
              <a:rPr sz="2400" b="1" spc="-10" dirty="0">
                <a:solidFill>
                  <a:srgbClr val="007DEA"/>
                </a:solidFill>
                <a:latin typeface="Times New Roman"/>
                <a:cs typeface="Times New Roman"/>
              </a:rPr>
              <a:t>МЕДИЦИНСКОГО</a:t>
            </a:r>
            <a:r>
              <a:rPr sz="2400" b="1" spc="-6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7DEA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1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7DEA"/>
                </a:solidFill>
                <a:latin typeface="Times New Roman"/>
                <a:cs typeface="Times New Roman"/>
              </a:rPr>
              <a:t>О</a:t>
            </a:r>
            <a:r>
              <a:rPr sz="2400" b="1" spc="-2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7DEA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500"/>
              </a:lnSpc>
              <a:spcBef>
                <a:spcPts val="1420"/>
              </a:spcBef>
              <a:buClr>
                <a:srgbClr val="750A3C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b="1" dirty="0">
                <a:latin typeface="Times New Roman"/>
                <a:cs typeface="Times New Roman"/>
              </a:rPr>
              <a:t>В </a:t>
            </a:r>
            <a:r>
              <a:rPr sz="2600" b="1" spc="5" dirty="0">
                <a:latin typeface="Times New Roman"/>
                <a:cs typeface="Times New Roman"/>
              </a:rPr>
              <a:t>пунктах </a:t>
            </a:r>
            <a:r>
              <a:rPr sz="2600" b="1" dirty="0">
                <a:latin typeface="Times New Roman"/>
                <a:cs typeface="Times New Roman"/>
              </a:rPr>
              <a:t>1-13 </a:t>
            </a:r>
            <a:r>
              <a:rPr sz="2600" b="1" spc="-10" dirty="0">
                <a:latin typeface="Times New Roman"/>
                <a:cs typeface="Times New Roman"/>
              </a:rPr>
              <a:t>корешка </a:t>
            </a:r>
            <a:r>
              <a:rPr sz="2600" b="1" spc="-15" dirty="0">
                <a:latin typeface="Times New Roman"/>
                <a:cs typeface="Times New Roman"/>
              </a:rPr>
              <a:t>Медицинского </a:t>
            </a:r>
            <a:r>
              <a:rPr sz="2600" b="1" spc="-5" dirty="0">
                <a:latin typeface="Times New Roman"/>
                <a:cs typeface="Times New Roman"/>
              </a:rPr>
              <a:t>свидетельства </a:t>
            </a:r>
            <a:r>
              <a:rPr sz="2600" b="1" spc="-6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делаются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записи,</a:t>
            </a:r>
            <a:r>
              <a:rPr sz="2600" b="1" spc="-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полностью</a:t>
            </a:r>
            <a:r>
              <a:rPr sz="26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соответствующие</a:t>
            </a:r>
            <a:endParaRPr sz="2600">
              <a:latin typeface="Times New Roman"/>
              <a:cs typeface="Times New Roman"/>
            </a:endParaRPr>
          </a:p>
          <a:p>
            <a:pPr marL="355600" marR="744220">
              <a:lnSpc>
                <a:spcPct val="80000"/>
              </a:lnSpc>
              <a:spcBef>
                <a:spcPts val="15"/>
              </a:spcBef>
            </a:pPr>
            <a:r>
              <a:rPr sz="26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записям, </a:t>
            </a:r>
            <a:r>
              <a:rPr sz="2600" b="1" dirty="0">
                <a:solidFill>
                  <a:srgbClr val="AF0F5C"/>
                </a:solidFill>
                <a:latin typeface="Times New Roman"/>
                <a:cs typeface="Times New Roman"/>
              </a:rPr>
              <a:t>сделанным в </a:t>
            </a:r>
            <a:r>
              <a:rPr sz="26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соответствующих </a:t>
            </a:r>
            <a:r>
              <a:rPr sz="26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пунктах </a:t>
            </a:r>
            <a:r>
              <a:rPr sz="2600" b="1" spc="-6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Медицинского</a:t>
            </a:r>
            <a:r>
              <a:rPr sz="26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свидетельства.</a:t>
            </a:r>
            <a:endParaRPr sz="2600">
              <a:latin typeface="Times New Roman"/>
              <a:cs typeface="Times New Roman"/>
            </a:endParaRPr>
          </a:p>
          <a:p>
            <a:pPr marL="355600" marR="1066800" indent="-342900">
              <a:lnSpc>
                <a:spcPct val="80000"/>
              </a:lnSpc>
              <a:spcBef>
                <a:spcPts val="625"/>
              </a:spcBef>
              <a:buClr>
                <a:srgbClr val="750A3C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  <a:tab pos="4489450" algn="l"/>
              </a:tabLst>
            </a:pPr>
            <a:r>
              <a:rPr sz="2600" b="1" spc="-20" dirty="0">
                <a:latin typeface="Times New Roman"/>
                <a:cs typeface="Times New Roman"/>
              </a:rPr>
              <a:t>Корешок </a:t>
            </a:r>
            <a:r>
              <a:rPr sz="2600" b="1" spc="-5" dirty="0">
                <a:latin typeface="Times New Roman"/>
                <a:cs typeface="Times New Roman"/>
              </a:rPr>
              <a:t>подписывается </a:t>
            </a:r>
            <a:r>
              <a:rPr sz="2600" b="1" spc="-25" dirty="0">
                <a:latin typeface="Times New Roman"/>
                <a:cs typeface="Times New Roman"/>
              </a:rPr>
              <a:t>врачом </a:t>
            </a:r>
            <a:r>
              <a:rPr sz="2600" b="1" spc="-5" dirty="0">
                <a:latin typeface="Times New Roman"/>
                <a:cs typeface="Times New Roman"/>
              </a:rPr>
              <a:t>(фельдшером, </a:t>
            </a:r>
            <a:r>
              <a:rPr sz="2600" b="1" spc="-63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акушеркой),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оформившим	</a:t>
            </a:r>
            <a:r>
              <a:rPr sz="2600" b="1" spc="-10" dirty="0">
                <a:latin typeface="Times New Roman"/>
                <a:cs typeface="Times New Roman"/>
              </a:rPr>
              <a:t>Медицинское</a:t>
            </a:r>
            <a:endParaRPr sz="2600">
              <a:latin typeface="Times New Roman"/>
              <a:cs typeface="Times New Roman"/>
            </a:endParaRPr>
          </a:p>
          <a:p>
            <a:pPr marL="355600">
              <a:lnSpc>
                <a:spcPts val="2495"/>
              </a:lnSpc>
            </a:pPr>
            <a:r>
              <a:rPr sz="2600" b="1" spc="-5" dirty="0">
                <a:latin typeface="Times New Roman"/>
                <a:cs typeface="Times New Roman"/>
              </a:rPr>
              <a:t>свидетельство.</a:t>
            </a:r>
            <a:endParaRPr sz="2600">
              <a:latin typeface="Times New Roman"/>
              <a:cs typeface="Times New Roman"/>
            </a:endParaRPr>
          </a:p>
          <a:p>
            <a:pPr marL="355600" marR="420370" indent="-342900">
              <a:lnSpc>
                <a:spcPct val="80000"/>
              </a:lnSpc>
              <a:spcBef>
                <a:spcPts val="625"/>
              </a:spcBef>
              <a:buClr>
                <a:srgbClr val="750A3C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  <a:tab pos="4371340" algn="l"/>
                <a:tab pos="6743700" algn="l"/>
              </a:tabLst>
            </a:pPr>
            <a:r>
              <a:rPr sz="2600" b="1" dirty="0">
                <a:latin typeface="Times New Roman"/>
                <a:cs typeface="Times New Roman"/>
              </a:rPr>
              <a:t>В пункте 14 </a:t>
            </a:r>
            <a:r>
              <a:rPr sz="2600" b="1" spc="-25" dirty="0">
                <a:latin typeface="Times New Roman"/>
                <a:cs typeface="Times New Roman"/>
              </a:rPr>
              <a:t>Корешка </a:t>
            </a:r>
            <a:r>
              <a:rPr sz="2600" b="1" dirty="0">
                <a:latin typeface="Times New Roman"/>
                <a:cs typeface="Times New Roman"/>
              </a:rPr>
              <a:t>«Фамилия, </a:t>
            </a:r>
            <a:r>
              <a:rPr sz="2600" b="1" spc="-5" dirty="0">
                <a:latin typeface="Times New Roman"/>
                <a:cs typeface="Times New Roman"/>
              </a:rPr>
              <a:t>имя, отчество </a:t>
            </a:r>
            <a:r>
              <a:rPr sz="2600" b="1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п</a:t>
            </a:r>
            <a:r>
              <a:rPr sz="2600" b="1" spc="-30" dirty="0">
                <a:latin typeface="Times New Roman"/>
                <a:cs typeface="Times New Roman"/>
              </a:rPr>
              <a:t>о</a:t>
            </a:r>
            <a:r>
              <a:rPr sz="2600" b="1" spc="-5" dirty="0">
                <a:latin typeface="Times New Roman"/>
                <a:cs typeface="Times New Roman"/>
              </a:rPr>
              <a:t>л</a:t>
            </a:r>
            <a:r>
              <a:rPr sz="2600" b="1" spc="5" dirty="0">
                <a:latin typeface="Times New Roman"/>
                <a:cs typeface="Times New Roman"/>
              </a:rPr>
              <a:t>у</a:t>
            </a:r>
            <a:r>
              <a:rPr sz="2600" b="1" dirty="0">
                <a:latin typeface="Times New Roman"/>
                <a:cs typeface="Times New Roman"/>
              </a:rPr>
              <a:t>ч</a:t>
            </a:r>
            <a:r>
              <a:rPr sz="2600" b="1" spc="-75" dirty="0">
                <a:latin typeface="Times New Roman"/>
                <a:cs typeface="Times New Roman"/>
              </a:rPr>
              <a:t>а</a:t>
            </a:r>
            <a:r>
              <a:rPr sz="2600" b="1" spc="-5" dirty="0">
                <a:latin typeface="Times New Roman"/>
                <a:cs typeface="Times New Roman"/>
              </a:rPr>
              <a:t>теля</a:t>
            </a:r>
            <a:r>
              <a:rPr sz="2600" b="1" dirty="0">
                <a:latin typeface="Times New Roman"/>
                <a:cs typeface="Times New Roman"/>
              </a:rPr>
              <a:t>»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у</a:t>
            </a:r>
            <a:r>
              <a:rPr sz="2600" b="1" spc="-30" dirty="0">
                <a:latin typeface="Times New Roman"/>
                <a:cs typeface="Times New Roman"/>
              </a:rPr>
              <a:t>к</a:t>
            </a:r>
            <a:r>
              <a:rPr sz="2600" b="1" dirty="0">
                <a:latin typeface="Times New Roman"/>
                <a:cs typeface="Times New Roman"/>
              </a:rPr>
              <a:t>азывае</a:t>
            </a:r>
            <a:r>
              <a:rPr sz="2600" b="1" spc="35" dirty="0">
                <a:latin typeface="Times New Roman"/>
                <a:cs typeface="Times New Roman"/>
              </a:rPr>
              <a:t>т</a:t>
            </a:r>
            <a:r>
              <a:rPr sz="2600" b="1" dirty="0">
                <a:latin typeface="Times New Roman"/>
                <a:cs typeface="Times New Roman"/>
              </a:rPr>
              <a:t>ся	фами</a:t>
            </a:r>
            <a:r>
              <a:rPr sz="2600" b="1" spc="5" dirty="0">
                <a:latin typeface="Times New Roman"/>
                <a:cs typeface="Times New Roman"/>
              </a:rPr>
              <a:t>л</a:t>
            </a:r>
            <a:r>
              <a:rPr sz="2600" b="1" spc="-5" dirty="0">
                <a:latin typeface="Times New Roman"/>
                <a:cs typeface="Times New Roman"/>
              </a:rPr>
              <a:t>ия</a:t>
            </a:r>
            <a:r>
              <a:rPr sz="2600" b="1" dirty="0">
                <a:latin typeface="Times New Roman"/>
                <a:cs typeface="Times New Roman"/>
              </a:rPr>
              <a:t>,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имя</a:t>
            </a:r>
            <a:r>
              <a:rPr sz="2600" b="1" dirty="0">
                <a:latin typeface="Times New Roman"/>
                <a:cs typeface="Times New Roman"/>
              </a:rPr>
              <a:t>,	</a:t>
            </a:r>
            <a:r>
              <a:rPr sz="2600" b="1" spc="-30" dirty="0">
                <a:latin typeface="Times New Roman"/>
                <a:cs typeface="Times New Roman"/>
              </a:rPr>
              <a:t>о</a:t>
            </a:r>
            <a:r>
              <a:rPr sz="2600" b="1" spc="-5" dirty="0">
                <a:latin typeface="Times New Roman"/>
                <a:cs typeface="Times New Roman"/>
              </a:rPr>
              <a:t>тч</a:t>
            </a:r>
            <a:r>
              <a:rPr sz="2600" b="1" spc="30" dirty="0">
                <a:latin typeface="Times New Roman"/>
                <a:cs typeface="Times New Roman"/>
              </a:rPr>
              <a:t>е</a:t>
            </a:r>
            <a:r>
              <a:rPr sz="2600" b="1" dirty="0">
                <a:latin typeface="Times New Roman"/>
                <a:cs typeface="Times New Roman"/>
              </a:rPr>
              <a:t>ст</a:t>
            </a:r>
            <a:r>
              <a:rPr sz="2600" b="1" spc="-30" dirty="0">
                <a:latin typeface="Times New Roman"/>
                <a:cs typeface="Times New Roman"/>
              </a:rPr>
              <a:t>в</a:t>
            </a:r>
            <a:r>
              <a:rPr sz="2600" b="1" dirty="0">
                <a:latin typeface="Times New Roman"/>
                <a:cs typeface="Times New Roman"/>
              </a:rPr>
              <a:t>о  </a:t>
            </a:r>
            <a:r>
              <a:rPr sz="2600" b="1" spc="-15" dirty="0">
                <a:latin typeface="Times New Roman"/>
                <a:cs typeface="Times New Roman"/>
              </a:rPr>
              <a:t>получателя Медицинского </a:t>
            </a:r>
            <a:r>
              <a:rPr sz="2600" b="1" spc="-5" dirty="0">
                <a:latin typeface="Times New Roman"/>
                <a:cs typeface="Times New Roman"/>
              </a:rPr>
              <a:t>свидетельства. Здесь </a:t>
            </a:r>
            <a:r>
              <a:rPr sz="2600" b="1" spc="-20" dirty="0">
                <a:latin typeface="Times New Roman"/>
                <a:cs typeface="Times New Roman"/>
              </a:rPr>
              <a:t>же </a:t>
            </a:r>
            <a:r>
              <a:rPr sz="2600" b="1" spc="-6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указывается </a:t>
            </a:r>
            <a:r>
              <a:rPr sz="2600" b="1" spc="-30" dirty="0">
                <a:latin typeface="Times New Roman"/>
                <a:cs typeface="Times New Roman"/>
              </a:rPr>
              <a:t>документ, </a:t>
            </a:r>
            <a:r>
              <a:rPr sz="2600" b="1" spc="-20" dirty="0">
                <a:latin typeface="Times New Roman"/>
                <a:cs typeface="Times New Roman"/>
              </a:rPr>
              <a:t>удостоверяющий </a:t>
            </a:r>
            <a:r>
              <a:rPr sz="2600" b="1" spc="-5" dirty="0">
                <a:latin typeface="Times New Roman"/>
                <a:cs typeface="Times New Roman"/>
              </a:rPr>
              <a:t>личность </a:t>
            </a:r>
            <a:r>
              <a:rPr sz="2600" b="1" dirty="0">
                <a:latin typeface="Times New Roman"/>
                <a:cs typeface="Times New Roman"/>
              </a:rPr>
              <a:t> </a:t>
            </a:r>
            <a:r>
              <a:rPr sz="2600" b="1" spc="-15" dirty="0">
                <a:latin typeface="Times New Roman"/>
                <a:cs typeface="Times New Roman"/>
              </a:rPr>
              <a:t>получателя Медицинского </a:t>
            </a:r>
            <a:r>
              <a:rPr sz="2600" b="1" spc="-5" dirty="0">
                <a:latin typeface="Times New Roman"/>
                <a:cs typeface="Times New Roman"/>
              </a:rPr>
              <a:t>свидетельства </a:t>
            </a:r>
            <a:r>
              <a:rPr sz="2600" b="1" dirty="0">
                <a:latin typeface="Times New Roman"/>
                <a:cs typeface="Times New Roman"/>
              </a:rPr>
              <a:t>(серия, 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номер, </a:t>
            </a:r>
            <a:r>
              <a:rPr sz="2600" b="1" spc="-20" dirty="0">
                <a:latin typeface="Times New Roman"/>
                <a:cs typeface="Times New Roman"/>
              </a:rPr>
              <a:t>кем </a:t>
            </a:r>
            <a:r>
              <a:rPr sz="2600" b="1" spc="-5" dirty="0">
                <a:latin typeface="Times New Roman"/>
                <a:cs typeface="Times New Roman"/>
              </a:rPr>
              <a:t>выдан), </a:t>
            </a:r>
            <a:r>
              <a:rPr sz="2600" b="1" spc="-10" dirty="0">
                <a:latin typeface="Times New Roman"/>
                <a:cs typeface="Times New Roman"/>
              </a:rPr>
              <a:t>дата </a:t>
            </a:r>
            <a:r>
              <a:rPr sz="2600" b="1" spc="-5" dirty="0">
                <a:latin typeface="Times New Roman"/>
                <a:cs typeface="Times New Roman"/>
              </a:rPr>
              <a:t>получения </a:t>
            </a:r>
            <a:r>
              <a:rPr sz="2600" b="1" spc="-15" dirty="0">
                <a:latin typeface="Times New Roman"/>
                <a:cs typeface="Times New Roman"/>
              </a:rPr>
              <a:t>Медицинского 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свидетельства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spc="5" dirty="0">
                <a:latin typeface="Times New Roman"/>
                <a:cs typeface="Times New Roman"/>
              </a:rPr>
              <a:t>ставится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подпись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spc="-15" dirty="0">
                <a:latin typeface="Times New Roman"/>
                <a:cs typeface="Times New Roman"/>
              </a:rPr>
              <a:t>получателя.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08404" y="228600"/>
            <a:ext cx="5979160" cy="680085"/>
            <a:chOff x="1708404" y="228600"/>
            <a:chExt cx="5979160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8404" y="615695"/>
              <a:ext cx="4290060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2976" y="228600"/>
              <a:ext cx="4280916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83936" y="615695"/>
              <a:ext cx="2103119" cy="2758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88507" y="228600"/>
              <a:ext cx="2095499" cy="679703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18388" y="594359"/>
            <a:ext cx="7682865" cy="680085"/>
            <a:chOff x="818388" y="594359"/>
            <a:chExt cx="7682865" cy="68008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8388" y="981455"/>
              <a:ext cx="7682483" cy="2758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960" y="594359"/>
              <a:ext cx="7674864" cy="67970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83540" y="303657"/>
            <a:ext cx="8298815" cy="5855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410" algn="ctr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007DEA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7DEA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4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КОРЕШКА</a:t>
            </a:r>
            <a:endParaRPr sz="2400">
              <a:latin typeface="Times New Roman"/>
              <a:cs typeface="Times New Roman"/>
            </a:endParaRPr>
          </a:p>
          <a:p>
            <a:pPr marL="228600" algn="ctr">
              <a:lnSpc>
                <a:spcPct val="100000"/>
              </a:lnSpc>
            </a:pPr>
            <a:r>
              <a:rPr sz="2400" b="1" spc="-10" dirty="0">
                <a:solidFill>
                  <a:srgbClr val="007DEA"/>
                </a:solidFill>
                <a:latin typeface="Times New Roman"/>
                <a:cs typeface="Times New Roman"/>
              </a:rPr>
              <a:t>МЕДИЦИНСКОГО</a:t>
            </a:r>
            <a:r>
              <a:rPr sz="2400" b="1" spc="-6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7DEA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1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7DEA"/>
                </a:solidFill>
                <a:latin typeface="Times New Roman"/>
                <a:cs typeface="Times New Roman"/>
              </a:rPr>
              <a:t>О</a:t>
            </a:r>
            <a:r>
              <a:rPr sz="2400" b="1" spc="-2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7DEA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500"/>
              </a:lnSpc>
              <a:spcBef>
                <a:spcPts val="1420"/>
              </a:spcBef>
              <a:buClr>
                <a:srgbClr val="750A3C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b="1" spc="-20" dirty="0">
                <a:latin typeface="Times New Roman"/>
                <a:cs typeface="Times New Roman"/>
              </a:rPr>
              <a:t>Корешки </a:t>
            </a:r>
            <a:r>
              <a:rPr sz="2600" b="1" spc="-10" dirty="0">
                <a:latin typeface="Times New Roman"/>
                <a:cs typeface="Times New Roman"/>
              </a:rPr>
              <a:t>Медицинских </a:t>
            </a:r>
            <a:r>
              <a:rPr sz="2600" b="1" spc="-5" dirty="0">
                <a:latin typeface="Times New Roman"/>
                <a:cs typeface="Times New Roman"/>
              </a:rPr>
              <a:t>свидетельств </a:t>
            </a:r>
            <a:r>
              <a:rPr sz="2600" b="1" spc="-20" dirty="0">
                <a:latin typeface="Times New Roman"/>
                <a:cs typeface="Times New Roman"/>
              </a:rPr>
              <a:t>подлежат 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AF0F5C"/>
                </a:solidFill>
                <a:latin typeface="Times New Roman"/>
                <a:cs typeface="Times New Roman"/>
              </a:rPr>
              <a:t>хранению </a:t>
            </a:r>
            <a:r>
              <a:rPr sz="26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по </a:t>
            </a:r>
            <a:r>
              <a:rPr sz="2600" b="1" dirty="0">
                <a:solidFill>
                  <a:srgbClr val="AF0F5C"/>
                </a:solidFill>
                <a:latin typeface="Times New Roman"/>
                <a:cs typeface="Times New Roman"/>
              </a:rPr>
              <a:t>месту </a:t>
            </a:r>
            <a:r>
              <a:rPr sz="26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их </a:t>
            </a:r>
            <a:r>
              <a:rPr sz="26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выдачи </a:t>
            </a:r>
            <a:r>
              <a:rPr sz="2600" b="1" dirty="0">
                <a:solidFill>
                  <a:srgbClr val="AF0F5C"/>
                </a:solidFill>
                <a:latin typeface="Times New Roman"/>
                <a:cs typeface="Times New Roman"/>
              </a:rPr>
              <a:t>в </a:t>
            </a:r>
            <a:r>
              <a:rPr sz="26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течение </a:t>
            </a:r>
            <a:r>
              <a:rPr sz="2600" b="1" dirty="0">
                <a:solidFill>
                  <a:srgbClr val="AF0F5C"/>
                </a:solidFill>
                <a:latin typeface="Times New Roman"/>
                <a:cs typeface="Times New Roman"/>
              </a:rPr>
              <a:t>1 </a:t>
            </a:r>
            <a:r>
              <a:rPr sz="26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календарного </a:t>
            </a:r>
            <a:r>
              <a:rPr sz="26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года </a:t>
            </a:r>
            <a:r>
              <a:rPr sz="2600" b="1" spc="-5" dirty="0">
                <a:latin typeface="Times New Roman"/>
                <a:cs typeface="Times New Roman"/>
              </a:rPr>
              <a:t>после окончания </a:t>
            </a:r>
            <a:r>
              <a:rPr sz="2600" b="1" spc="-25" dirty="0">
                <a:latin typeface="Times New Roman"/>
                <a:cs typeface="Times New Roman"/>
              </a:rPr>
              <a:t>года, </a:t>
            </a:r>
            <a:r>
              <a:rPr sz="2600" b="1" spc="-30" dirty="0">
                <a:latin typeface="Times New Roman"/>
                <a:cs typeface="Times New Roman"/>
              </a:rPr>
              <a:t>когда </a:t>
            </a:r>
            <a:r>
              <a:rPr sz="2600" b="1" dirty="0">
                <a:latin typeface="Times New Roman"/>
                <a:cs typeface="Times New Roman"/>
              </a:rPr>
              <a:t>было </a:t>
            </a:r>
            <a:r>
              <a:rPr sz="2600" b="1" spc="-63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выдано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Медицинское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свидетельство,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после</a:t>
            </a:r>
            <a:r>
              <a:rPr sz="2600" b="1" spc="-15" dirty="0">
                <a:latin typeface="Times New Roman"/>
                <a:cs typeface="Times New Roman"/>
              </a:rPr>
              <a:t> чего</a:t>
            </a:r>
            <a:endParaRPr sz="2600">
              <a:latin typeface="Times New Roman"/>
              <a:cs typeface="Times New Roman"/>
            </a:endParaRPr>
          </a:p>
          <a:p>
            <a:pPr marL="355600" marR="1826895">
              <a:lnSpc>
                <a:spcPct val="80000"/>
              </a:lnSpc>
              <a:spcBef>
                <a:spcPts val="10"/>
              </a:spcBef>
            </a:pPr>
            <a:r>
              <a:rPr sz="2600" b="1" spc="-20" dirty="0">
                <a:latin typeface="Times New Roman"/>
                <a:cs typeface="Times New Roman"/>
              </a:rPr>
              <a:t>подлежат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уничтожению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</a:t>
            </a:r>
            <a:r>
              <a:rPr sz="2600" b="1" spc="-5" dirty="0">
                <a:latin typeface="Times New Roman"/>
                <a:cs typeface="Times New Roman"/>
              </a:rPr>
              <a:t> соответствии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с </a:t>
            </a:r>
            <a:r>
              <a:rPr sz="2600" b="1" spc="-63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действующими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инструкциями.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355600" marR="801370" indent="-342900">
              <a:lnSpc>
                <a:spcPts val="2500"/>
              </a:lnSpc>
              <a:buClr>
                <a:srgbClr val="750A3C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Корешок</a:t>
            </a:r>
            <a:r>
              <a:rPr sz="2600" b="1" i="1" spc="-5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медицинского</a:t>
            </a:r>
            <a:r>
              <a:rPr sz="2600" b="1" i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свидетельства</a:t>
            </a:r>
            <a:r>
              <a:rPr sz="2600" b="1" i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о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 смерти </a:t>
            </a:r>
            <a:r>
              <a:rPr sz="2600" b="1" i="1" spc="-6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должен</a:t>
            </a:r>
            <a:r>
              <a:rPr sz="2600" b="1" i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быть</a:t>
            </a: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заполнен</a:t>
            </a:r>
            <a:r>
              <a:rPr sz="2600" b="1" i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в </a:t>
            </a:r>
            <a:r>
              <a:rPr sz="2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соответствии</a:t>
            </a:r>
            <a:r>
              <a:rPr sz="2600" b="1" i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с</a:t>
            </a:r>
            <a:endParaRPr sz="2600">
              <a:latin typeface="Times New Roman"/>
              <a:cs typeface="Times New Roman"/>
            </a:endParaRPr>
          </a:p>
          <a:p>
            <a:pPr marL="355600" marR="243204">
              <a:lnSpc>
                <a:spcPct val="80000"/>
              </a:lnSpc>
              <a:spcBef>
                <a:spcPts val="20"/>
              </a:spcBef>
            </a:pP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требованиями,</a:t>
            </a:r>
            <a:r>
              <a:rPr sz="2600" b="1" i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так</a:t>
            </a:r>
            <a:r>
              <a:rPr sz="2600" b="1" i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как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он 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остается</a:t>
            </a:r>
            <a:r>
              <a:rPr sz="2600" b="1" i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в </a:t>
            </a:r>
            <a:r>
              <a:rPr sz="2600" b="1" i="1" spc="-30" dirty="0">
                <a:solidFill>
                  <a:srgbClr val="AF0F5C"/>
                </a:solidFill>
                <a:latin typeface="Times New Roman"/>
                <a:cs typeface="Times New Roman"/>
              </a:rPr>
              <a:t>медицинском </a:t>
            </a:r>
            <a:r>
              <a:rPr sz="2600" b="1" i="1" spc="-6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учреждении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2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является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основным </a:t>
            </a:r>
            <a:r>
              <a:rPr sz="2600" b="1" i="1" spc="-35" dirty="0">
                <a:solidFill>
                  <a:srgbClr val="AF0F5C"/>
                </a:solidFill>
                <a:latin typeface="Times New Roman"/>
                <a:cs typeface="Times New Roman"/>
              </a:rPr>
              <a:t>источником </a:t>
            </a:r>
            <a:r>
              <a:rPr sz="2600" b="1" i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информации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о</a:t>
            </a:r>
            <a:r>
              <a:rPr sz="2600" b="1" i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причинах</a:t>
            </a:r>
            <a:r>
              <a:rPr sz="2600" b="1" i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смерти</a:t>
            </a:r>
            <a:r>
              <a:rPr sz="2600" b="1" i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и основным</a:t>
            </a:r>
            <a:endParaRPr sz="2600">
              <a:latin typeface="Times New Roman"/>
              <a:cs typeface="Times New Roman"/>
            </a:endParaRPr>
          </a:p>
          <a:p>
            <a:pPr marL="355600" marR="483870">
              <a:lnSpc>
                <a:spcPct val="80000"/>
              </a:lnSpc>
            </a:pP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материалом 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для осуществления </a:t>
            </a:r>
            <a:r>
              <a:rPr sz="2600" b="1" i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контроля 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за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 правильностью</a:t>
            </a:r>
            <a:r>
              <a:rPr sz="2600" b="1" i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заполнения,</a:t>
            </a:r>
            <a:r>
              <a:rPr sz="2600" b="1" i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выбора</a:t>
            </a:r>
            <a:r>
              <a:rPr sz="2600" b="1" i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и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кодирования </a:t>
            </a:r>
            <a:r>
              <a:rPr sz="2600" b="1" i="1" spc="-6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причин</a:t>
            </a:r>
            <a:r>
              <a:rPr sz="2600" b="1" i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смерти.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1216227"/>
            <a:ext cx="8041005" cy="2953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8735" indent="-342900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312"/>
              <a:buFont typeface="Wingdings"/>
              <a:buChar char=""/>
              <a:tabLst>
                <a:tab pos="355600" algn="l"/>
                <a:tab pos="2048510" algn="l"/>
              </a:tabLst>
            </a:pP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От</a:t>
            </a:r>
            <a:r>
              <a:rPr sz="3200" b="1" i="1" spc="-2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правильности</a:t>
            </a:r>
            <a:r>
              <a:rPr sz="3200" b="1" i="1" spc="-6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установления</a:t>
            </a:r>
            <a:r>
              <a:rPr sz="3200" b="1" i="1" spc="-6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причины </a:t>
            </a:r>
            <a:r>
              <a:rPr sz="3200" b="1" i="1" spc="-78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смерти </a:t>
            </a: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3200" b="1" i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качества </a:t>
            </a:r>
            <a:r>
              <a:rPr sz="32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заполнения </a:t>
            </a:r>
            <a:r>
              <a:rPr sz="32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spc="-20" dirty="0">
                <a:solidFill>
                  <a:srgbClr val="AF0F5C"/>
                </a:solidFill>
                <a:latin typeface="Times New Roman"/>
                <a:cs typeface="Times New Roman"/>
              </a:rPr>
              <a:t>медицинского </a:t>
            </a:r>
            <a:r>
              <a:rPr sz="32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свидетельства </a:t>
            </a: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о </a:t>
            </a:r>
            <a:r>
              <a:rPr sz="3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смерти </a:t>
            </a: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зависит	</a:t>
            </a:r>
            <a:r>
              <a:rPr sz="32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точность</a:t>
            </a:r>
            <a:r>
              <a:rPr sz="3200" b="1" i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32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достоверность</a:t>
            </a:r>
            <a:endParaRPr sz="3200">
              <a:latin typeface="Times New Roman"/>
              <a:cs typeface="Times New Roman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32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статистической</a:t>
            </a:r>
            <a:r>
              <a:rPr sz="3200" b="1" i="1" spc="-6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spc="-20" dirty="0">
                <a:solidFill>
                  <a:srgbClr val="AF0F5C"/>
                </a:solidFill>
                <a:latin typeface="Times New Roman"/>
                <a:cs typeface="Times New Roman"/>
              </a:rPr>
              <a:t>информации</a:t>
            </a:r>
            <a:r>
              <a:rPr sz="3200" b="1" i="1" spc="-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AF0F5C"/>
                </a:solidFill>
                <a:latin typeface="Times New Roman"/>
                <a:cs typeface="Times New Roman"/>
              </a:rPr>
              <a:t>о</a:t>
            </a:r>
            <a:r>
              <a:rPr sz="3200" b="1" i="1" spc="-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причинах </a:t>
            </a:r>
            <a:r>
              <a:rPr sz="3200" b="1" i="1" spc="-78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3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смерти.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576" y="266700"/>
            <a:ext cx="8560435" cy="623570"/>
            <a:chOff x="417576" y="266700"/>
            <a:chExt cx="8560435" cy="623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576" y="621791"/>
              <a:ext cx="8560308" cy="2545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48" y="266700"/>
              <a:ext cx="8551164" cy="623315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319783" y="601980"/>
            <a:ext cx="6678295" cy="623570"/>
            <a:chOff x="1319783" y="601980"/>
            <a:chExt cx="6678295" cy="62357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9783" y="957072"/>
              <a:ext cx="6678168" cy="2545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4355" y="601980"/>
              <a:ext cx="6669024" cy="62331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4260" marR="5080" indent="-902969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AF0F5C"/>
                </a:solidFill>
              </a:rPr>
              <a:t>ОСНОВНЫЕ</a:t>
            </a:r>
            <a:r>
              <a:rPr sz="2200" spc="2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ЗАМЕЧАНИЯ</a:t>
            </a:r>
            <a:r>
              <a:rPr sz="2200" spc="1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И</a:t>
            </a:r>
            <a:r>
              <a:rPr sz="2200" dirty="0">
                <a:solidFill>
                  <a:srgbClr val="AF0F5C"/>
                </a:solidFill>
              </a:rPr>
              <a:t> </a:t>
            </a:r>
            <a:r>
              <a:rPr sz="2200" spc="-10" dirty="0">
                <a:solidFill>
                  <a:srgbClr val="AF0F5C"/>
                </a:solidFill>
              </a:rPr>
              <a:t>ОШИБКИ</a:t>
            </a:r>
            <a:r>
              <a:rPr sz="2200" spc="1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ПРИ</a:t>
            </a:r>
            <a:r>
              <a:rPr sz="2200" spc="5" dirty="0">
                <a:solidFill>
                  <a:srgbClr val="AF0F5C"/>
                </a:solidFill>
              </a:rPr>
              <a:t> </a:t>
            </a:r>
            <a:r>
              <a:rPr sz="2200" spc="-25" dirty="0">
                <a:solidFill>
                  <a:srgbClr val="AF0F5C"/>
                </a:solidFill>
              </a:rPr>
              <a:t>ЗАПОЛНЕНИИ </a:t>
            </a:r>
            <a:r>
              <a:rPr sz="2200" spc="-535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МЕДИЦИНСКИХ</a:t>
            </a:r>
            <a:r>
              <a:rPr sz="2200" spc="35" dirty="0">
                <a:solidFill>
                  <a:srgbClr val="AF0F5C"/>
                </a:solidFill>
              </a:rPr>
              <a:t> </a:t>
            </a:r>
            <a:r>
              <a:rPr sz="2200" spc="-15" dirty="0">
                <a:solidFill>
                  <a:srgbClr val="AF0F5C"/>
                </a:solidFill>
              </a:rPr>
              <a:t>СВИДЕТЕЛЬСТВ</a:t>
            </a:r>
            <a:r>
              <a:rPr sz="220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О СМЕРТИ</a:t>
            </a:r>
            <a:endParaRPr sz="2200"/>
          </a:p>
        </p:txBody>
      </p:sp>
      <p:sp>
        <p:nvSpPr>
          <p:cNvPr id="9" name="object 9"/>
          <p:cNvSpPr txBox="1"/>
          <p:nvPr/>
        </p:nvSpPr>
        <p:spPr>
          <a:xfrm>
            <a:off x="330200" y="1293113"/>
            <a:ext cx="8042275" cy="5086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  <a:tab pos="2642235" algn="l"/>
              </a:tabLst>
            </a:pPr>
            <a:r>
              <a:rPr sz="2000" b="1" spc="-15" dirty="0">
                <a:latin typeface="Times New Roman"/>
                <a:cs typeface="Times New Roman"/>
              </a:rPr>
              <a:t>Несоблюдение </a:t>
            </a:r>
            <a:r>
              <a:rPr sz="2000" b="1" spc="-5" dirty="0">
                <a:latin typeface="Times New Roman"/>
                <a:cs typeface="Times New Roman"/>
              </a:rPr>
              <a:t>логической </a:t>
            </a:r>
            <a:r>
              <a:rPr sz="2000" b="1" spc="-10" dirty="0">
                <a:latin typeface="Times New Roman"/>
                <a:cs typeface="Times New Roman"/>
              </a:rPr>
              <a:t>последовательности </a:t>
            </a:r>
            <a:r>
              <a:rPr sz="2000" b="1" spc="-5" dirty="0">
                <a:latin typeface="Times New Roman"/>
                <a:cs typeface="Times New Roman"/>
              </a:rPr>
              <a:t>при записи причин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по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строкам	</a:t>
            </a:r>
            <a:r>
              <a:rPr sz="2000" b="1" spc="5" dirty="0">
                <a:latin typeface="Times New Roman"/>
                <a:cs typeface="Times New Roman"/>
              </a:rPr>
              <a:t>(</a:t>
            </a:r>
            <a:r>
              <a:rPr sz="2000" b="1" i="1" spc="5" dirty="0">
                <a:latin typeface="Times New Roman"/>
                <a:cs typeface="Times New Roman"/>
              </a:rPr>
              <a:t>а),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(б),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(в).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Запись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причины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одной </a:t>
            </a:r>
            <a:r>
              <a:rPr sz="2000" b="1" spc="-5" dirty="0">
                <a:latin typeface="Times New Roman"/>
                <a:cs typeface="Times New Roman"/>
              </a:rPr>
              <a:t>строкой,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случаях</a:t>
            </a:r>
            <a:r>
              <a:rPr sz="2000" b="1" spc="-35" dirty="0">
                <a:latin typeface="Times New Roman"/>
                <a:cs typeface="Times New Roman"/>
              </a:rPr>
              <a:t> где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необходимо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внесение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логической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последовательности.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Отсутствие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кодирования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смерти.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spc="-20" dirty="0">
                <a:latin typeface="Times New Roman"/>
                <a:cs typeface="Times New Roman"/>
              </a:rPr>
              <a:t>Кодирование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 не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по </a:t>
            </a:r>
            <a:r>
              <a:rPr sz="2000" b="1" spc="5" dirty="0">
                <a:latin typeface="Times New Roman"/>
                <a:cs typeface="Times New Roman"/>
              </a:rPr>
              <a:t>всем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строкам.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Неверное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кодирование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смерти.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Не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кодирование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до</a:t>
            </a:r>
            <a:r>
              <a:rPr sz="2000" b="1" dirty="0">
                <a:latin typeface="Times New Roman"/>
                <a:cs typeface="Times New Roman"/>
              </a:rPr>
              <a:t> 4</a:t>
            </a:r>
            <a:r>
              <a:rPr sz="2000" b="1" spc="-10" dirty="0">
                <a:latin typeface="Times New Roman"/>
                <a:cs typeface="Times New Roman"/>
              </a:rPr>
              <a:t> знака.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Применение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кодов, </a:t>
            </a:r>
            <a:r>
              <a:rPr sz="2000" b="1" spc="-10" dirty="0">
                <a:latin typeface="Times New Roman"/>
                <a:cs typeface="Times New Roman"/>
              </a:rPr>
              <a:t>которых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нет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МКБ-10.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Использование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качестве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</a:t>
            </a:r>
            <a:r>
              <a:rPr sz="2000" b="1" dirty="0">
                <a:latin typeface="Times New Roman"/>
                <a:cs typeface="Times New Roman"/>
              </a:rPr>
              <a:t> общих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терминов,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без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latin typeface="Times New Roman"/>
                <a:cs typeface="Times New Roman"/>
              </a:rPr>
              <a:t>указания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конкретной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нозологии.</a:t>
            </a:r>
            <a:endParaRPr sz="2000">
              <a:latin typeface="Times New Roman"/>
              <a:cs typeface="Times New Roman"/>
            </a:endParaRPr>
          </a:p>
          <a:p>
            <a:pPr marL="355600" marR="20320" indent="-343535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  <a:tab pos="356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Неполная </a:t>
            </a:r>
            <a:r>
              <a:rPr sz="2000" b="1" spc="-15" dirty="0">
                <a:latin typeface="Times New Roman"/>
                <a:cs typeface="Times New Roman"/>
              </a:rPr>
              <a:t>формулировка </a:t>
            </a:r>
            <a:r>
              <a:rPr sz="2000" b="1" spc="-5" dirty="0">
                <a:latin typeface="Times New Roman"/>
                <a:cs typeface="Times New Roman"/>
              </a:rPr>
              <a:t>диагноза </a:t>
            </a:r>
            <a:r>
              <a:rPr sz="2000" b="1" spc="-10" dirty="0">
                <a:latin typeface="Times New Roman"/>
                <a:cs typeface="Times New Roman"/>
              </a:rPr>
              <a:t>(новообразования, </a:t>
            </a:r>
            <a:r>
              <a:rPr sz="2000" b="1" dirty="0">
                <a:latin typeface="Times New Roman"/>
                <a:cs typeface="Times New Roman"/>
              </a:rPr>
              <a:t>ОНМК, ИМ,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ИБС, ГБ, </a:t>
            </a:r>
            <a:r>
              <a:rPr sz="2000" b="1" spc="-15" dirty="0">
                <a:latin typeface="Times New Roman"/>
                <a:cs typeface="Times New Roman"/>
              </a:rPr>
              <a:t>кардиомиопатии, </a:t>
            </a:r>
            <a:r>
              <a:rPr sz="2000" b="1" spc="-25" dirty="0">
                <a:latin typeface="Times New Roman"/>
                <a:cs typeface="Times New Roman"/>
              </a:rPr>
              <a:t>ХОБЛ, </a:t>
            </a:r>
            <a:r>
              <a:rPr sz="2000" b="1" spc="-5" dirty="0">
                <a:latin typeface="Times New Roman"/>
                <a:cs typeface="Times New Roman"/>
              </a:rPr>
              <a:t>цирроз </a:t>
            </a:r>
            <a:r>
              <a:rPr sz="2000" b="1" spc="-10" dirty="0">
                <a:latin typeface="Times New Roman"/>
                <a:cs typeface="Times New Roman"/>
              </a:rPr>
              <a:t>печени), </a:t>
            </a:r>
            <a:r>
              <a:rPr sz="2000" b="1" spc="-5" dirty="0">
                <a:latin typeface="Times New Roman"/>
                <a:cs typeface="Times New Roman"/>
              </a:rPr>
              <a:t>при </a:t>
            </a:r>
            <a:r>
              <a:rPr sz="2000" b="1" spc="-20" dirty="0">
                <a:latin typeface="Times New Roman"/>
                <a:cs typeface="Times New Roman"/>
              </a:rPr>
              <a:t>этом 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необоснованно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применяется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код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10" dirty="0">
                <a:latin typeface="Times New Roman"/>
                <a:cs typeface="Times New Roman"/>
              </a:rPr>
              <a:t>уточненным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4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знаком,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45" dirty="0">
                <a:latin typeface="Times New Roman"/>
                <a:cs typeface="Times New Roman"/>
              </a:rPr>
              <a:t>т.к.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внесенному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тексту</a:t>
            </a:r>
            <a:r>
              <a:rPr sz="2000" b="1" spc="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он </a:t>
            </a:r>
            <a:r>
              <a:rPr sz="2000" b="1" spc="-5" dirty="0">
                <a:latin typeface="Times New Roman"/>
                <a:cs typeface="Times New Roman"/>
              </a:rPr>
              <a:t>не </a:t>
            </a:r>
            <a:r>
              <a:rPr sz="2000" b="1" spc="-25" dirty="0">
                <a:latin typeface="Times New Roman"/>
                <a:cs typeface="Times New Roman"/>
              </a:rPr>
              <a:t>соответствует.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576" y="266700"/>
            <a:ext cx="8560435" cy="623570"/>
            <a:chOff x="417576" y="266700"/>
            <a:chExt cx="8560435" cy="623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576" y="621791"/>
              <a:ext cx="8560308" cy="2545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148" y="266700"/>
              <a:ext cx="8551164" cy="623315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319783" y="601980"/>
            <a:ext cx="6678295" cy="623570"/>
            <a:chOff x="1319783" y="601980"/>
            <a:chExt cx="6678295" cy="62357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9783" y="957072"/>
              <a:ext cx="6678168" cy="2545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4355" y="601980"/>
              <a:ext cx="6669024" cy="62331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64260" marR="5080" indent="-902969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AF0F5C"/>
                </a:solidFill>
              </a:rPr>
              <a:t>ОСНОВНЫЕ</a:t>
            </a:r>
            <a:r>
              <a:rPr sz="2200" spc="2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ЗАМЕЧАНИЯ</a:t>
            </a:r>
            <a:r>
              <a:rPr sz="2200" spc="1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И</a:t>
            </a:r>
            <a:r>
              <a:rPr sz="2200" dirty="0">
                <a:solidFill>
                  <a:srgbClr val="AF0F5C"/>
                </a:solidFill>
              </a:rPr>
              <a:t> </a:t>
            </a:r>
            <a:r>
              <a:rPr sz="2200" spc="-10" dirty="0">
                <a:solidFill>
                  <a:srgbClr val="AF0F5C"/>
                </a:solidFill>
              </a:rPr>
              <a:t>ОШИБКИ</a:t>
            </a:r>
            <a:r>
              <a:rPr sz="2200" spc="1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ПРИ</a:t>
            </a:r>
            <a:r>
              <a:rPr sz="2200" spc="5" dirty="0">
                <a:solidFill>
                  <a:srgbClr val="AF0F5C"/>
                </a:solidFill>
              </a:rPr>
              <a:t> </a:t>
            </a:r>
            <a:r>
              <a:rPr sz="2200" spc="-25" dirty="0">
                <a:solidFill>
                  <a:srgbClr val="AF0F5C"/>
                </a:solidFill>
              </a:rPr>
              <a:t>ЗАПОЛНЕНИИ </a:t>
            </a:r>
            <a:r>
              <a:rPr sz="2200" spc="-535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МЕДИЦИНСКИХ</a:t>
            </a:r>
            <a:r>
              <a:rPr sz="2200" spc="35" dirty="0">
                <a:solidFill>
                  <a:srgbClr val="AF0F5C"/>
                </a:solidFill>
              </a:rPr>
              <a:t> </a:t>
            </a:r>
            <a:r>
              <a:rPr sz="2200" spc="-15" dirty="0">
                <a:solidFill>
                  <a:srgbClr val="AF0F5C"/>
                </a:solidFill>
              </a:rPr>
              <a:t>СВИДЕТЕЛЬСТВ</a:t>
            </a:r>
            <a:r>
              <a:rPr sz="2200" dirty="0">
                <a:solidFill>
                  <a:srgbClr val="AF0F5C"/>
                </a:solidFill>
              </a:rPr>
              <a:t> </a:t>
            </a:r>
            <a:r>
              <a:rPr sz="2200" spc="-5" dirty="0">
                <a:solidFill>
                  <a:srgbClr val="AF0F5C"/>
                </a:solidFill>
              </a:rPr>
              <a:t>О СМЕРТИ</a:t>
            </a:r>
            <a:endParaRPr sz="2200"/>
          </a:p>
        </p:txBody>
      </p:sp>
      <p:sp>
        <p:nvSpPr>
          <p:cNvPr id="9" name="object 9"/>
          <p:cNvSpPr txBox="1"/>
          <p:nvPr/>
        </p:nvSpPr>
        <p:spPr>
          <a:xfrm>
            <a:off x="330200" y="1293113"/>
            <a:ext cx="8524240" cy="5026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89865" indent="-343535" algn="just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Использование </a:t>
            </a:r>
            <a:r>
              <a:rPr sz="2000" b="1" spc="-25" dirty="0">
                <a:latin typeface="Times New Roman"/>
                <a:cs typeface="Times New Roman"/>
              </a:rPr>
              <a:t>кодов, </a:t>
            </a:r>
            <a:r>
              <a:rPr sz="2000" b="1" spc="-10" dirty="0">
                <a:latin typeface="Times New Roman"/>
                <a:cs typeface="Times New Roman"/>
              </a:rPr>
              <a:t>которые </a:t>
            </a:r>
            <a:r>
              <a:rPr sz="2000" b="1" spc="-5" dirty="0">
                <a:latin typeface="Times New Roman"/>
                <a:cs typeface="Times New Roman"/>
              </a:rPr>
              <a:t>не </a:t>
            </a:r>
            <a:r>
              <a:rPr sz="2000" b="1" spc="-10" dirty="0">
                <a:latin typeface="Times New Roman"/>
                <a:cs typeface="Times New Roman"/>
              </a:rPr>
              <a:t>должны </a:t>
            </a:r>
            <a:r>
              <a:rPr sz="2000" b="1" spc="-5" dirty="0">
                <a:latin typeface="Times New Roman"/>
                <a:cs typeface="Times New Roman"/>
              </a:rPr>
              <a:t>применяться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статистике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смертности </a:t>
            </a:r>
            <a:r>
              <a:rPr sz="2000" b="1" dirty="0">
                <a:latin typeface="Times New Roman"/>
                <a:cs typeface="Times New Roman"/>
              </a:rPr>
              <a:t>(I20,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I23,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I46,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I50,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I25.2,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кодов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 *).</a:t>
            </a:r>
            <a:endParaRPr sz="2000">
              <a:latin typeface="Times New Roman"/>
              <a:cs typeface="Times New Roman"/>
            </a:endParaRPr>
          </a:p>
          <a:p>
            <a:pPr marL="355600" indent="-343535" algn="just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spc="-15" dirty="0">
                <a:latin typeface="Times New Roman"/>
                <a:cs typeface="Times New Roman"/>
              </a:rPr>
              <a:t>Формулировка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диагноза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из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МКБ-10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«шаблонная»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(другая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форма</a:t>
            </a:r>
            <a:endParaRPr sz="200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хронической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ишемической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болезни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сердца).</a:t>
            </a:r>
            <a:endParaRPr sz="2000">
              <a:latin typeface="Times New Roman"/>
              <a:cs typeface="Times New Roman"/>
            </a:endParaRPr>
          </a:p>
          <a:p>
            <a:pPr marL="355600" marR="69850" indent="-343535" algn="just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Внесение в </a:t>
            </a:r>
            <a:r>
              <a:rPr sz="2000" b="1" spc="-5" dirty="0">
                <a:latin typeface="Times New Roman"/>
                <a:cs typeface="Times New Roman"/>
              </a:rPr>
              <a:t>свидетельство </a:t>
            </a:r>
            <a:r>
              <a:rPr sz="2000" b="1" spc="-15" dirty="0">
                <a:latin typeface="Times New Roman"/>
                <a:cs typeface="Times New Roman"/>
              </a:rPr>
              <a:t>только сердечной-сосудистой, </a:t>
            </a:r>
            <a:r>
              <a:rPr sz="2000" b="1" spc="-10" dirty="0">
                <a:latin typeface="Times New Roman"/>
                <a:cs typeface="Times New Roman"/>
              </a:rPr>
              <a:t>дыхательной,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почечной </a:t>
            </a:r>
            <a:r>
              <a:rPr sz="2000" b="1" spc="-10" dirty="0">
                <a:latin typeface="Times New Roman"/>
                <a:cs typeface="Times New Roman"/>
              </a:rPr>
              <a:t>недостаточности, </a:t>
            </a:r>
            <a:r>
              <a:rPr sz="2000" b="1" spc="-15" dirty="0">
                <a:latin typeface="Times New Roman"/>
                <a:cs typeface="Times New Roman"/>
              </a:rPr>
              <a:t>отека </a:t>
            </a:r>
            <a:r>
              <a:rPr sz="2000" b="1" spc="-5" dirty="0">
                <a:latin typeface="Times New Roman"/>
                <a:cs typeface="Times New Roman"/>
              </a:rPr>
              <a:t>мозга, без указания </a:t>
            </a:r>
            <a:r>
              <a:rPr sz="2000" b="1" spc="-10" dirty="0">
                <a:latin typeface="Times New Roman"/>
                <a:cs typeface="Times New Roman"/>
              </a:rPr>
              <a:t>первоначальной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причины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данных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состояний.</a:t>
            </a:r>
            <a:endParaRPr sz="2000">
              <a:latin typeface="Times New Roman"/>
              <a:cs typeface="Times New Roman"/>
            </a:endParaRPr>
          </a:p>
          <a:p>
            <a:pPr marL="355600" indent="-343535" algn="just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Внесение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строку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(г)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соматических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заболеваний.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В случаях </a:t>
            </a:r>
            <a:r>
              <a:rPr sz="2000" b="1" spc="-5" dirty="0">
                <a:latin typeface="Times New Roman"/>
                <a:cs typeface="Times New Roman"/>
              </a:rPr>
              <a:t>причины смерти </a:t>
            </a:r>
            <a:r>
              <a:rPr sz="2000" b="1" dirty="0">
                <a:latin typeface="Times New Roman"/>
                <a:cs typeface="Times New Roman"/>
              </a:rPr>
              <a:t>– </a:t>
            </a:r>
            <a:r>
              <a:rPr sz="2000" b="1" spc="-5" dirty="0">
                <a:latin typeface="Times New Roman"/>
                <a:cs typeface="Times New Roman"/>
              </a:rPr>
              <a:t>травма, </a:t>
            </a:r>
            <a:r>
              <a:rPr sz="2000" b="1" spc="-10" dirty="0">
                <a:latin typeface="Times New Roman"/>
                <a:cs typeface="Times New Roman"/>
              </a:rPr>
              <a:t>допускается </a:t>
            </a:r>
            <a:r>
              <a:rPr sz="2000" b="1" spc="-5" dirty="0">
                <a:latin typeface="Times New Roman"/>
                <a:cs typeface="Times New Roman"/>
              </a:rPr>
              <a:t>отсутствие </a:t>
            </a:r>
            <a:r>
              <a:rPr sz="2000" b="1" dirty="0">
                <a:latin typeface="Times New Roman"/>
                <a:cs typeface="Times New Roman"/>
              </a:rPr>
              <a:t>диагноза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кода</a:t>
            </a:r>
            <a:r>
              <a:rPr sz="2000" b="1" dirty="0">
                <a:latin typeface="Times New Roman"/>
                <a:cs typeface="Times New Roman"/>
              </a:rPr>
              <a:t> внешней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причины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смерти.</a:t>
            </a:r>
            <a:endParaRPr sz="2000">
              <a:latin typeface="Times New Roman"/>
              <a:cs typeface="Times New Roman"/>
            </a:endParaRPr>
          </a:p>
          <a:p>
            <a:pPr marL="355600" indent="-343535" algn="just">
              <a:lnSpc>
                <a:spcPct val="100000"/>
              </a:lnSpc>
              <a:spcBef>
                <a:spcPts val="484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5" dirty="0">
                <a:latin typeface="Times New Roman"/>
                <a:cs typeface="Times New Roman"/>
              </a:rPr>
              <a:t>случае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причины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 </a:t>
            </a:r>
            <a:r>
              <a:rPr sz="2000" b="1" dirty="0">
                <a:latin typeface="Times New Roman"/>
                <a:cs typeface="Times New Roman"/>
              </a:rPr>
              <a:t>–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последствия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травмы,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отсутствует </a:t>
            </a:r>
            <a:r>
              <a:rPr sz="2000" b="1" spc="-5" dirty="0">
                <a:latin typeface="Times New Roman"/>
                <a:cs typeface="Times New Roman"/>
              </a:rPr>
              <a:t>диагноз</a:t>
            </a:r>
            <a:endParaRPr sz="200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о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код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внешней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причины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смети.</a:t>
            </a:r>
            <a:endParaRPr sz="2000">
              <a:latin typeface="Times New Roman"/>
              <a:cs typeface="Times New Roman"/>
            </a:endParaRPr>
          </a:p>
          <a:p>
            <a:pPr marL="355600" marR="535305" indent="-343535" algn="just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0" dirty="0">
                <a:latin typeface="Times New Roman"/>
                <a:cs typeface="Times New Roman"/>
              </a:rPr>
              <a:t>некоторых </a:t>
            </a:r>
            <a:r>
              <a:rPr sz="2000" b="1" dirty="0">
                <a:latin typeface="Times New Roman"/>
                <a:cs typeface="Times New Roman"/>
              </a:rPr>
              <a:t>МО </a:t>
            </a:r>
            <a:r>
              <a:rPr sz="2000" b="1" spc="-30" dirty="0">
                <a:latin typeface="Times New Roman"/>
                <a:cs typeface="Times New Roman"/>
              </a:rPr>
              <a:t>код </a:t>
            </a:r>
            <a:r>
              <a:rPr sz="2000" b="1" spc="5" dirty="0">
                <a:latin typeface="Times New Roman"/>
                <a:cs typeface="Times New Roman"/>
              </a:rPr>
              <a:t>R54 </a:t>
            </a:r>
            <a:r>
              <a:rPr sz="2000" b="1" dirty="0">
                <a:latin typeface="Times New Roman"/>
                <a:cs typeface="Times New Roman"/>
              </a:rPr>
              <a:t>– старость </a:t>
            </a:r>
            <a:r>
              <a:rPr sz="2000" b="1" spc="-5" dirty="0">
                <a:latin typeface="Times New Roman"/>
                <a:cs typeface="Times New Roman"/>
              </a:rPr>
              <a:t>составляет </a:t>
            </a:r>
            <a:r>
              <a:rPr sz="2000" b="1" spc="5" dirty="0">
                <a:latin typeface="Times New Roman"/>
                <a:cs typeface="Times New Roman"/>
              </a:rPr>
              <a:t>10-20% </a:t>
            </a:r>
            <a:r>
              <a:rPr sz="2000" b="1" spc="-10" dirty="0">
                <a:latin typeface="Times New Roman"/>
                <a:cs typeface="Times New Roman"/>
              </a:rPr>
              <a:t>от общего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числа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умерших.</a:t>
            </a:r>
            <a:endParaRPr sz="2000">
              <a:latin typeface="Times New Roman"/>
              <a:cs typeface="Times New Roman"/>
            </a:endParaRPr>
          </a:p>
          <a:p>
            <a:pPr marL="355600" indent="-343535" algn="just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Times New Roman"/>
                <a:cs typeface="Times New Roman"/>
              </a:rPr>
              <a:t>Неверно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записываются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буквы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Times New Roman"/>
                <a:cs typeface="Times New Roman"/>
              </a:rPr>
              <a:t>кодов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МКБ-10.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1416" y="1065275"/>
            <a:ext cx="8010525" cy="1231900"/>
            <a:chOff x="661416" y="1065275"/>
            <a:chExt cx="8010525" cy="1231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416" y="1772411"/>
              <a:ext cx="4178808" cy="5044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036" y="1065275"/>
              <a:ext cx="4163567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6512" y="1772411"/>
              <a:ext cx="2799588" cy="5044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4131" y="1065275"/>
              <a:ext cx="2784348" cy="12313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2387" y="1772411"/>
              <a:ext cx="2519171" cy="5044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60007" y="1065275"/>
              <a:ext cx="2505456" cy="123139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168395" y="2674620"/>
            <a:ext cx="3134995" cy="1231900"/>
            <a:chOff x="3168395" y="2674620"/>
            <a:chExt cx="3134995" cy="1231900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68395" y="3381756"/>
              <a:ext cx="2375916" cy="5044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76015" y="2674620"/>
              <a:ext cx="2360676" cy="12313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0600" y="3381756"/>
              <a:ext cx="1502664" cy="5044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08219" y="2674620"/>
              <a:ext cx="1488948" cy="1231391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110739" y="3479291"/>
            <a:ext cx="5250180" cy="1231900"/>
            <a:chOff x="2110739" y="3479291"/>
            <a:chExt cx="5250180" cy="1231900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10739" y="4186427"/>
              <a:ext cx="5250179" cy="5044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18359" y="3479291"/>
              <a:ext cx="5236464" cy="123139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022603" y="4149852"/>
            <a:ext cx="7287895" cy="1231900"/>
            <a:chOff x="1022603" y="4149852"/>
            <a:chExt cx="7287895" cy="1231900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2603" y="4856988"/>
              <a:ext cx="5359908" cy="5044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0223" y="4149852"/>
              <a:ext cx="5344668" cy="12313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38800" y="4856988"/>
              <a:ext cx="1522476" cy="5044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46419" y="4149852"/>
              <a:ext cx="1507235" cy="12313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17563" y="4856988"/>
              <a:ext cx="929639" cy="5044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425183" y="4149852"/>
              <a:ext cx="914400" cy="123139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03491" y="4856988"/>
              <a:ext cx="1706879" cy="5044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11112" y="4149852"/>
              <a:ext cx="1693163" cy="1231392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001674" y="1210132"/>
            <a:ext cx="72974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0" dirty="0">
                <a:solidFill>
                  <a:srgbClr val="AF0F5C"/>
                </a:solidFill>
              </a:rPr>
              <a:t>Кодирование</a:t>
            </a:r>
            <a:r>
              <a:rPr sz="4400" spc="-70" dirty="0">
                <a:solidFill>
                  <a:srgbClr val="AF0F5C"/>
                </a:solidFill>
              </a:rPr>
              <a:t> </a:t>
            </a:r>
            <a:r>
              <a:rPr sz="4400" spc="-5" dirty="0">
                <a:solidFill>
                  <a:srgbClr val="AF0F5C"/>
                </a:solidFill>
              </a:rPr>
              <a:t>причин</a:t>
            </a:r>
            <a:r>
              <a:rPr sz="4400" spc="-20" dirty="0">
                <a:solidFill>
                  <a:srgbClr val="AF0F5C"/>
                </a:solidFill>
              </a:rPr>
              <a:t> </a:t>
            </a:r>
            <a:r>
              <a:rPr sz="4400" spc="-10" dirty="0">
                <a:solidFill>
                  <a:srgbClr val="AF0F5C"/>
                </a:solidFill>
              </a:rPr>
              <a:t>смерти</a:t>
            </a:r>
            <a:endParaRPr sz="4400"/>
          </a:p>
        </p:txBody>
      </p:sp>
      <p:sp>
        <p:nvSpPr>
          <p:cNvPr id="27" name="object 27"/>
          <p:cNvSpPr txBox="1"/>
          <p:nvPr/>
        </p:nvSpPr>
        <p:spPr>
          <a:xfrm>
            <a:off x="536549" y="2686783"/>
            <a:ext cx="8220075" cy="3352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26589" marR="1911350" indent="-2540" algn="ctr">
              <a:lnSpc>
                <a:spcPct val="120000"/>
              </a:lnSpc>
              <a:spcBef>
                <a:spcPts val="95"/>
              </a:spcBef>
            </a:pPr>
            <a:r>
              <a:rPr sz="4400" b="1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4400" b="1" spc="110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AF0F5C"/>
                </a:solidFill>
                <a:latin typeface="Times New Roman"/>
                <a:cs typeface="Times New Roman"/>
              </a:rPr>
              <a:t>IX </a:t>
            </a:r>
            <a:r>
              <a:rPr sz="44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44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Болезни</a:t>
            </a:r>
            <a:r>
              <a:rPr sz="4400" b="1" spc="-8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AF0F5C"/>
                </a:solidFill>
                <a:latin typeface="Times New Roman"/>
                <a:cs typeface="Times New Roman"/>
              </a:rPr>
              <a:t>системы</a:t>
            </a:r>
            <a:endParaRPr sz="4400">
              <a:latin typeface="Times New Roman"/>
              <a:cs typeface="Times New Roman"/>
            </a:endParaRPr>
          </a:p>
          <a:p>
            <a:pPr marL="4445" algn="ctr">
              <a:lnSpc>
                <a:spcPct val="100000"/>
              </a:lnSpc>
            </a:pPr>
            <a:r>
              <a:rPr sz="44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кровообращения</a:t>
            </a:r>
            <a:r>
              <a:rPr sz="4400" b="1" spc="-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AF0F5C"/>
                </a:solidFill>
                <a:latin typeface="Times New Roman"/>
                <a:cs typeface="Times New Roman"/>
              </a:rPr>
              <a:t>(I00-I99)</a:t>
            </a:r>
            <a:endParaRPr sz="4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3450"/>
              </a:spcBef>
            </a:pPr>
            <a:r>
              <a:rPr sz="2000" b="1" dirty="0">
                <a:latin typeface="Times New Roman"/>
                <a:cs typeface="Times New Roman"/>
              </a:rPr>
              <a:t>Во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всех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случаях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медицинском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свидетельстве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смерти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должна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быть</a:t>
            </a:r>
            <a:r>
              <a:rPr sz="2000" b="1" dirty="0">
                <a:latin typeface="Times New Roman"/>
                <a:cs typeface="Times New Roman"/>
              </a:rPr>
              <a:t> указана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логическая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последовательность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патогенеза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болезни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5676" y="192023"/>
            <a:ext cx="8479790" cy="680085"/>
            <a:chOff x="455676" y="192023"/>
            <a:chExt cx="8479790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5676" y="579119"/>
              <a:ext cx="8479536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0248" y="192023"/>
              <a:ext cx="8471916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140964" y="557783"/>
            <a:ext cx="3039110" cy="680085"/>
            <a:chOff x="3140964" y="557783"/>
            <a:chExt cx="303911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0964" y="944879"/>
              <a:ext cx="2412491" cy="2773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5536" y="557783"/>
              <a:ext cx="2403348" cy="6797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38928" y="944879"/>
              <a:ext cx="516636" cy="2773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3500" y="557783"/>
              <a:ext cx="507491" cy="6797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41036" y="944879"/>
              <a:ext cx="938784" cy="27736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45608" y="557783"/>
              <a:ext cx="931163" cy="679703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37133" y="267715"/>
            <a:ext cx="8018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115" marR="5080" indent="-268605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БЛОК </a:t>
            </a:r>
            <a:r>
              <a:rPr sz="2400" spc="-5" dirty="0">
                <a:solidFill>
                  <a:srgbClr val="AF0F5C"/>
                </a:solidFill>
              </a:rPr>
              <a:t>«ХРОНИЧЕСКИЕ</a:t>
            </a:r>
            <a:r>
              <a:rPr sz="2400" spc="-20" dirty="0">
                <a:solidFill>
                  <a:srgbClr val="AF0F5C"/>
                </a:solidFill>
              </a:rPr>
              <a:t> РЕВМАТИЧЕСКИЕ</a:t>
            </a:r>
            <a:r>
              <a:rPr sz="2400" dirty="0">
                <a:solidFill>
                  <a:srgbClr val="AF0F5C"/>
                </a:solidFill>
              </a:rPr>
              <a:t> </a:t>
            </a:r>
            <a:r>
              <a:rPr sz="2400" spc="-20" dirty="0">
                <a:solidFill>
                  <a:srgbClr val="AF0F5C"/>
                </a:solidFill>
              </a:rPr>
              <a:t>БОЛЕЗНИ </a:t>
            </a:r>
            <a:r>
              <a:rPr sz="2400" spc="-585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СЕРДЦА»</a:t>
            </a:r>
            <a:r>
              <a:rPr sz="2400" spc="-10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(I05-I09)</a:t>
            </a:r>
            <a:endParaRPr sz="2400"/>
          </a:p>
        </p:txBody>
      </p:sp>
      <p:sp>
        <p:nvSpPr>
          <p:cNvPr id="13" name="object 13"/>
          <p:cNvSpPr txBox="1"/>
          <p:nvPr/>
        </p:nvSpPr>
        <p:spPr>
          <a:xfrm>
            <a:off x="383540" y="1325371"/>
            <a:ext cx="8175625" cy="15640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4030" marR="880110" indent="-525780">
              <a:lnSpc>
                <a:spcPct val="110000"/>
              </a:lnSpc>
              <a:spcBef>
                <a:spcPts val="100"/>
              </a:spcBef>
            </a:pPr>
            <a:r>
              <a:rPr lang="ru-RU" sz="1800" b="1" i="1" spc="-5" dirty="0" smtClean="0">
                <a:solidFill>
                  <a:srgbClr val="007DEA"/>
                </a:solidFill>
                <a:latin typeface="Times New Roman"/>
                <a:cs typeface="Times New Roman"/>
              </a:rPr>
              <a:t>                                      </a:t>
            </a:r>
            <a:r>
              <a:rPr sz="1800" b="1" i="1" spc="-5" smtClean="0">
                <a:solidFill>
                  <a:srgbClr val="007DEA"/>
                </a:solidFill>
                <a:latin typeface="Times New Roman"/>
                <a:cs typeface="Times New Roman"/>
              </a:rPr>
              <a:t>Основные </a:t>
            </a:r>
            <a:r>
              <a:rPr sz="1800" b="1" i="1" smtClean="0">
                <a:solidFill>
                  <a:srgbClr val="007DEA"/>
                </a:solidFill>
                <a:latin typeface="Times New Roman"/>
                <a:cs typeface="Times New Roman"/>
              </a:rPr>
              <a:t>ошибки</a:t>
            </a:r>
            <a:r>
              <a:rPr sz="1800" b="1" i="1" spc="-15" smtClean="0">
                <a:solidFill>
                  <a:srgbClr val="007DEA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ts val="1825"/>
              </a:lnSpc>
              <a:spcBef>
                <a:spcPts val="200"/>
              </a:spcBef>
              <a:buClr>
                <a:srgbClr val="750A3C"/>
              </a:buClr>
              <a:buSzPct val="68750"/>
              <a:buAutoNum type="arabicPeriod"/>
              <a:tabLst>
                <a:tab pos="354965" algn="l"/>
                <a:tab pos="355600" algn="l"/>
              </a:tabLst>
            </a:pPr>
            <a:r>
              <a:rPr sz="1600" b="1" spc="-15" dirty="0">
                <a:latin typeface="Times New Roman"/>
                <a:cs typeface="Times New Roman"/>
              </a:rPr>
              <a:t>Используется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общий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термин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«Хроническая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ревматическая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болезнь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сердца»,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а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</a:t>
            </a:r>
            <a:endParaRPr sz="1600">
              <a:latin typeface="Times New Roman"/>
              <a:cs typeface="Times New Roman"/>
            </a:endParaRPr>
          </a:p>
          <a:p>
            <a:pPr marL="355600">
              <a:lnSpc>
                <a:spcPts val="1825"/>
              </a:lnSpc>
            </a:pPr>
            <a:r>
              <a:rPr sz="1600" b="1" spc="-10" dirty="0">
                <a:latin typeface="Times New Roman"/>
                <a:cs typeface="Times New Roman"/>
              </a:rPr>
              <a:t>конкретная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нозологическая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единица.</a:t>
            </a:r>
            <a:endParaRPr sz="1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90"/>
              </a:spcBef>
              <a:buClr>
                <a:srgbClr val="750A3C"/>
              </a:buClr>
              <a:buSzPct val="68750"/>
              <a:buAutoNum type="arabicPeriod" startAt="2"/>
              <a:tabLst>
                <a:tab pos="354965" algn="l"/>
                <a:tab pos="35560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Выбранный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код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по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МКБ-10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соответствует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внесенному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диагнозу.</a:t>
            </a:r>
            <a:endParaRPr sz="16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1730"/>
              </a:lnSpc>
              <a:spcBef>
                <a:spcPts val="409"/>
              </a:spcBef>
              <a:buClr>
                <a:srgbClr val="750A3C"/>
              </a:buClr>
              <a:buSzPct val="68750"/>
              <a:buAutoNum type="arabicPeriod" startAt="2"/>
              <a:tabLst>
                <a:tab pos="354965" algn="l"/>
                <a:tab pos="355600" algn="l"/>
              </a:tabLst>
            </a:pPr>
            <a:r>
              <a:rPr sz="1600" b="1" spc="-15" dirty="0">
                <a:latin typeface="Times New Roman"/>
                <a:cs typeface="Times New Roman"/>
              </a:rPr>
              <a:t>Используется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непосредственной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причины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состояние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-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«Сердечная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недостаточность».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46398" y="3233501"/>
            <a:ext cx="2403475" cy="225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45"/>
              </a:lnSpc>
            </a:pPr>
            <a:r>
              <a:rPr sz="16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Неправильное</a:t>
            </a:r>
            <a:r>
              <a:rPr sz="16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заполнение: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540" y="5880303"/>
            <a:ext cx="8054340" cy="71120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620"/>
              </a:lnSpc>
              <a:spcBef>
                <a:spcPts val="305"/>
              </a:spcBef>
            </a:pPr>
            <a:r>
              <a:rPr sz="1500" b="1" i="1" dirty="0">
                <a:latin typeface="Times New Roman"/>
                <a:cs typeface="Times New Roman"/>
              </a:rPr>
              <a:t>I08.3 –</a:t>
            </a:r>
            <a:r>
              <a:rPr sz="1500" b="1" i="1" spc="15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Сочетанное</a:t>
            </a:r>
            <a:r>
              <a:rPr sz="1500" b="1" i="1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ревматическое</a:t>
            </a:r>
            <a:r>
              <a:rPr sz="1500" b="1" i="1" dirty="0">
                <a:latin typeface="Times New Roman"/>
                <a:cs typeface="Times New Roman"/>
              </a:rPr>
              <a:t> </a:t>
            </a:r>
            <a:r>
              <a:rPr sz="1500" b="1" i="1" spc="-5" dirty="0">
                <a:latin typeface="Times New Roman"/>
                <a:cs typeface="Times New Roman"/>
              </a:rPr>
              <a:t>поражение</a:t>
            </a:r>
            <a:r>
              <a:rPr sz="1500" b="1" i="1" spc="5" dirty="0">
                <a:latin typeface="Times New Roman"/>
                <a:cs typeface="Times New Roman"/>
              </a:rPr>
              <a:t> </a:t>
            </a:r>
            <a:r>
              <a:rPr sz="1500" b="1" i="1" spc="-5" dirty="0">
                <a:latin typeface="Times New Roman"/>
                <a:cs typeface="Times New Roman"/>
              </a:rPr>
              <a:t>митрального,</a:t>
            </a:r>
            <a:r>
              <a:rPr sz="1500" b="1" i="1" spc="-10" dirty="0">
                <a:latin typeface="Times New Roman"/>
                <a:cs typeface="Times New Roman"/>
              </a:rPr>
              <a:t> </a:t>
            </a:r>
            <a:r>
              <a:rPr sz="1500" b="1" i="1" spc="-5" dirty="0">
                <a:latin typeface="Times New Roman"/>
                <a:cs typeface="Times New Roman"/>
              </a:rPr>
              <a:t>аортального </a:t>
            </a:r>
            <a:r>
              <a:rPr sz="1500" b="1" i="1" dirty="0">
                <a:latin typeface="Times New Roman"/>
                <a:cs typeface="Times New Roman"/>
              </a:rPr>
              <a:t>и</a:t>
            </a:r>
            <a:r>
              <a:rPr sz="1500" b="1" i="1" spc="10" dirty="0">
                <a:latin typeface="Times New Roman"/>
                <a:cs typeface="Times New Roman"/>
              </a:rPr>
              <a:t> </a:t>
            </a:r>
            <a:r>
              <a:rPr sz="1500" b="1" i="1" spc="-15" dirty="0">
                <a:latin typeface="Times New Roman"/>
                <a:cs typeface="Times New Roman"/>
              </a:rPr>
              <a:t>трехстворчатого </a:t>
            </a:r>
            <a:r>
              <a:rPr sz="1500" b="1" i="1" spc="-36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клапана.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500" b="1" i="1" dirty="0">
                <a:latin typeface="Times New Roman"/>
                <a:cs typeface="Times New Roman"/>
              </a:rPr>
              <a:t>I05.1</a:t>
            </a:r>
            <a:r>
              <a:rPr sz="1500" b="1" i="1" spc="-1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–</a:t>
            </a:r>
            <a:r>
              <a:rPr sz="1500" b="1" i="1" spc="5" dirty="0">
                <a:latin typeface="Times New Roman"/>
                <a:cs typeface="Times New Roman"/>
              </a:rPr>
              <a:t> </a:t>
            </a:r>
            <a:r>
              <a:rPr sz="1500" b="1" i="1" spc="-15" dirty="0">
                <a:latin typeface="Times New Roman"/>
                <a:cs typeface="Times New Roman"/>
              </a:rPr>
              <a:t>Ревматическая</a:t>
            </a:r>
            <a:r>
              <a:rPr sz="1500" b="1" i="1" spc="-20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недостаточность</a:t>
            </a:r>
            <a:r>
              <a:rPr sz="1500" b="1" i="1" dirty="0">
                <a:latin typeface="Times New Roman"/>
                <a:cs typeface="Times New Roman"/>
              </a:rPr>
              <a:t> </a:t>
            </a:r>
            <a:r>
              <a:rPr sz="1500" b="1" i="1" spc="-5" dirty="0">
                <a:latin typeface="Times New Roman"/>
                <a:cs typeface="Times New Roman"/>
              </a:rPr>
              <a:t>митрального</a:t>
            </a:r>
            <a:r>
              <a:rPr sz="1500" b="1" i="1" spc="-15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клапана</a:t>
            </a:r>
            <a:endParaRPr sz="150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965250" y="3278632"/>
          <a:ext cx="7274559" cy="25815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4370"/>
                <a:gridCol w="1512570"/>
                <a:gridCol w="1368425"/>
                <a:gridCol w="1296669"/>
                <a:gridCol w="1152525"/>
              </a:tblGrid>
              <a:tr h="247903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НЕВЕРНОЕ</a:t>
                      </a:r>
                      <a:r>
                        <a:rPr sz="14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ЗАПОЛНЕНИЕ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7903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96291">
                <a:tc>
                  <a:txBody>
                    <a:bodyPr/>
                    <a:lstStyle/>
                    <a:p>
                      <a:pPr marL="635" algn="ctr">
                        <a:lnSpc>
                          <a:spcPts val="161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а)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10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б)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1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1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1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15555">
                <a:tc>
                  <a:txBody>
                    <a:bodyPr/>
                    <a:lstStyle/>
                    <a:p>
                      <a:pPr algn="ctr">
                        <a:lnSpc>
                          <a:spcPts val="159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прогрессирующая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9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9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59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59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</a:tr>
              <a:tr h="213359"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сердечная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ревматическая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I50.0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сердца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</a:tr>
              <a:tr h="2206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I08.3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15809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прогрессирующая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0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6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7A0C9"/>
                    </a:solidFill>
                  </a:tcPr>
                </a:tc>
              </a:tr>
              <a:tr h="213359">
                <a:tc>
                  <a:txBody>
                    <a:bodyPr/>
                    <a:lstStyle/>
                    <a:p>
                      <a:pPr marL="1270" algn="ctr">
                        <a:lnSpc>
                          <a:spcPts val="158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сердечная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ревматическая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</a:tr>
              <a:tr h="213372"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I50.0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сердца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7A0C9"/>
                    </a:solidFill>
                  </a:tcPr>
                </a:tc>
              </a:tr>
              <a:tr h="2839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9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I05.1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007489" y="228600"/>
            <a:ext cx="528129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900170" algn="l"/>
              </a:tabLst>
            </a:pPr>
            <a:r>
              <a:rPr sz="2800" spc="-5" dirty="0">
                <a:solidFill>
                  <a:srgbClr val="750A3C"/>
                </a:solidFill>
              </a:rPr>
              <a:t>УЧЕТНАЯ</a:t>
            </a:r>
            <a:r>
              <a:rPr sz="2800" spc="20" dirty="0">
                <a:solidFill>
                  <a:srgbClr val="750A3C"/>
                </a:solidFill>
              </a:rPr>
              <a:t> </a:t>
            </a:r>
            <a:r>
              <a:rPr sz="2800" spc="-10" dirty="0">
                <a:solidFill>
                  <a:srgbClr val="750A3C"/>
                </a:solidFill>
              </a:rPr>
              <a:t>ФОРМА</a:t>
            </a:r>
            <a:r>
              <a:rPr sz="2800" spc="10" dirty="0">
                <a:solidFill>
                  <a:srgbClr val="750A3C"/>
                </a:solidFill>
              </a:rPr>
              <a:t> </a:t>
            </a:r>
            <a:r>
              <a:rPr sz="2800" spc="-5" dirty="0">
                <a:solidFill>
                  <a:srgbClr val="750A3C"/>
                </a:solidFill>
              </a:rPr>
              <a:t>№</a:t>
            </a:r>
            <a:r>
              <a:rPr sz="2800" spc="-5">
                <a:solidFill>
                  <a:srgbClr val="750A3C"/>
                </a:solidFill>
              </a:rPr>
              <a:t>	</a:t>
            </a:r>
            <a:r>
              <a:rPr sz="2800" spc="-5" smtClean="0">
                <a:solidFill>
                  <a:srgbClr val="750A3C"/>
                </a:solidFill>
              </a:rPr>
              <a:t>106/У-</a:t>
            </a:r>
            <a:r>
              <a:rPr lang="ru-RU" sz="2800" spc="-5" dirty="0" smtClean="0">
                <a:solidFill>
                  <a:srgbClr val="750A3C"/>
                </a:solidFill>
              </a:rPr>
              <a:t>21</a:t>
            </a:r>
            <a:endParaRPr sz="2800"/>
          </a:p>
        </p:txBody>
      </p:sp>
      <p:sp>
        <p:nvSpPr>
          <p:cNvPr id="10" name="object 10"/>
          <p:cNvSpPr txBox="1"/>
          <p:nvPr/>
        </p:nvSpPr>
        <p:spPr>
          <a:xfrm>
            <a:off x="383540" y="2051050"/>
            <a:ext cx="8101965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800">
              <a:latin typeface="Times New Roman"/>
              <a:cs typeface="Times New Roman"/>
            </a:endParaRPr>
          </a:p>
          <a:p>
            <a:pPr marL="355600" marR="42545"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tretch/>
        </p:blipFill>
        <p:spPr>
          <a:xfrm>
            <a:off x="2514600" y="685800"/>
            <a:ext cx="4507200" cy="6019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9204" y="318515"/>
            <a:ext cx="8341359" cy="855344"/>
            <a:chOff x="489204" y="318515"/>
            <a:chExt cx="8341359" cy="85534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9204" y="609600"/>
              <a:ext cx="1037844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776" y="318515"/>
              <a:ext cx="1028700" cy="5196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3959" y="609600"/>
              <a:ext cx="7158228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8531" y="318515"/>
              <a:ext cx="7149083" cy="51968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39099" y="609600"/>
              <a:ext cx="399288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43672" y="318515"/>
              <a:ext cx="390144" cy="5196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15299" y="609600"/>
              <a:ext cx="638555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19872" y="318515"/>
              <a:ext cx="630935" cy="51968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32292" y="609600"/>
              <a:ext cx="397764" cy="2773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36863" y="318515"/>
              <a:ext cx="390144" cy="51968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33444" y="926592"/>
              <a:ext cx="1513331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38015" y="603504"/>
              <a:ext cx="1505712" cy="569976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52400" algn="ctr">
              <a:lnSpc>
                <a:spcPct val="100000"/>
              </a:lnSpc>
              <a:spcBef>
                <a:spcPts val="215"/>
              </a:spcBef>
            </a:pPr>
            <a:r>
              <a:rPr spc="-15" dirty="0">
                <a:solidFill>
                  <a:srgbClr val="AF0F5C"/>
                </a:solidFill>
              </a:rPr>
              <a:t>БЛОК</a:t>
            </a:r>
            <a:r>
              <a:rPr spc="-20" dirty="0">
                <a:solidFill>
                  <a:srgbClr val="AF0F5C"/>
                </a:solidFill>
              </a:rPr>
              <a:t> </a:t>
            </a:r>
            <a:r>
              <a:rPr dirty="0">
                <a:solidFill>
                  <a:srgbClr val="AF0F5C"/>
                </a:solidFill>
              </a:rPr>
              <a:t>«ХРОНИЧЕСКИЕ</a:t>
            </a:r>
            <a:r>
              <a:rPr spc="-30" dirty="0">
                <a:solidFill>
                  <a:srgbClr val="AF0F5C"/>
                </a:solidFill>
              </a:rPr>
              <a:t> </a:t>
            </a:r>
            <a:r>
              <a:rPr spc="-15" dirty="0">
                <a:solidFill>
                  <a:srgbClr val="AF0F5C"/>
                </a:solidFill>
              </a:rPr>
              <a:t>РЕВМАТИЧЕСКИЕ БОЛЕЗНИ</a:t>
            </a:r>
            <a:r>
              <a:rPr spc="-30" dirty="0">
                <a:solidFill>
                  <a:srgbClr val="AF0F5C"/>
                </a:solidFill>
              </a:rPr>
              <a:t> СЕРДЦА»</a:t>
            </a:r>
            <a:r>
              <a:rPr dirty="0">
                <a:solidFill>
                  <a:srgbClr val="AF0F5C"/>
                </a:solidFill>
              </a:rPr>
              <a:t> (I05-I09)</a:t>
            </a:r>
          </a:p>
          <a:p>
            <a:pPr marL="153670" algn="ctr">
              <a:lnSpc>
                <a:spcPct val="100000"/>
              </a:lnSpc>
              <a:spcBef>
                <a:spcPts val="140"/>
              </a:spcBef>
            </a:pPr>
            <a:r>
              <a:rPr sz="2000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61187" y="1694433"/>
          <a:ext cx="8208645" cy="43206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24790"/>
                <a:gridCol w="237490"/>
                <a:gridCol w="237490"/>
                <a:gridCol w="234315"/>
                <a:gridCol w="237490"/>
              </a:tblGrid>
              <a:tr h="648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116205" indent="-317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ио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д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времени 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85420" marR="175895" algn="ct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первоначальной</a:t>
                      </a:r>
                      <a:r>
                        <a:rPr sz="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43815">
                        <a:lnSpc>
                          <a:spcPts val="1639"/>
                        </a:lnSpc>
                        <a:tabLst>
                          <a:tab pos="516699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Сепсис</a:t>
                      </a:r>
                      <a:r>
                        <a:rPr sz="14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стафилококковый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сут.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513">
                <a:tc>
                  <a:txBody>
                    <a:bodyPr/>
                    <a:lstStyle/>
                    <a:p>
                      <a:pPr marL="132080">
                        <a:lnSpc>
                          <a:spcPts val="1645"/>
                        </a:lnSpc>
                        <a:tabLst>
                          <a:tab pos="512953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Пневмония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долевая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191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нед.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ctr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J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132080">
                        <a:lnSpc>
                          <a:spcPts val="164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Ревматический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 стеноз с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недостаточностью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54965">
                        <a:lnSpc>
                          <a:spcPct val="100000"/>
                        </a:lnSpc>
                        <a:tabLst>
                          <a:tab pos="510286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митрального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клапана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826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6515" algn="ctr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502793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909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569529">
                <a:tc>
                  <a:txBody>
                    <a:bodyPr/>
                    <a:lstStyle/>
                    <a:p>
                      <a:pPr marL="434340" marR="104775" indent="-342900">
                        <a:lnSpc>
                          <a:spcPct val="100400"/>
                        </a:lnSpc>
                        <a:spcBef>
                          <a:spcPts val="315"/>
                        </a:spcBef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Прочие важные состояния,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способствовавшие смерти,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но не связанные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болезнью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100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патологическим состоянием, приведшим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ней, включая употребление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алкоголя,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психотропных 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343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1440" marR="518795">
                        <a:lnSpc>
                          <a:spcPct val="100000"/>
                        </a:lnSpc>
                        <a:spcBef>
                          <a:spcPts val="85"/>
                        </a:spcBef>
                        <a:tabLst>
                          <a:tab pos="509397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Бронхиальная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астма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атопическая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                          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Церебральный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атеросклероз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 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91820" indent="-132715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lain" startAt="3"/>
                        <a:tabLst>
                          <a:tab pos="592455" algn="l"/>
                        </a:tabLst>
                      </a:pP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91820" indent="-132715">
                        <a:lnSpc>
                          <a:spcPct val="100000"/>
                        </a:lnSpc>
                        <a:buAutoNum type="arabicPlain" startAt="3"/>
                        <a:tabLst>
                          <a:tab pos="592455" algn="l"/>
                        </a:tabLst>
                      </a:pP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394335" marR="375920" indent="-95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J45.0  I67.2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7" name="object 17"/>
          <p:cNvSpPr/>
          <p:nvPr/>
        </p:nvSpPr>
        <p:spPr>
          <a:xfrm>
            <a:off x="8248777" y="3546602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35935" y="62484"/>
            <a:ext cx="4244340" cy="513715"/>
            <a:chOff x="2535935" y="62484"/>
            <a:chExt cx="424434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35935" y="352043"/>
              <a:ext cx="4244340" cy="2118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38983" y="62484"/>
              <a:ext cx="4236720" cy="51358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21563" y="336804"/>
            <a:ext cx="8728075" cy="513715"/>
            <a:chOff x="321563" y="336804"/>
            <a:chExt cx="8728075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563" y="626363"/>
              <a:ext cx="8727948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4611" y="336804"/>
              <a:ext cx="8720328" cy="51358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227832" y="611123"/>
            <a:ext cx="2862580" cy="513715"/>
            <a:chOff x="3227832" y="611123"/>
            <a:chExt cx="2862580" cy="51371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27832" y="900683"/>
              <a:ext cx="2392680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30880" y="611123"/>
              <a:ext cx="2385060" cy="5135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3520" y="900683"/>
              <a:ext cx="393191" cy="2118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08092" y="611123"/>
              <a:ext cx="384048" cy="5135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79720" y="900683"/>
              <a:ext cx="710184" cy="2118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84292" y="611123"/>
              <a:ext cx="701039" cy="51358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55777" y="116840"/>
            <a:ext cx="8382634" cy="5936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КОДИРОВАНИЕ</a:t>
            </a:r>
            <a:r>
              <a:rPr sz="1800" b="1" spc="-5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ПРИЧИН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СМЕРТИ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«БОЛЕЗНИ,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ХАРАКТЕРИЗУЮЩИЕСЯ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ПОВЫШЕННЫМ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КРОВЯНЫМ</a:t>
            </a:r>
            <a:endParaRPr sz="180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ДАВЛЕНИЕМ»</a:t>
            </a:r>
            <a:r>
              <a:rPr sz="18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(I10-I15)</a:t>
            </a:r>
            <a:endParaRPr sz="1800">
              <a:latin typeface="Times New Roman"/>
              <a:cs typeface="Times New Roman"/>
            </a:endParaRPr>
          </a:p>
          <a:p>
            <a:pPr marL="374015" marR="368935" indent="-342900">
              <a:lnSpc>
                <a:spcPct val="100000"/>
              </a:lnSpc>
              <a:spcBef>
                <a:spcPts val="1650"/>
              </a:spcBef>
              <a:buClr>
                <a:srgbClr val="750A3C"/>
              </a:buClr>
              <a:buFont typeface="Wingdings"/>
              <a:buChar char=""/>
              <a:tabLst>
                <a:tab pos="374650" algn="l"/>
              </a:tabLst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Вторичная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гипертензия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(I15)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не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используется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в 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качестве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первоначальной</a:t>
            </a:r>
            <a:r>
              <a:rPr sz="2000" b="1" i="1" spc="-3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причины</a:t>
            </a:r>
            <a:r>
              <a:rPr sz="2000" b="1" i="1" spc="-2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смерти</a:t>
            </a:r>
            <a:r>
              <a:rPr sz="2000" b="1" i="1" spc="-2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(должно</a:t>
            </a:r>
            <a:r>
              <a:rPr sz="2000" b="1" i="1" spc="-4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быть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указано</a:t>
            </a:r>
            <a:r>
              <a:rPr sz="2000" b="1" i="1" spc="-3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и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выбрано </a:t>
            </a:r>
            <a:r>
              <a:rPr sz="2000" b="1" i="1" spc="-484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первичное</a:t>
            </a:r>
            <a:r>
              <a:rPr sz="2000" b="1" i="1" spc="-4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заболевание,</a:t>
            </a:r>
            <a:r>
              <a:rPr sz="2000" b="1" i="1" spc="-4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вызвавшее</a:t>
            </a:r>
            <a:r>
              <a:rPr sz="2000" b="1" i="1" spc="-3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вторичную</a:t>
            </a:r>
            <a:r>
              <a:rPr sz="2000" b="1" i="1" spc="-4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гипертензию).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750A3C"/>
              </a:buClr>
              <a:buFont typeface="Wingdings"/>
              <a:buChar char=""/>
            </a:pPr>
            <a:endParaRPr sz="2050">
              <a:latin typeface="Times New Roman"/>
              <a:cs typeface="Times New Roman"/>
            </a:endParaRPr>
          </a:p>
          <a:p>
            <a:pPr marL="374015" marR="732790" indent="-342900">
              <a:lnSpc>
                <a:spcPct val="100000"/>
              </a:lnSpc>
              <a:buClr>
                <a:srgbClr val="750A3C"/>
              </a:buClr>
              <a:buFont typeface="Wingdings"/>
              <a:buChar char=""/>
              <a:tabLst>
                <a:tab pos="374650" algn="l"/>
              </a:tabLst>
            </a:pP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Эссенциальная артериальная гипертензия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 или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гипертензивная </a:t>
            </a:r>
            <a:r>
              <a:rPr sz="2000" b="1" i="1" spc="-484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болезнь</a:t>
            </a:r>
            <a:r>
              <a:rPr sz="2000" b="1" i="1" spc="-4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(I10):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317500" marR="812800" indent="-287020">
              <a:lnSpc>
                <a:spcPct val="100000"/>
              </a:lnSpc>
              <a:buClr>
                <a:srgbClr val="750A3C"/>
              </a:buClr>
              <a:buFont typeface="Wingdings"/>
              <a:buChar char=""/>
              <a:tabLst>
                <a:tab pos="318135" algn="l"/>
              </a:tabLst>
            </a:pPr>
            <a:r>
              <a:rPr sz="2000" b="1" dirty="0">
                <a:latin typeface="Times New Roman"/>
                <a:cs typeface="Times New Roman"/>
              </a:rPr>
              <a:t>выбирается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статистиком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качестве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первоначальной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причины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 </a:t>
            </a:r>
            <a:r>
              <a:rPr sz="2000" b="1" spc="-15" dirty="0">
                <a:latin typeface="Times New Roman"/>
                <a:cs typeface="Times New Roman"/>
              </a:rPr>
              <a:t>только </a:t>
            </a:r>
            <a:r>
              <a:rPr sz="2000" b="1" spc="5" dirty="0">
                <a:latin typeface="Times New Roman"/>
                <a:cs typeface="Times New Roman"/>
              </a:rPr>
              <a:t>если </a:t>
            </a:r>
            <a:r>
              <a:rPr sz="2000" b="1" spc="-5" dirty="0">
                <a:latin typeface="Times New Roman"/>
                <a:cs typeface="Times New Roman"/>
              </a:rPr>
              <a:t>является </a:t>
            </a:r>
            <a:r>
              <a:rPr sz="2000" b="1" spc="-10" dirty="0">
                <a:latin typeface="Times New Roman"/>
                <a:cs typeface="Times New Roman"/>
              </a:rPr>
              <a:t>единственным </a:t>
            </a:r>
            <a:r>
              <a:rPr sz="2000" b="1" dirty="0">
                <a:latin typeface="Times New Roman"/>
                <a:cs typeface="Times New Roman"/>
              </a:rPr>
              <a:t>записанным в 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Свидетельстве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«основным»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состоянием;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750A3C"/>
              </a:buClr>
              <a:buFont typeface="Wingdings"/>
              <a:buChar char=""/>
            </a:pPr>
            <a:endParaRPr sz="2050">
              <a:latin typeface="Times New Roman"/>
              <a:cs typeface="Times New Roman"/>
            </a:endParaRPr>
          </a:p>
          <a:p>
            <a:pPr marL="317500" marR="268605" indent="-287020">
              <a:lnSpc>
                <a:spcPct val="100000"/>
              </a:lnSpc>
              <a:buClr>
                <a:srgbClr val="750A3C"/>
              </a:buClr>
              <a:buFont typeface="Wingdings"/>
              <a:buChar char=""/>
              <a:tabLst>
                <a:tab pos="3181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при сочетании артериальной гипертензии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5" dirty="0">
                <a:latin typeface="Times New Roman"/>
                <a:cs typeface="Times New Roman"/>
              </a:rPr>
              <a:t>ишемическими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болезнями </a:t>
            </a:r>
            <a:r>
              <a:rPr sz="2000" b="1" spc="-5" dirty="0">
                <a:latin typeface="Times New Roman"/>
                <a:cs typeface="Times New Roman"/>
              </a:rPr>
              <a:t>сердца </a:t>
            </a:r>
            <a:r>
              <a:rPr sz="2000" b="1" dirty="0">
                <a:latin typeface="Times New Roman"/>
                <a:cs typeface="Times New Roman"/>
              </a:rPr>
              <a:t>(I20-I25) </a:t>
            </a:r>
            <a:r>
              <a:rPr sz="2000" b="1" spc="-5" dirty="0">
                <a:latin typeface="Times New Roman"/>
                <a:cs typeface="Times New Roman"/>
              </a:rPr>
              <a:t>или </a:t>
            </a:r>
            <a:r>
              <a:rPr sz="2000" b="1" spc="-10" dirty="0">
                <a:latin typeface="Times New Roman"/>
                <a:cs typeface="Times New Roman"/>
              </a:rPr>
              <a:t>цереброваскулярными болезнями 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(I60-I69) 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spc="-10" dirty="0">
                <a:latin typeface="Times New Roman"/>
                <a:cs typeface="Times New Roman"/>
              </a:rPr>
              <a:t>первоначальной </a:t>
            </a:r>
            <a:r>
              <a:rPr sz="2000" b="1" spc="-5" dirty="0">
                <a:latin typeface="Times New Roman"/>
                <a:cs typeface="Times New Roman"/>
              </a:rPr>
              <a:t>причины смерти выбираются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эти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заболевания,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а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артериальная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гипертензия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рассматривается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как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фоновое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заболевание.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65020" y="62484"/>
            <a:ext cx="5278120" cy="513715"/>
            <a:chOff x="2065020" y="62484"/>
            <a:chExt cx="527812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5020" y="352043"/>
              <a:ext cx="5277611" cy="2118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8068" y="62484"/>
              <a:ext cx="5269991" cy="51358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717548" y="336804"/>
            <a:ext cx="5918200" cy="513715"/>
            <a:chOff x="1717548" y="336804"/>
            <a:chExt cx="591820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7548" y="626363"/>
              <a:ext cx="5917692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0596" y="336804"/>
              <a:ext cx="5910072" cy="51358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023359" y="611123"/>
            <a:ext cx="1362710" cy="513715"/>
            <a:chOff x="4023359" y="611123"/>
            <a:chExt cx="1362710" cy="51371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3359" y="900683"/>
              <a:ext cx="1362456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6407" y="611123"/>
              <a:ext cx="1354836" cy="51358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852676" y="116840"/>
            <a:ext cx="56280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«БОЛЕЗНИ,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ХАРАКТЕРИЗУЮЩИЕСЯ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ПОВЫШЕННЫМ</a:t>
            </a:r>
            <a:r>
              <a:rPr sz="18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КРОВЯНЫМ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ДАВЛЕНИЕМ»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(I10)</a:t>
            </a:r>
            <a:endParaRPr sz="18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21232" y="1478407"/>
          <a:ext cx="7311387" cy="4112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68240"/>
                <a:gridCol w="1226185"/>
                <a:gridCol w="238125"/>
                <a:gridCol w="219710"/>
                <a:gridCol w="219709"/>
                <a:gridCol w="219709"/>
                <a:gridCol w="219709"/>
              </a:tblGrid>
              <a:tr h="87274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67640" marR="158750" indent="-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Приблизительны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патологического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4730750" algn="l"/>
                        </a:tabLst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5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 Кардиогенный</a:t>
                      </a:r>
                      <a:r>
                        <a:rPr sz="15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шок 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9144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9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смерти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R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45033"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475742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 инфаркт</a:t>
                      </a:r>
                      <a:r>
                        <a:rPr sz="15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передней</a:t>
                      </a:r>
                      <a:r>
                        <a:rPr sz="15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стенки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51943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которое</a:t>
                      </a:r>
                      <a:r>
                        <a:rPr sz="9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возникновению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0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112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33678"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4778375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4033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900" spc="2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900" spc="2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9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58951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4741545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29539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450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34950">
                        <a:lnSpc>
                          <a:spcPct val="100000"/>
                        </a:lnSpc>
                        <a:spcBef>
                          <a:spcPts val="100"/>
                        </a:spcBef>
                        <a:tabLst>
                          <a:tab pos="477329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гипертензия)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3718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I10.Х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65020" y="62484"/>
            <a:ext cx="5278120" cy="513715"/>
            <a:chOff x="2065020" y="62484"/>
            <a:chExt cx="527812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5020" y="352043"/>
              <a:ext cx="5277611" cy="2118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8068" y="62484"/>
              <a:ext cx="5269991" cy="51358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717548" y="336804"/>
            <a:ext cx="5918200" cy="513715"/>
            <a:chOff x="1717548" y="336804"/>
            <a:chExt cx="591820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7548" y="626363"/>
              <a:ext cx="5917692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0596" y="336804"/>
              <a:ext cx="5910072" cy="51358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023359" y="611123"/>
            <a:ext cx="1362710" cy="513715"/>
            <a:chOff x="4023359" y="611123"/>
            <a:chExt cx="1362710" cy="51371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3359" y="900683"/>
              <a:ext cx="1362456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6407" y="611123"/>
              <a:ext cx="1354836" cy="51358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852676" y="116840"/>
            <a:ext cx="56280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«БОЛЕЗНИ,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ХАРАКТЕРИЗУЮЩИЕСЯ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ПОВЫШЕННЫМ</a:t>
            </a:r>
            <a:r>
              <a:rPr sz="18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КРОВЯНЫМ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ДАВЛЕНИЕМ»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(I10)</a:t>
            </a:r>
            <a:endParaRPr sz="18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21232" y="1478407"/>
          <a:ext cx="7292972" cy="41508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68240"/>
                <a:gridCol w="1226185"/>
                <a:gridCol w="219710"/>
                <a:gridCol w="219710"/>
                <a:gridCol w="219709"/>
                <a:gridCol w="219709"/>
                <a:gridCol w="219709"/>
              </a:tblGrid>
              <a:tr h="87274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67640" marR="158750" indent="-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Приблизительны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патологического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95426">
                <a:tc>
                  <a:txBody>
                    <a:bodyPr/>
                    <a:lstStyle/>
                    <a:p>
                      <a:pPr marL="44450">
                        <a:lnSpc>
                          <a:spcPts val="1639"/>
                        </a:lnSpc>
                        <a:tabLst>
                          <a:tab pos="470535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Паралич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дыхательного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центра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45033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466852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Сдавление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33678">
                <a:tc>
                  <a:txBody>
                    <a:bodyPr/>
                    <a:lstStyle/>
                    <a:p>
                      <a:pPr marL="132715">
                        <a:lnSpc>
                          <a:spcPts val="1645"/>
                        </a:lnSpc>
                        <a:tabLst>
                          <a:tab pos="461391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Внутримозговое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ствол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12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1435" algn="ctr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R="144145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447929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29539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4512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II.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tabLst>
                          <a:tab pos="475043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3718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I10.Х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7722743" y="3689984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65020" y="62484"/>
            <a:ext cx="5278120" cy="513715"/>
            <a:chOff x="2065020" y="62484"/>
            <a:chExt cx="527812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5020" y="352043"/>
              <a:ext cx="5277611" cy="2118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8068" y="62484"/>
              <a:ext cx="5269991" cy="51358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717548" y="336804"/>
            <a:ext cx="5918200" cy="513715"/>
            <a:chOff x="1717548" y="336804"/>
            <a:chExt cx="591820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7548" y="626363"/>
              <a:ext cx="5917692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0596" y="336804"/>
              <a:ext cx="5910072" cy="51358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023359" y="611123"/>
            <a:ext cx="1362710" cy="513715"/>
            <a:chOff x="4023359" y="611123"/>
            <a:chExt cx="1362710" cy="51371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3359" y="900683"/>
              <a:ext cx="1362456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6407" y="611123"/>
              <a:ext cx="1354836" cy="51358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852676" y="116840"/>
            <a:ext cx="56280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«БОЛЕЗНИ,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ХАРАКТЕРИЗУЮЩИЕСЯ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ПОВЫШЕННЫМ</a:t>
            </a:r>
            <a:r>
              <a:rPr sz="18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КРОВЯНЫМ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ДАВЛЕНИЕМ»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(I10)</a:t>
            </a:r>
            <a:endParaRPr sz="18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21232" y="1478407"/>
          <a:ext cx="7292972" cy="40294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68240"/>
                <a:gridCol w="1226185"/>
                <a:gridCol w="219710"/>
                <a:gridCol w="219710"/>
                <a:gridCol w="219709"/>
                <a:gridCol w="219709"/>
                <a:gridCol w="219709"/>
              </a:tblGrid>
              <a:tr h="87274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67640" marR="158750" indent="-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Приблизительны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патологического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6743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65010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Тромбоэмболия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легочной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артерии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45033">
                <a:tc>
                  <a:txBody>
                    <a:bodyPr/>
                    <a:lstStyle/>
                    <a:p>
                      <a:pPr marR="147320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281305" algn="l"/>
                          <a:tab pos="445198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	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Фибрилляция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желудочков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R="17843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33678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460248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Постинфарктный</a:t>
                      </a:r>
                      <a:r>
                        <a:rPr sz="16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6997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667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65531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455168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29539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4503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II.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tabLst>
                          <a:tab pos="457200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3718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I10.Х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7769986" y="3833621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1"/>
                </a:lnTo>
                <a:lnTo>
                  <a:pt x="50292" y="19811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1563" y="271272"/>
            <a:ext cx="8728075" cy="513715"/>
            <a:chOff x="321563" y="271272"/>
            <a:chExt cx="8728075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563" y="560831"/>
              <a:ext cx="8727948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611" y="271272"/>
              <a:ext cx="8720328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227832" y="545591"/>
            <a:ext cx="2862580" cy="513715"/>
            <a:chOff x="3227832" y="545591"/>
            <a:chExt cx="286258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27832" y="835151"/>
              <a:ext cx="2392680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30880" y="545591"/>
              <a:ext cx="2385060" cy="5135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03520" y="835151"/>
              <a:ext cx="393191" cy="2118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8092" y="545591"/>
              <a:ext cx="384048" cy="5135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79720" y="835151"/>
              <a:ext cx="710184" cy="2118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84292" y="545591"/>
              <a:ext cx="701039" cy="51358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55777" y="326263"/>
            <a:ext cx="8380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9095" marR="5080" indent="-290703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AF0F5C"/>
                </a:solidFill>
              </a:rPr>
              <a:t>БЛОК </a:t>
            </a:r>
            <a:r>
              <a:rPr spc="-10" dirty="0">
                <a:solidFill>
                  <a:srgbClr val="AF0F5C"/>
                </a:solidFill>
              </a:rPr>
              <a:t>«БОЛЕЗНИ, </a:t>
            </a:r>
            <a:r>
              <a:rPr spc="-20" dirty="0">
                <a:solidFill>
                  <a:srgbClr val="AF0F5C"/>
                </a:solidFill>
              </a:rPr>
              <a:t>ХАРАКТЕРИЗУЮЩИЕСЯ </a:t>
            </a:r>
            <a:r>
              <a:rPr dirty="0">
                <a:solidFill>
                  <a:srgbClr val="AF0F5C"/>
                </a:solidFill>
              </a:rPr>
              <a:t>ПОВЫШЕННЫМ </a:t>
            </a:r>
            <a:r>
              <a:rPr spc="-20" dirty="0">
                <a:solidFill>
                  <a:srgbClr val="AF0F5C"/>
                </a:solidFill>
              </a:rPr>
              <a:t>КРОВЯНЫМ </a:t>
            </a:r>
            <a:r>
              <a:rPr spc="-434" dirty="0">
                <a:solidFill>
                  <a:srgbClr val="AF0F5C"/>
                </a:solidFill>
              </a:rPr>
              <a:t> </a:t>
            </a:r>
            <a:r>
              <a:rPr spc="-10" dirty="0">
                <a:solidFill>
                  <a:srgbClr val="AF0F5C"/>
                </a:solidFill>
              </a:rPr>
              <a:t>ДАВЛЕНИЕМ»</a:t>
            </a:r>
            <a:r>
              <a:rPr spc="-15" dirty="0">
                <a:solidFill>
                  <a:srgbClr val="AF0F5C"/>
                </a:solidFill>
              </a:rPr>
              <a:t> </a:t>
            </a:r>
            <a:r>
              <a:rPr dirty="0">
                <a:solidFill>
                  <a:srgbClr val="AF0F5C"/>
                </a:solidFill>
              </a:rPr>
              <a:t>(I10-I15)</a:t>
            </a: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914400" y="1600200"/>
          <a:ext cx="7272653" cy="2350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4370"/>
                <a:gridCol w="1944370"/>
                <a:gridCol w="935989"/>
                <a:gridCol w="1296035"/>
                <a:gridCol w="1151889"/>
              </a:tblGrid>
              <a:tr h="192405">
                <a:tc gridSpan="5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НЕВЕРНОЕ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ЗАПОЛНЕНИЕ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5">
                <a:tc gridSpan="5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ина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см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ер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5">
                <a:tc>
                  <a:txBody>
                    <a:bodyPr/>
                    <a:lstStyle/>
                    <a:p>
                      <a:pPr marR="370840" algn="ctr">
                        <a:lnSpc>
                          <a:spcPts val="12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370840" algn="ctr">
                        <a:lnSpc>
                          <a:spcPts val="12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б)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2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99415">
                        <a:lnSpc>
                          <a:spcPts val="12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ts val="12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551307">
                <a:tc>
                  <a:txBody>
                    <a:bodyPr/>
                    <a:lstStyle/>
                    <a:p>
                      <a:pPr marL="167005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сердечная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18440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I50.0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гипертоническая</a:t>
                      </a:r>
                      <a:r>
                        <a:rPr sz="1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болезнь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I11.0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33705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14045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541655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504037"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гипертоническая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I11.9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33705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14045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541020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718337">
                <a:tc>
                  <a:txBody>
                    <a:bodyPr/>
                    <a:lstStyle/>
                    <a:p>
                      <a:pPr marL="438150">
                        <a:lnSpc>
                          <a:spcPts val="139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легких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I81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0640" marR="33020" algn="ctr">
                        <a:lnSpc>
                          <a:spcPts val="14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гипертоническая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болезнь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b="1" spc="-2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преимущественным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поражением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сердца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I13.1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33705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14045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541655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46732" y="134112"/>
            <a:ext cx="5278120" cy="513715"/>
            <a:chOff x="2046732" y="134112"/>
            <a:chExt cx="527812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6732" y="423671"/>
              <a:ext cx="5277612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9780" y="134112"/>
              <a:ext cx="5269992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508760" y="408431"/>
            <a:ext cx="6299200" cy="513715"/>
            <a:chOff x="1508760" y="408431"/>
            <a:chExt cx="629920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760" y="697991"/>
              <a:ext cx="5829299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1808" y="408431"/>
              <a:ext cx="5821679" cy="5135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1068" y="697991"/>
              <a:ext cx="393192" cy="2118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25639" y="408431"/>
              <a:ext cx="384048" cy="5135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7268" y="697991"/>
              <a:ext cx="710183" cy="2118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01839" y="408431"/>
              <a:ext cx="701040" cy="513588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005071" y="682751"/>
            <a:ext cx="1362710" cy="513715"/>
            <a:chOff x="4005071" y="682751"/>
            <a:chExt cx="1362710" cy="513715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05071" y="972311"/>
              <a:ext cx="1362455" cy="2118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08119" y="682751"/>
              <a:ext cx="1354836" cy="51358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643252" y="189103"/>
            <a:ext cx="60102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«БОЛЕЗНИ,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ХАРАКТЕРИЗУЮЩИЕСЯ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ПОВЫШЕННЫМ</a:t>
            </a:r>
            <a:r>
              <a:rPr sz="1800" b="1" spc="-5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КРОВЯНЫМ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ДАВЛЕНИЕМ»</a:t>
            </a:r>
            <a:r>
              <a:rPr sz="18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(I11-I13)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61187" y="1694433"/>
          <a:ext cx="8281669" cy="4477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40485"/>
                <a:gridCol w="288290"/>
                <a:gridCol w="226695"/>
                <a:gridCol w="237490"/>
                <a:gridCol w="255904"/>
                <a:gridCol w="288290"/>
              </a:tblGrid>
              <a:tr h="8699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23850" marR="2914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31800" marR="90170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236845" algn="l"/>
                        </a:tabLst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5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5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5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00584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9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смерти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5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час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39393"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19430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б)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Внутримозговое</a:t>
                      </a:r>
                      <a:r>
                        <a:rPr sz="15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5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субкортикальное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4508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возникновению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00" b="1" spc="-40" dirty="0">
                          <a:latin typeface="Times New Roman"/>
                          <a:cs typeface="Times New Roman"/>
                        </a:rPr>
                        <a:t> сут.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pPr marL="434340" marR="421640" indent="-24892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5213985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1500" b="1" spc="-15" dirty="0">
                          <a:latin typeface="Times New Roman"/>
                          <a:cs typeface="Times New Roman"/>
                        </a:rPr>
                        <a:t>Гипертоническая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болезнь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преимущественным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поражением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сердца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 с</a:t>
                      </a:r>
                      <a:r>
                        <a:rPr sz="15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сердечной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недостаточностью</a:t>
                      </a:r>
                      <a:r>
                        <a:rPr sz="15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13855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9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900" spc="2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9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5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4770755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b="1" spc="-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909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146327">
                <a:tc>
                  <a:txBody>
                    <a:bodyPr/>
                    <a:lstStyle/>
                    <a:p>
                      <a:pPr marL="434340" marR="104775" indent="-342900">
                        <a:lnSpc>
                          <a:spcPct val="100400"/>
                        </a:lnSpc>
                        <a:spcBef>
                          <a:spcPts val="315"/>
                        </a:spcBef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Прочие важные состояния,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способствовавшие смерти,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но не связанные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болезнью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100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патологическим состоянием, приведшим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ней, включая употребление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алкоголя,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психотропных 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343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крови, а также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46732" y="134112"/>
            <a:ext cx="5278120" cy="513715"/>
            <a:chOff x="2046732" y="134112"/>
            <a:chExt cx="527812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6732" y="423671"/>
              <a:ext cx="5277612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9780" y="134112"/>
              <a:ext cx="5269992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508760" y="408431"/>
            <a:ext cx="6299200" cy="513715"/>
            <a:chOff x="1508760" y="408431"/>
            <a:chExt cx="629920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760" y="697991"/>
              <a:ext cx="5829299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1808" y="408431"/>
              <a:ext cx="5821679" cy="5135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1068" y="697991"/>
              <a:ext cx="393192" cy="2118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25639" y="408431"/>
              <a:ext cx="384048" cy="5135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7268" y="697991"/>
              <a:ext cx="710183" cy="2118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01839" y="408431"/>
              <a:ext cx="701040" cy="513588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005071" y="682751"/>
            <a:ext cx="1362710" cy="513715"/>
            <a:chOff x="4005071" y="682751"/>
            <a:chExt cx="1362710" cy="513715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05071" y="972311"/>
              <a:ext cx="1362455" cy="2118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08119" y="682751"/>
              <a:ext cx="1354836" cy="51358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643252" y="189103"/>
            <a:ext cx="60102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«БОЛЕЗНИ,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ХАРАКТЕРИЗУЮЩИЕСЯ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ПОВЫШЕННЫМ</a:t>
            </a:r>
            <a:r>
              <a:rPr sz="1800" b="1" spc="-5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КРОВЯНЫМ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ДАВЛЕНИЕМ»</a:t>
            </a:r>
            <a:r>
              <a:rPr sz="18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(I11-I13)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461187" y="1694433"/>
          <a:ext cx="8281669" cy="4477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40485"/>
                <a:gridCol w="288290"/>
                <a:gridCol w="226695"/>
                <a:gridCol w="237490"/>
                <a:gridCol w="255904"/>
                <a:gridCol w="288290"/>
              </a:tblGrid>
              <a:tr h="8699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23850" marR="2914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31800" marR="90170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85800">
                <a:tc>
                  <a:txBody>
                    <a:bodyPr/>
                    <a:lstStyle/>
                    <a:p>
                      <a:pPr marL="434340" marR="558800" indent="-34290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076825" algn="l"/>
                        </a:tabLst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а) </a:t>
                      </a:r>
                      <a:r>
                        <a:rPr sz="1500" b="1" spc="-15" dirty="0">
                          <a:latin typeface="Times New Roman"/>
                          <a:cs typeface="Times New Roman"/>
                        </a:rPr>
                        <a:t>Гипертоническая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болезнь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преимущественным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поражением </a:t>
                      </a:r>
                      <a:r>
                        <a:rPr sz="1500" b="1" spc="-15" dirty="0">
                          <a:latin typeface="Times New Roman"/>
                          <a:cs typeface="Times New Roman"/>
                        </a:rPr>
                        <a:t>почек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500" b="1" spc="-15" dirty="0">
                          <a:latin typeface="Times New Roman"/>
                          <a:cs typeface="Times New Roman"/>
                        </a:rPr>
                        <a:t> почечной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недостаточностью</a:t>
                      </a:r>
                      <a:r>
                        <a:rPr sz="15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00584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900" spc="25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смерти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5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39393"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15112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4508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возникновению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5111115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138555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9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900" spc="2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900" spc="2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515112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b="1" spc="-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909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146327">
                <a:tc>
                  <a:txBody>
                    <a:bodyPr/>
                    <a:lstStyle/>
                    <a:p>
                      <a:pPr marL="434340" marR="104775" indent="-342900">
                        <a:lnSpc>
                          <a:spcPct val="100400"/>
                        </a:lnSpc>
                        <a:spcBef>
                          <a:spcPts val="315"/>
                        </a:spcBef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Прочие важные состояния,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способствовавшие смерти,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но не связанные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болезнью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100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патологическим состоянием, приведшим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ней, включая употребление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алкоголя,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психотропных 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343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крови, а также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46732" y="134112"/>
            <a:ext cx="5278120" cy="513715"/>
            <a:chOff x="2046732" y="134112"/>
            <a:chExt cx="527812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6732" y="423671"/>
              <a:ext cx="5277612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9780" y="134112"/>
              <a:ext cx="5269992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508760" y="408431"/>
            <a:ext cx="6299200" cy="513715"/>
            <a:chOff x="1508760" y="408431"/>
            <a:chExt cx="629920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760" y="697991"/>
              <a:ext cx="5829299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1808" y="408431"/>
              <a:ext cx="5821679" cy="5135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1068" y="697991"/>
              <a:ext cx="393192" cy="2118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25639" y="408431"/>
              <a:ext cx="384048" cy="5135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7268" y="697991"/>
              <a:ext cx="710183" cy="2118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01839" y="408431"/>
              <a:ext cx="701040" cy="513588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005071" y="682751"/>
            <a:ext cx="1362710" cy="513715"/>
            <a:chOff x="4005071" y="682751"/>
            <a:chExt cx="1362710" cy="513715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05071" y="972311"/>
              <a:ext cx="1362455" cy="2118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08119" y="682751"/>
              <a:ext cx="1354836" cy="513588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43252" y="189103"/>
            <a:ext cx="6010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AF0F5C"/>
                </a:solidFill>
              </a:rPr>
              <a:t>БЛОК</a:t>
            </a:r>
            <a:r>
              <a:rPr spc="-30" dirty="0">
                <a:solidFill>
                  <a:srgbClr val="AF0F5C"/>
                </a:solidFill>
              </a:rPr>
              <a:t> </a:t>
            </a:r>
            <a:r>
              <a:rPr spc="-10" dirty="0">
                <a:solidFill>
                  <a:srgbClr val="AF0F5C"/>
                </a:solidFill>
              </a:rPr>
              <a:t>«БОЛЕЗНИ,</a:t>
            </a:r>
            <a:r>
              <a:rPr spc="-35" dirty="0">
                <a:solidFill>
                  <a:srgbClr val="AF0F5C"/>
                </a:solidFill>
              </a:rPr>
              <a:t> </a:t>
            </a:r>
            <a:r>
              <a:rPr spc="-20" dirty="0">
                <a:solidFill>
                  <a:srgbClr val="AF0F5C"/>
                </a:solidFill>
              </a:rPr>
              <a:t>ХАРАКТЕРИЗУЮЩИЕСЯ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AF0F5C"/>
                </a:solidFill>
              </a:rPr>
              <a:t>ПОВЫШЕННЫМ</a:t>
            </a:r>
            <a:r>
              <a:rPr spc="-55" dirty="0">
                <a:solidFill>
                  <a:srgbClr val="AF0F5C"/>
                </a:solidFill>
              </a:rPr>
              <a:t> </a:t>
            </a:r>
            <a:r>
              <a:rPr spc="-15" dirty="0">
                <a:solidFill>
                  <a:srgbClr val="AF0F5C"/>
                </a:solidFill>
              </a:rPr>
              <a:t>КРОВЯНЫМ</a:t>
            </a:r>
            <a:r>
              <a:rPr spc="-40" dirty="0">
                <a:solidFill>
                  <a:srgbClr val="AF0F5C"/>
                </a:solidFill>
              </a:rPr>
              <a:t> </a:t>
            </a:r>
            <a:r>
              <a:rPr spc="-10" dirty="0">
                <a:solidFill>
                  <a:srgbClr val="AF0F5C"/>
                </a:solidFill>
              </a:rPr>
              <a:t>ДАВЛЕНИЕМ»</a:t>
            </a:r>
            <a:r>
              <a:rPr spc="-45" dirty="0">
                <a:solidFill>
                  <a:srgbClr val="AF0F5C"/>
                </a:solidFill>
              </a:rPr>
              <a:t> </a:t>
            </a:r>
            <a:r>
              <a:rPr spc="-10" dirty="0">
                <a:solidFill>
                  <a:srgbClr val="AF0F5C"/>
                </a:solidFill>
              </a:rPr>
              <a:t>(I11-I13)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139946" y="737742"/>
            <a:ext cx="10172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</a:t>
            </a:r>
            <a:r>
              <a:rPr sz="1800" b="1" i="1" spc="5" dirty="0">
                <a:solidFill>
                  <a:srgbClr val="007DEA"/>
                </a:solidFill>
                <a:latin typeface="Times New Roman"/>
                <a:cs typeface="Times New Roman"/>
              </a:rPr>
              <a:t>Р</a:t>
            </a: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ИМЕР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965250" y="1046352"/>
          <a:ext cx="7633970" cy="43547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02555"/>
                <a:gridCol w="1235710"/>
                <a:gridCol w="265430"/>
                <a:gridCol w="208915"/>
                <a:gridCol w="219075"/>
                <a:gridCol w="236220"/>
                <a:gridCol w="266065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72720" marR="163195" indent="-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Приблизительны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патологического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7696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04888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Кардиогенный</a:t>
                      </a:r>
                      <a:r>
                        <a:rPr sz="16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шок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09016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Фибрилляция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предсердий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2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651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Х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61517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103495" algn="l"/>
                        </a:tabLst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задней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стенки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суток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98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514985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909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578864">
                <a:tc>
                  <a:txBody>
                    <a:bodyPr/>
                    <a:lstStyle/>
                    <a:p>
                      <a:pPr marL="91440" marR="1314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0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включая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алкоголя,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 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Гипертензивная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поражением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сердца с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 marR="244792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сердечной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недостаточностью </a:t>
                      </a:r>
                      <a:r>
                        <a:rPr sz="1600" b="1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Ожирение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3409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4099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6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6068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6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11.0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5179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Е66.9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8194547" y="3142995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19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62406" y="5545632"/>
            <a:ext cx="77654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b="1" i="1" spc="-10" dirty="0">
                <a:latin typeface="Times New Roman"/>
                <a:cs typeface="Times New Roman"/>
              </a:rPr>
              <a:t>При</a:t>
            </a:r>
            <a:r>
              <a:rPr sz="1600" b="1" i="1" spc="-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сочетании</a:t>
            </a:r>
            <a:r>
              <a:rPr sz="1600" b="1" i="1" spc="-10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«Гипертонической</a:t>
            </a:r>
            <a:r>
              <a:rPr sz="1600" b="1" i="1" spc="-10" dirty="0">
                <a:latin typeface="Times New Roman"/>
                <a:cs typeface="Times New Roman"/>
              </a:rPr>
              <a:t> </a:t>
            </a:r>
            <a:r>
              <a:rPr sz="1600" b="1" i="1" spc="-20" dirty="0">
                <a:latin typeface="Times New Roman"/>
                <a:cs typeface="Times New Roman"/>
              </a:rPr>
              <a:t>болезни»</a:t>
            </a:r>
            <a:r>
              <a:rPr sz="1600" b="1" i="1" spc="-15" dirty="0">
                <a:latin typeface="Times New Roman"/>
                <a:cs typeface="Times New Roman"/>
              </a:rPr>
              <a:t> (I11-I13)</a:t>
            </a:r>
            <a:r>
              <a:rPr sz="1600" b="1" i="1" spc="37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с</a:t>
            </a:r>
            <a:r>
              <a:rPr sz="1600" b="1" i="1" spc="39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«Ишемическими </a:t>
            </a:r>
            <a:r>
              <a:rPr sz="1600" b="1" i="1" spc="-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болезнями</a:t>
            </a:r>
            <a:r>
              <a:rPr sz="1600" b="1" i="1" spc="-10" dirty="0">
                <a:latin typeface="Times New Roman"/>
                <a:cs typeface="Times New Roman"/>
              </a:rPr>
              <a:t> сердца»</a:t>
            </a:r>
            <a:r>
              <a:rPr sz="1600" b="1" i="1" spc="-5" dirty="0">
                <a:latin typeface="Times New Roman"/>
                <a:cs typeface="Times New Roman"/>
              </a:rPr>
              <a:t> (I20-I25)</a:t>
            </a:r>
            <a:r>
              <a:rPr sz="1600" b="1" i="1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приоритет</a:t>
            </a:r>
            <a:r>
              <a:rPr sz="1600" b="1" i="1" spc="-5" dirty="0">
                <a:latin typeface="Times New Roman"/>
                <a:cs typeface="Times New Roman"/>
              </a:rPr>
              <a:t> при</a:t>
            </a:r>
            <a:r>
              <a:rPr sz="1600" b="1" i="1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выборе</a:t>
            </a:r>
            <a:r>
              <a:rPr sz="1600" b="1" i="1" spc="-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первоначальной</a:t>
            </a:r>
            <a:r>
              <a:rPr sz="1600" b="1" i="1" spc="-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причины </a:t>
            </a:r>
            <a:r>
              <a:rPr sz="1600" b="1" i="1" spc="-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смерти</a:t>
            </a:r>
            <a:r>
              <a:rPr sz="1600" b="1" i="1" spc="3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всегда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отдается</a:t>
            </a:r>
            <a:r>
              <a:rPr sz="1600" b="1" i="1" spc="5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последним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(МКБ-10,</a:t>
            </a:r>
            <a:r>
              <a:rPr sz="1600" b="1" i="1" spc="30" dirty="0">
                <a:latin typeface="Times New Roman"/>
                <a:cs typeface="Times New Roman"/>
              </a:rPr>
              <a:t> </a:t>
            </a:r>
            <a:r>
              <a:rPr sz="1600" b="1" i="1" spc="5" dirty="0">
                <a:latin typeface="Times New Roman"/>
                <a:cs typeface="Times New Roman"/>
              </a:rPr>
              <a:t>т.</a:t>
            </a:r>
            <a:r>
              <a:rPr sz="1600" b="1" i="1" spc="15" dirty="0">
                <a:latin typeface="Times New Roman"/>
                <a:cs typeface="Times New Roman"/>
              </a:rPr>
              <a:t> </a:t>
            </a:r>
            <a:r>
              <a:rPr sz="1600" b="1" i="1" dirty="0">
                <a:latin typeface="Times New Roman"/>
                <a:cs typeface="Times New Roman"/>
              </a:rPr>
              <a:t>2,</a:t>
            </a:r>
            <a:r>
              <a:rPr sz="1600" b="1" i="1" spc="-1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стр.</a:t>
            </a:r>
            <a:r>
              <a:rPr sz="1600" b="1" i="1" spc="1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59-61).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3295" y="374904"/>
            <a:ext cx="8681085" cy="690245"/>
            <a:chOff x="463295" y="374904"/>
            <a:chExt cx="86810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295" y="762000"/>
              <a:ext cx="7766304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7" y="374904"/>
              <a:ext cx="7757159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5072" y="762000"/>
              <a:ext cx="516635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19643" y="374904"/>
              <a:ext cx="507492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7179" y="762000"/>
              <a:ext cx="938783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21752" y="374904"/>
              <a:ext cx="931163" cy="67970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4753" y="450596"/>
            <a:ext cx="8005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БЛОК </a:t>
            </a:r>
            <a:r>
              <a:rPr sz="2400" dirty="0">
                <a:solidFill>
                  <a:srgbClr val="AF0F5C"/>
                </a:solidFill>
              </a:rPr>
              <a:t>«ИШЕМИЧЕСКИЕ</a:t>
            </a:r>
            <a:r>
              <a:rPr sz="2400" spc="-30" dirty="0">
                <a:solidFill>
                  <a:srgbClr val="AF0F5C"/>
                </a:solidFill>
              </a:rPr>
              <a:t> </a:t>
            </a:r>
            <a:r>
              <a:rPr sz="2400" spc="-20" dirty="0">
                <a:solidFill>
                  <a:srgbClr val="AF0F5C"/>
                </a:solidFill>
              </a:rPr>
              <a:t>БОЛЕЗНИ</a:t>
            </a:r>
            <a:r>
              <a:rPr sz="2400" spc="-40" dirty="0">
                <a:solidFill>
                  <a:srgbClr val="AF0F5C"/>
                </a:solidFill>
              </a:rPr>
              <a:t> СЕРДЦА»</a:t>
            </a:r>
            <a:r>
              <a:rPr sz="2400" spc="-1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(I20-I25)</a:t>
            </a:r>
            <a:endParaRPr sz="2400"/>
          </a:p>
        </p:txBody>
      </p:sp>
      <p:sp>
        <p:nvSpPr>
          <p:cNvPr id="10" name="object 10"/>
          <p:cNvSpPr txBox="1"/>
          <p:nvPr/>
        </p:nvSpPr>
        <p:spPr>
          <a:xfrm>
            <a:off x="840739" y="1080008"/>
            <a:ext cx="7997190" cy="3781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95580" indent="-287020">
              <a:lnSpc>
                <a:spcPct val="100000"/>
              </a:lnSpc>
              <a:spcBef>
                <a:spcPts val="95"/>
              </a:spcBef>
              <a:buClr>
                <a:srgbClr val="750A3C"/>
              </a:buClr>
              <a:buSzPct val="68750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600" b="1" spc="-15" dirty="0">
                <a:latin typeface="Times New Roman"/>
                <a:cs typeface="Times New Roman"/>
              </a:rPr>
              <a:t>Термины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«ИБС»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(«Ишемические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болезни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сердца»),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«ОКС»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(Острый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коронарный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синдром»)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являются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сборными </a:t>
            </a:r>
            <a:r>
              <a:rPr sz="1600" b="1" spc="-10" dirty="0">
                <a:latin typeface="Times New Roman"/>
                <a:cs typeface="Times New Roman"/>
              </a:rPr>
              <a:t>понятиями,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включают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 </a:t>
            </a:r>
            <a:r>
              <a:rPr sz="1600" b="1" spc="-10" dirty="0">
                <a:latin typeface="Times New Roman"/>
                <a:cs typeface="Times New Roman"/>
              </a:rPr>
              <a:t>себя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различные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нозологическими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единицы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используются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конкретного </a:t>
            </a:r>
            <a:r>
              <a:rPr sz="1600" b="1" spc="-10" dirty="0">
                <a:latin typeface="Times New Roman"/>
                <a:cs typeface="Times New Roman"/>
              </a:rPr>
              <a:t> заболевания. Использование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формулировании </a:t>
            </a:r>
            <a:r>
              <a:rPr sz="1600" b="1" spc="-5" dirty="0">
                <a:latin typeface="Times New Roman"/>
                <a:cs typeface="Times New Roman"/>
              </a:rPr>
              <a:t>диагноза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сборных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понятий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(с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расшифровкой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нескольких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нозологических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единиц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или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без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их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расшифровки)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b="1" spc="-15" dirty="0">
                <a:latin typeface="Times New Roman"/>
                <a:cs typeface="Times New Roman"/>
              </a:rPr>
              <a:t>недопустимо.</a:t>
            </a:r>
            <a:endParaRPr sz="1600">
              <a:latin typeface="Times New Roman"/>
              <a:cs typeface="Times New Roman"/>
            </a:endParaRPr>
          </a:p>
          <a:p>
            <a:pPr marL="299085" marR="117475" indent="-287020">
              <a:lnSpc>
                <a:spcPct val="100000"/>
              </a:lnSpc>
              <a:spcBef>
                <a:spcPts val="385"/>
              </a:spcBef>
              <a:buClr>
                <a:srgbClr val="750A3C"/>
              </a:buClr>
              <a:buSzPct val="68750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600" b="1" spc="-10" dirty="0">
                <a:latin typeface="Times New Roman"/>
                <a:cs typeface="Times New Roman"/>
              </a:rPr>
              <a:t>Стенокардия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</a:t>
            </a:r>
            <a:r>
              <a:rPr sz="1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I20</a:t>
            </a:r>
            <a:r>
              <a:rPr sz="1600" b="1" spc="-5" dirty="0">
                <a:latin typeface="Times New Roman"/>
                <a:cs typeface="Times New Roman"/>
              </a:rPr>
              <a:t>)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может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быть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выбрана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первоначальной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причины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смерти.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Если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кроме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стенокардии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другое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заболевание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было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диагностировано,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Times New Roman"/>
                <a:cs typeface="Times New Roman"/>
              </a:rPr>
              <a:t>должно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быть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проведено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патологоанатомическое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вскрытие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для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установления</a:t>
            </a:r>
            <a:endParaRPr sz="16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причин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смерти.</a:t>
            </a:r>
            <a:endParaRPr sz="1600">
              <a:latin typeface="Times New Roman"/>
              <a:cs typeface="Times New Roman"/>
            </a:endParaRPr>
          </a:p>
          <a:p>
            <a:pPr marL="299085" marR="227965" indent="-287020">
              <a:lnSpc>
                <a:spcPct val="100000"/>
              </a:lnSpc>
              <a:spcBef>
                <a:spcPts val="380"/>
              </a:spcBef>
              <a:buClr>
                <a:srgbClr val="750A3C"/>
              </a:buClr>
              <a:buSzPct val="68750"/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Times New Roman"/>
                <a:cs typeface="Times New Roman"/>
              </a:rPr>
              <a:t>Острый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инфаркт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миокарда</a:t>
            </a:r>
            <a:r>
              <a:rPr sz="1600" b="1" dirty="0">
                <a:latin typeface="Times New Roman"/>
                <a:cs typeface="Times New Roman"/>
              </a:rPr>
              <a:t> (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I21</a:t>
            </a:r>
            <a:r>
              <a:rPr sz="1600" b="1" dirty="0">
                <a:latin typeface="Times New Roman"/>
                <a:cs typeface="Times New Roman"/>
              </a:rPr>
              <a:t>)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устанавливается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до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28 дней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от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начала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заболевания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пределах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эпизода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оказания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медицинской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помощи,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а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</a:t>
            </a:r>
            <a:endParaRPr sz="1600">
              <a:latin typeface="Times New Roman"/>
              <a:cs typeface="Times New Roman"/>
            </a:endParaRPr>
          </a:p>
          <a:p>
            <a:pPr marL="299085" marR="508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Times New Roman"/>
                <a:cs typeface="Times New Roman"/>
              </a:rPr>
              <a:t>стационарном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эпизоде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независимо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от</a:t>
            </a:r>
            <a:r>
              <a:rPr sz="1600" b="1" spc="-10" dirty="0">
                <a:latin typeface="Times New Roman"/>
                <a:cs typeface="Times New Roman"/>
              </a:rPr>
              <a:t> продолжительности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госпитализации.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Указание</a:t>
            </a:r>
            <a:r>
              <a:rPr sz="1600" b="1" spc="-5" dirty="0">
                <a:latin typeface="Times New Roman"/>
                <a:cs typeface="Times New Roman"/>
              </a:rPr>
              <a:t> логической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последовательности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развития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патологического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процесса 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обязательно.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Все</a:t>
            </a:r>
            <a:r>
              <a:rPr sz="1600" b="1" i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последующие</a:t>
            </a:r>
            <a:r>
              <a:rPr sz="1600" b="1" i="1" spc="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инфаркты</a:t>
            </a:r>
            <a:r>
              <a:rPr sz="1600" b="1" i="1" spc="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миокарда</a:t>
            </a:r>
            <a:r>
              <a:rPr sz="1600" b="1" i="1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16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пациента</a:t>
            </a:r>
            <a:r>
              <a:rPr sz="1600" b="1" i="1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считают</a:t>
            </a:r>
            <a:r>
              <a:rPr sz="1600" b="1" i="1" spc="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острыми.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83540" y="303657"/>
            <a:ext cx="8218805" cy="6026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7080" marR="636270" indent="-108204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6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7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750A3C"/>
                </a:solidFill>
                <a:latin typeface="Times New Roman"/>
                <a:cs typeface="Times New Roman"/>
              </a:rPr>
              <a:t>МЕДИЦИНСКОГО </a:t>
            </a:r>
            <a:r>
              <a:rPr sz="2400" b="1" spc="-58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750A3C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3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50A3C"/>
                </a:solidFill>
                <a:latin typeface="Times New Roman"/>
                <a:cs typeface="Times New Roman"/>
              </a:rPr>
              <a:t>О</a:t>
            </a:r>
            <a:r>
              <a:rPr sz="2400" b="1" spc="-1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750A3C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 marL="355600" marR="354965" indent="-342900">
              <a:lnSpc>
                <a:spcPts val="2590"/>
              </a:lnSpc>
              <a:spcBef>
                <a:spcPts val="1490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  <a:tab pos="5497195" algn="l"/>
              </a:tabLst>
            </a:pPr>
            <a:r>
              <a:rPr sz="2400" spc="-20" dirty="0">
                <a:latin typeface="Times New Roman"/>
                <a:cs typeface="Times New Roman"/>
              </a:rPr>
              <a:t>Медицинское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свидетельство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заполняется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чернилами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шариковой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ручкой</a:t>
            </a:r>
            <a:r>
              <a:rPr sz="2400" spc="-10" dirty="0">
                <a:latin typeface="Times New Roman"/>
                <a:cs typeface="Times New Roman"/>
              </a:rPr>
              <a:t> синего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черного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цвета,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разборчиво,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четко,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без</a:t>
            </a:r>
            <a:r>
              <a:rPr sz="2400" dirty="0">
                <a:latin typeface="Times New Roman"/>
                <a:cs typeface="Times New Roman"/>
              </a:rPr>
              <a:t> сокращений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исправлений.	</a:t>
            </a:r>
            <a:r>
              <a:rPr sz="2400" spc="-5" dirty="0">
                <a:latin typeface="Times New Roman"/>
                <a:cs typeface="Times New Roman"/>
              </a:rPr>
              <a:t>Допускается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заполнение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бланка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Медицинского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свидетельства,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420"/>
              </a:lnSpc>
            </a:pPr>
            <a:r>
              <a:rPr sz="2400" spc="-20" dirty="0">
                <a:latin typeface="Times New Roman"/>
                <a:cs typeface="Times New Roman"/>
              </a:rPr>
              <a:t>изготовленного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типографским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способом,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использованием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735"/>
              </a:lnSpc>
            </a:pPr>
            <a:r>
              <a:rPr sz="2400" spc="-20" dirty="0">
                <a:latin typeface="Times New Roman"/>
                <a:cs typeface="Times New Roman"/>
              </a:rPr>
              <a:t>компьютерных </a:t>
            </a:r>
            <a:r>
              <a:rPr sz="2400" spc="-10" dirty="0">
                <a:latin typeface="Times New Roman"/>
                <a:cs typeface="Times New Roman"/>
              </a:rPr>
              <a:t>технологий.</a:t>
            </a:r>
            <a:endParaRPr sz="2400">
              <a:latin typeface="Times New Roman"/>
              <a:cs typeface="Times New Roman"/>
            </a:endParaRPr>
          </a:p>
          <a:p>
            <a:pPr marL="355600" marR="730250" indent="-342900">
              <a:lnSpc>
                <a:spcPts val="2590"/>
              </a:lnSpc>
              <a:spcBef>
                <a:spcPts val="615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Исправленный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зачеркнутый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текст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подтверждается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записью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«исправленному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верить»,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подписью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лица,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заполняющего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Медицинское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свидетельство,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печатью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415"/>
              </a:lnSpc>
            </a:pPr>
            <a:r>
              <a:rPr sz="2400" spc="-15" dirty="0">
                <a:latin typeface="Times New Roman"/>
                <a:cs typeface="Times New Roman"/>
              </a:rPr>
              <a:t>медицинской</a:t>
            </a:r>
            <a:r>
              <a:rPr sz="2400" dirty="0">
                <a:latin typeface="Times New Roman"/>
                <a:cs typeface="Times New Roman"/>
              </a:rPr>
              <a:t> организации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-10" dirty="0">
                <a:latin typeface="Times New Roman"/>
                <a:cs typeface="Times New Roman"/>
              </a:rPr>
              <a:t> частнопрактикующего</a:t>
            </a:r>
            <a:r>
              <a:rPr sz="2400" spc="-20" dirty="0">
                <a:latin typeface="Times New Roman"/>
                <a:cs typeface="Times New Roman"/>
              </a:rPr>
              <a:t> врача.</a:t>
            </a:r>
            <a:endParaRPr sz="2400">
              <a:latin typeface="Times New Roman"/>
              <a:cs typeface="Times New Roman"/>
            </a:endParaRPr>
          </a:p>
          <a:p>
            <a:pPr marL="355600" marR="1333500">
              <a:lnSpc>
                <a:spcPts val="2590"/>
              </a:lnSpc>
              <a:spcBef>
                <a:spcPts val="185"/>
              </a:spcBef>
            </a:pPr>
            <a:r>
              <a:rPr sz="2400" spc="5" dirty="0">
                <a:latin typeface="Times New Roman"/>
                <a:cs typeface="Times New Roman"/>
              </a:rPr>
              <a:t>Внесение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более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двух</a:t>
            </a:r>
            <a:r>
              <a:rPr sz="2400" spc="-10" dirty="0">
                <a:latin typeface="Times New Roman"/>
                <a:cs typeface="Times New Roman"/>
              </a:rPr>
              <a:t> исправлений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Медицинское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свидетельство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dirty="0">
                <a:latin typeface="Times New Roman"/>
                <a:cs typeface="Times New Roman"/>
              </a:rPr>
              <a:t>допускается.</a:t>
            </a:r>
            <a:endParaRPr sz="2400">
              <a:latin typeface="Times New Roman"/>
              <a:cs typeface="Times New Roman"/>
            </a:endParaRPr>
          </a:p>
          <a:p>
            <a:pPr marL="355600" marR="247015" indent="-342900">
              <a:lnSpc>
                <a:spcPts val="2590"/>
              </a:lnSpc>
              <a:spcBef>
                <a:spcPts val="585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spc="-15" dirty="0">
                <a:latin typeface="Times New Roman"/>
                <a:cs typeface="Times New Roman"/>
              </a:rPr>
              <a:t>Заполнение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Медицинского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свидетельства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производится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вписыванием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необходимых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сведений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подчеркиванием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соответствующих обозначений.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3295" y="374904"/>
            <a:ext cx="8681085" cy="690245"/>
            <a:chOff x="463295" y="374904"/>
            <a:chExt cx="86810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295" y="762000"/>
              <a:ext cx="7766304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7" y="374904"/>
              <a:ext cx="7757159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5072" y="762000"/>
              <a:ext cx="516635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19643" y="374904"/>
              <a:ext cx="507492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7179" y="762000"/>
              <a:ext cx="938783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21752" y="374904"/>
              <a:ext cx="931163" cy="67970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4753" y="450596"/>
            <a:ext cx="8005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БЛОК </a:t>
            </a:r>
            <a:r>
              <a:rPr sz="2400" dirty="0">
                <a:solidFill>
                  <a:srgbClr val="AF0F5C"/>
                </a:solidFill>
              </a:rPr>
              <a:t>«ИШЕМИЧЕСКИЕ</a:t>
            </a:r>
            <a:r>
              <a:rPr sz="2400" spc="-30" dirty="0">
                <a:solidFill>
                  <a:srgbClr val="AF0F5C"/>
                </a:solidFill>
              </a:rPr>
              <a:t> </a:t>
            </a:r>
            <a:r>
              <a:rPr sz="2400" spc="-20" dirty="0">
                <a:solidFill>
                  <a:srgbClr val="AF0F5C"/>
                </a:solidFill>
              </a:rPr>
              <a:t>БОЛЕЗНИ</a:t>
            </a:r>
            <a:r>
              <a:rPr sz="2400" spc="-40" dirty="0">
                <a:solidFill>
                  <a:srgbClr val="AF0F5C"/>
                </a:solidFill>
              </a:rPr>
              <a:t> СЕРДЦА»</a:t>
            </a:r>
            <a:r>
              <a:rPr sz="2400" spc="-1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(I20-I25)</a:t>
            </a:r>
            <a:endParaRPr sz="2400"/>
          </a:p>
        </p:txBody>
      </p:sp>
      <p:sp>
        <p:nvSpPr>
          <p:cNvPr id="10" name="object 10"/>
          <p:cNvSpPr txBox="1"/>
          <p:nvPr/>
        </p:nvSpPr>
        <p:spPr>
          <a:xfrm>
            <a:off x="931570" y="1196416"/>
            <a:ext cx="7832725" cy="5027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ts val="1939"/>
              </a:lnSpc>
              <a:spcBef>
                <a:spcPts val="105"/>
              </a:spcBef>
              <a:buClr>
                <a:srgbClr val="750A3C"/>
              </a:buClr>
              <a:buSzPct val="67647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700" b="1" dirty="0">
                <a:latin typeface="Times New Roman"/>
                <a:cs typeface="Times New Roman"/>
              </a:rPr>
              <a:t>при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остром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инфаркте </a:t>
            </a:r>
            <a:r>
              <a:rPr sz="1700" b="1" spc="-10" dirty="0">
                <a:latin typeface="Times New Roman"/>
                <a:cs typeface="Times New Roman"/>
              </a:rPr>
              <a:t>миокарда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при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отсутствии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других</a:t>
            </a:r>
            <a:endParaRPr sz="1700">
              <a:latin typeface="Times New Roman"/>
              <a:cs typeface="Times New Roman"/>
            </a:endParaRPr>
          </a:p>
          <a:p>
            <a:pPr marL="299085" marR="267335">
              <a:lnSpc>
                <a:spcPts val="1839"/>
              </a:lnSpc>
              <a:spcBef>
                <a:spcPts val="125"/>
              </a:spcBef>
            </a:pPr>
            <a:r>
              <a:rPr sz="1700" b="1" spc="-5" dirty="0">
                <a:latin typeface="Times New Roman"/>
                <a:cs typeface="Times New Roman"/>
              </a:rPr>
              <a:t>заболеваний первоначальной </a:t>
            </a:r>
            <a:r>
              <a:rPr sz="1700" b="1" dirty="0">
                <a:latin typeface="Times New Roman"/>
                <a:cs typeface="Times New Roman"/>
              </a:rPr>
              <a:t>причиной </a:t>
            </a:r>
            <a:r>
              <a:rPr sz="1700" b="1" spc="-5" dirty="0">
                <a:latin typeface="Times New Roman"/>
                <a:cs typeface="Times New Roman"/>
              </a:rPr>
              <a:t>смерти </a:t>
            </a:r>
            <a:r>
              <a:rPr sz="1700" b="1" spc="-10" dirty="0">
                <a:latin typeface="Times New Roman"/>
                <a:cs typeface="Times New Roman"/>
              </a:rPr>
              <a:t>следует считать </a:t>
            </a:r>
            <a:r>
              <a:rPr sz="1700" b="1" dirty="0">
                <a:latin typeface="Times New Roman"/>
                <a:cs typeface="Times New Roman"/>
              </a:rPr>
              <a:t>острый 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инфаркт миокарда </a:t>
            </a:r>
            <a:r>
              <a:rPr sz="1700" b="1" spc="-15" dirty="0">
                <a:latin typeface="Times New Roman"/>
                <a:cs typeface="Times New Roman"/>
              </a:rPr>
              <a:t>(коды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I21-I22),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промежуток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времени</a:t>
            </a:r>
            <a:r>
              <a:rPr sz="1700" b="1" spc="-10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до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28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дней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или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пределах </a:t>
            </a:r>
            <a:r>
              <a:rPr sz="1700" b="1" spc="-10" dirty="0">
                <a:latin typeface="Times New Roman"/>
                <a:cs typeface="Times New Roman"/>
              </a:rPr>
              <a:t>эпизода </a:t>
            </a:r>
            <a:r>
              <a:rPr sz="1700" b="1" spc="-5" dirty="0">
                <a:latin typeface="Times New Roman"/>
                <a:cs typeface="Times New Roman"/>
              </a:rPr>
              <a:t>оказания медицинской </a:t>
            </a:r>
            <a:r>
              <a:rPr sz="1700" b="1" spc="-15" dirty="0">
                <a:latin typeface="Times New Roman"/>
                <a:cs typeface="Times New Roman"/>
              </a:rPr>
              <a:t>помощи </a:t>
            </a:r>
            <a:r>
              <a:rPr sz="1700" b="1" spc="-10" dirty="0">
                <a:latin typeface="Times New Roman"/>
                <a:cs typeface="Times New Roman"/>
              </a:rPr>
              <a:t>(даже, </a:t>
            </a:r>
            <a:r>
              <a:rPr sz="1700" b="1" spc="5" dirty="0">
                <a:latin typeface="Times New Roman"/>
                <a:cs typeface="Times New Roman"/>
              </a:rPr>
              <a:t>если </a:t>
            </a:r>
            <a:r>
              <a:rPr sz="1700" b="1" spc="-15" dirty="0">
                <a:latin typeface="Times New Roman"/>
                <a:cs typeface="Times New Roman"/>
              </a:rPr>
              <a:t>эпизод 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закончился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позже</a:t>
            </a:r>
            <a:r>
              <a:rPr sz="1700" b="1" spc="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28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дней</a:t>
            </a:r>
            <a:r>
              <a:rPr sz="1700" b="1" spc="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).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299085" marR="54610" indent="-287020">
              <a:lnSpc>
                <a:spcPts val="1839"/>
              </a:lnSpc>
              <a:spcBef>
                <a:spcPts val="5"/>
              </a:spcBef>
              <a:buClr>
                <a:srgbClr val="750A3C"/>
              </a:buClr>
              <a:buSzPct val="67647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700" b="1" spc="-35" dirty="0">
                <a:latin typeface="Times New Roman"/>
                <a:cs typeface="Times New Roman"/>
              </a:rPr>
              <a:t>Коды </a:t>
            </a:r>
            <a:r>
              <a:rPr sz="1700" b="1" spc="-5" dirty="0">
                <a:latin typeface="Times New Roman"/>
                <a:cs typeface="Times New Roman"/>
              </a:rPr>
              <a:t>I23 </a:t>
            </a:r>
            <a:r>
              <a:rPr sz="1700" b="1" dirty="0">
                <a:latin typeface="Times New Roman"/>
                <a:cs typeface="Times New Roman"/>
              </a:rPr>
              <a:t>и I24.0 в </a:t>
            </a:r>
            <a:r>
              <a:rPr sz="1700" b="1" spc="-10" dirty="0">
                <a:latin typeface="Times New Roman"/>
                <a:cs typeface="Times New Roman"/>
              </a:rPr>
              <a:t>качестве первоначальной </a:t>
            </a:r>
            <a:r>
              <a:rPr sz="1700" b="1" dirty="0">
                <a:latin typeface="Times New Roman"/>
                <a:cs typeface="Times New Roman"/>
              </a:rPr>
              <a:t>причины </a:t>
            </a:r>
            <a:r>
              <a:rPr sz="1700" b="1" spc="-5" dirty="0">
                <a:latin typeface="Times New Roman"/>
                <a:cs typeface="Times New Roman"/>
              </a:rPr>
              <a:t>смерти не 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применяются,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необходимо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использовать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коды</a:t>
            </a:r>
            <a:r>
              <a:rPr sz="1700" b="1" dirty="0">
                <a:latin typeface="Times New Roman"/>
                <a:cs typeface="Times New Roman"/>
              </a:rPr>
              <a:t> I21-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I22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(МКБ-10,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65" dirty="0">
                <a:latin typeface="Times New Roman"/>
                <a:cs typeface="Times New Roman"/>
              </a:rPr>
              <a:t>т.</a:t>
            </a:r>
            <a:r>
              <a:rPr sz="1700" b="1" dirty="0">
                <a:latin typeface="Times New Roman"/>
                <a:cs typeface="Times New Roman"/>
              </a:rPr>
              <a:t> 2, </a:t>
            </a:r>
            <a:r>
              <a:rPr sz="1700" b="1" spc="5" dirty="0">
                <a:latin typeface="Times New Roman"/>
                <a:cs typeface="Times New Roman"/>
              </a:rPr>
              <a:t>стр.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61).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750A3C"/>
              </a:buClr>
              <a:buFont typeface="Wingdings"/>
              <a:buChar char=""/>
            </a:pPr>
            <a:endParaRPr sz="2100">
              <a:latin typeface="Times New Roman"/>
              <a:cs typeface="Times New Roman"/>
            </a:endParaRPr>
          </a:p>
          <a:p>
            <a:pPr marL="299085" indent="-287020">
              <a:lnSpc>
                <a:spcPts val="1939"/>
              </a:lnSpc>
              <a:buClr>
                <a:srgbClr val="750A3C"/>
              </a:buClr>
              <a:buSzPct val="67647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700" b="1" dirty="0">
                <a:latin typeface="Times New Roman"/>
                <a:cs typeface="Times New Roman"/>
              </a:rPr>
              <a:t>Если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диагноз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инфаркта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миокарда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был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установлен</a:t>
            </a:r>
            <a:r>
              <a:rPr sz="1700" b="1" spc="-5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после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28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дней</a:t>
            </a:r>
            <a:r>
              <a:rPr sz="1700" b="1" spc="-15" dirty="0">
                <a:latin typeface="Times New Roman"/>
                <a:cs typeface="Times New Roman"/>
              </a:rPr>
              <a:t> от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его</a:t>
            </a:r>
            <a:endParaRPr sz="1700">
              <a:latin typeface="Times New Roman"/>
              <a:cs typeface="Times New Roman"/>
            </a:endParaRPr>
          </a:p>
          <a:p>
            <a:pPr marL="299085">
              <a:lnSpc>
                <a:spcPts val="1835"/>
              </a:lnSpc>
            </a:pPr>
            <a:r>
              <a:rPr sz="1700" b="1" spc="-10" dirty="0">
                <a:latin typeface="Times New Roman"/>
                <a:cs typeface="Times New Roman"/>
              </a:rPr>
              <a:t>возникновения,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то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первоначальной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причиной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смерти</a:t>
            </a:r>
            <a:r>
              <a:rPr sz="1700" b="1" spc="-10" dirty="0">
                <a:latin typeface="Times New Roman"/>
                <a:cs typeface="Times New Roman"/>
              </a:rPr>
              <a:t> следует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считать</a:t>
            </a:r>
            <a:endParaRPr sz="1700">
              <a:latin typeface="Times New Roman"/>
              <a:cs typeface="Times New Roman"/>
            </a:endParaRPr>
          </a:p>
          <a:p>
            <a:pPr marL="299085">
              <a:lnSpc>
                <a:spcPts val="1939"/>
              </a:lnSpc>
            </a:pPr>
            <a:r>
              <a:rPr sz="1700" b="1" spc="-5" dirty="0">
                <a:latin typeface="Times New Roman"/>
                <a:cs typeface="Times New Roman"/>
              </a:rPr>
              <a:t>«Постинфарктный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кардиосклероз»,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25" dirty="0">
                <a:latin typeface="Times New Roman"/>
                <a:cs typeface="Times New Roman"/>
              </a:rPr>
              <a:t>код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I25.8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(МКБ-10,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65" dirty="0">
                <a:latin typeface="Times New Roman"/>
                <a:cs typeface="Times New Roman"/>
              </a:rPr>
              <a:t>т.</a:t>
            </a:r>
            <a:r>
              <a:rPr sz="1700" b="1" dirty="0">
                <a:latin typeface="Times New Roman"/>
                <a:cs typeface="Times New Roman"/>
              </a:rPr>
              <a:t> 1, ч.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1,</a:t>
            </a:r>
            <a:r>
              <a:rPr sz="1700" b="1" spc="5" dirty="0">
                <a:latin typeface="Times New Roman"/>
                <a:cs typeface="Times New Roman"/>
              </a:rPr>
              <a:t> стр.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492).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Times New Roman"/>
              <a:cs typeface="Times New Roman"/>
            </a:endParaRPr>
          </a:p>
          <a:p>
            <a:pPr marL="299085" indent="-287020">
              <a:lnSpc>
                <a:spcPts val="1939"/>
              </a:lnSpc>
              <a:buClr>
                <a:srgbClr val="750A3C"/>
              </a:buClr>
              <a:buSzPct val="67647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700" b="1" spc="-45" dirty="0">
                <a:latin typeface="Times New Roman"/>
                <a:cs typeface="Times New Roman"/>
              </a:rPr>
              <a:t>Код</a:t>
            </a:r>
            <a:r>
              <a:rPr sz="1700" b="1" spc="-5" dirty="0">
                <a:latin typeface="Times New Roman"/>
                <a:cs typeface="Times New Roman"/>
              </a:rPr>
              <a:t> I25.2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качестве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первоначальной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причины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смерти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не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используется,</a:t>
            </a:r>
            <a:endParaRPr sz="1700">
              <a:latin typeface="Times New Roman"/>
              <a:cs typeface="Times New Roman"/>
            </a:endParaRPr>
          </a:p>
          <a:p>
            <a:pPr marL="299085" marR="5080">
              <a:lnSpc>
                <a:spcPct val="90000"/>
              </a:lnSpc>
              <a:spcBef>
                <a:spcPts val="105"/>
              </a:spcBef>
            </a:pPr>
            <a:r>
              <a:rPr sz="1700" b="1" dirty="0">
                <a:latin typeface="Times New Roman"/>
                <a:cs typeface="Times New Roman"/>
              </a:rPr>
              <a:t>данное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состояние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обозначает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инфаркт миокарда,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перенесенный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10" dirty="0">
                <a:latin typeface="Times New Roman"/>
                <a:cs typeface="Times New Roman"/>
              </a:rPr>
              <a:t>прошлом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диагностированный </a:t>
            </a:r>
            <a:r>
              <a:rPr sz="1700" b="1" dirty="0">
                <a:latin typeface="Times New Roman"/>
                <a:cs typeface="Times New Roman"/>
              </a:rPr>
              <a:t>по </a:t>
            </a:r>
            <a:r>
              <a:rPr sz="1700" b="1" spc="-55" dirty="0">
                <a:latin typeface="Times New Roman"/>
                <a:cs typeface="Times New Roman"/>
              </a:rPr>
              <a:t>ЭКГ,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5" dirty="0">
                <a:latin typeface="Times New Roman"/>
                <a:cs typeface="Times New Roman"/>
              </a:rPr>
              <a:t>текущий </a:t>
            </a:r>
            <a:r>
              <a:rPr sz="1700" b="1" spc="-10" dirty="0">
                <a:latin typeface="Times New Roman"/>
                <a:cs typeface="Times New Roman"/>
              </a:rPr>
              <a:t>период </a:t>
            </a:r>
            <a:r>
              <a:rPr sz="1700" b="1" dirty="0">
                <a:latin typeface="Times New Roman"/>
                <a:cs typeface="Times New Roman"/>
              </a:rPr>
              <a:t>– </a:t>
            </a:r>
            <a:r>
              <a:rPr sz="1700" b="1" spc="-10" dirty="0">
                <a:latin typeface="Times New Roman"/>
                <a:cs typeface="Times New Roman"/>
              </a:rPr>
              <a:t>бессимптомный. </a:t>
            </a:r>
            <a:r>
              <a:rPr sz="1700" b="1" spc="-5" dirty="0">
                <a:latin typeface="Times New Roman"/>
                <a:cs typeface="Times New Roman"/>
              </a:rPr>
              <a:t>При </a:t>
            </a:r>
            <a:r>
              <a:rPr sz="1700" b="1" dirty="0">
                <a:latin typeface="Times New Roman"/>
                <a:cs typeface="Times New Roman"/>
              </a:rPr>
              <a:t> наличии в </a:t>
            </a:r>
            <a:r>
              <a:rPr sz="1700" b="1" spc="-5" dirty="0">
                <a:latin typeface="Times New Roman"/>
                <a:cs typeface="Times New Roman"/>
              </a:rPr>
              <a:t>первичной </a:t>
            </a:r>
            <a:r>
              <a:rPr sz="1700" b="1" spc="-10" dirty="0">
                <a:latin typeface="Times New Roman"/>
                <a:cs typeface="Times New Roman"/>
              </a:rPr>
              <a:t>медицинской </a:t>
            </a:r>
            <a:r>
              <a:rPr sz="1700" b="1" spc="-5" dirty="0">
                <a:latin typeface="Times New Roman"/>
                <a:cs typeface="Times New Roman"/>
              </a:rPr>
              <a:t>документации </a:t>
            </a:r>
            <a:r>
              <a:rPr sz="1700" b="1" spc="-10" dirty="0">
                <a:latin typeface="Times New Roman"/>
                <a:cs typeface="Times New Roman"/>
              </a:rPr>
              <a:t>записи </a:t>
            </a:r>
            <a:r>
              <a:rPr sz="1700" b="1" dirty="0">
                <a:latin typeface="Times New Roman"/>
                <a:cs typeface="Times New Roman"/>
              </a:rPr>
              <a:t>о </a:t>
            </a:r>
            <a:r>
              <a:rPr sz="1700" b="1" spc="-5" dirty="0">
                <a:latin typeface="Times New Roman"/>
                <a:cs typeface="Times New Roman"/>
              </a:rPr>
              <a:t>перенесенном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прошлом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инфаркте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миокарда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как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единичном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состоянии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 отсутствии</a:t>
            </a:r>
            <a:endParaRPr sz="1700">
              <a:latin typeface="Times New Roman"/>
              <a:cs typeface="Times New Roman"/>
            </a:endParaRPr>
          </a:p>
          <a:p>
            <a:pPr marL="299085" marR="299720">
              <a:lnSpc>
                <a:spcPts val="1839"/>
              </a:lnSpc>
              <a:spcBef>
                <a:spcPts val="25"/>
              </a:spcBef>
            </a:pPr>
            <a:r>
              <a:rPr sz="1700" b="1" spc="-10" dirty="0">
                <a:latin typeface="Times New Roman"/>
                <a:cs typeface="Times New Roman"/>
              </a:rPr>
              <a:t>диагнозов </a:t>
            </a:r>
            <a:r>
              <a:rPr sz="1700" b="1" dirty="0">
                <a:latin typeface="Times New Roman"/>
                <a:cs typeface="Times New Roman"/>
              </a:rPr>
              <a:t>других </a:t>
            </a:r>
            <a:r>
              <a:rPr sz="1700" b="1" spc="-10" dirty="0">
                <a:latin typeface="Times New Roman"/>
                <a:cs typeface="Times New Roman"/>
              </a:rPr>
              <a:t>заболеваний, первоначальной </a:t>
            </a:r>
            <a:r>
              <a:rPr sz="1700" b="1" dirty="0">
                <a:latin typeface="Times New Roman"/>
                <a:cs typeface="Times New Roman"/>
              </a:rPr>
              <a:t>причиной </a:t>
            </a:r>
            <a:r>
              <a:rPr sz="1700" b="1" spc="-5" dirty="0">
                <a:latin typeface="Times New Roman"/>
                <a:cs typeface="Times New Roman"/>
              </a:rPr>
              <a:t>смерти </a:t>
            </a:r>
            <a:r>
              <a:rPr sz="1700" b="1" spc="-10" dirty="0">
                <a:latin typeface="Times New Roman"/>
                <a:cs typeface="Times New Roman"/>
              </a:rPr>
              <a:t>следует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считать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постинфарктный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кардиосклероз,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25" dirty="0">
                <a:latin typeface="Times New Roman"/>
                <a:cs typeface="Times New Roman"/>
              </a:rPr>
              <a:t>код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I25.8.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3295" y="374904"/>
            <a:ext cx="8681085" cy="690245"/>
            <a:chOff x="463295" y="374904"/>
            <a:chExt cx="86810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295" y="762000"/>
              <a:ext cx="7766304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7" y="374904"/>
              <a:ext cx="7757159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5072" y="762000"/>
              <a:ext cx="516635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19643" y="374904"/>
              <a:ext cx="507492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7179" y="762000"/>
              <a:ext cx="938783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21752" y="374904"/>
              <a:ext cx="931163" cy="67970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4753" y="450596"/>
            <a:ext cx="8005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БЛОК </a:t>
            </a:r>
            <a:r>
              <a:rPr sz="2400" dirty="0">
                <a:solidFill>
                  <a:srgbClr val="AF0F5C"/>
                </a:solidFill>
              </a:rPr>
              <a:t>«ИШЕМИЧЕСКИЕ</a:t>
            </a:r>
            <a:r>
              <a:rPr sz="2400" spc="-30" dirty="0">
                <a:solidFill>
                  <a:srgbClr val="AF0F5C"/>
                </a:solidFill>
              </a:rPr>
              <a:t> </a:t>
            </a:r>
            <a:r>
              <a:rPr sz="2400" spc="-20" dirty="0">
                <a:solidFill>
                  <a:srgbClr val="AF0F5C"/>
                </a:solidFill>
              </a:rPr>
              <a:t>БОЛЕЗНИ</a:t>
            </a:r>
            <a:r>
              <a:rPr sz="2400" spc="-40" dirty="0">
                <a:solidFill>
                  <a:srgbClr val="AF0F5C"/>
                </a:solidFill>
              </a:rPr>
              <a:t> СЕРДЦА»</a:t>
            </a:r>
            <a:r>
              <a:rPr sz="2400" spc="-1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(I20-I25)</a:t>
            </a:r>
            <a:endParaRPr sz="2400"/>
          </a:p>
        </p:txBody>
      </p:sp>
      <p:sp>
        <p:nvSpPr>
          <p:cNvPr id="10" name="object 10"/>
          <p:cNvSpPr txBox="1"/>
          <p:nvPr/>
        </p:nvSpPr>
        <p:spPr>
          <a:xfrm>
            <a:off x="931570" y="1429893"/>
            <a:ext cx="7967980" cy="4638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ts val="1835"/>
              </a:lnSpc>
              <a:spcBef>
                <a:spcPts val="105"/>
              </a:spcBef>
              <a:buClr>
                <a:srgbClr val="750A3C"/>
              </a:buClr>
              <a:buSzPct val="67647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700" b="1" spc="-5" dirty="0">
                <a:latin typeface="Times New Roman"/>
                <a:cs typeface="Times New Roman"/>
              </a:rPr>
              <a:t>При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сочетании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острого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или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повторного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инфаркта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миокарда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со</a:t>
            </a:r>
            <a:endParaRPr sz="1700">
              <a:latin typeface="Times New Roman"/>
              <a:cs typeface="Times New Roman"/>
            </a:endParaRPr>
          </a:p>
          <a:p>
            <a:pPr marL="299085" marR="267970">
              <a:lnSpc>
                <a:spcPct val="80000"/>
              </a:lnSpc>
              <a:spcBef>
                <a:spcPts val="200"/>
              </a:spcBef>
            </a:pPr>
            <a:r>
              <a:rPr sz="17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злокачественным</a:t>
            </a:r>
            <a:r>
              <a:rPr sz="17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7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новообразованием,</a:t>
            </a:r>
            <a:r>
              <a:rPr sz="1700" b="1" i="1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7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сахарным</a:t>
            </a:r>
            <a:r>
              <a:rPr sz="17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7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диабетом</a:t>
            </a:r>
            <a:r>
              <a:rPr sz="1700" b="1" i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7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или</a:t>
            </a:r>
            <a:r>
              <a:rPr sz="1700" b="1" i="1" spc="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7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бронхиальной </a:t>
            </a:r>
            <a:r>
              <a:rPr sz="1700" b="1" i="1" spc="-40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7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астмой </a:t>
            </a:r>
            <a:r>
              <a:rPr sz="1700" b="1" spc="-10" dirty="0">
                <a:latin typeface="Times New Roman"/>
                <a:cs typeface="Times New Roman"/>
              </a:rPr>
              <a:t>первоначальной </a:t>
            </a:r>
            <a:r>
              <a:rPr sz="1700" b="1" dirty="0">
                <a:latin typeface="Times New Roman"/>
                <a:cs typeface="Times New Roman"/>
              </a:rPr>
              <a:t>причиной </a:t>
            </a:r>
            <a:r>
              <a:rPr sz="1700" b="1" spc="-5" dirty="0">
                <a:latin typeface="Times New Roman"/>
                <a:cs typeface="Times New Roman"/>
              </a:rPr>
              <a:t>смерти считают эти заболевания, </a:t>
            </a:r>
            <a:r>
              <a:rPr sz="1700" b="1" dirty="0">
                <a:latin typeface="Times New Roman"/>
                <a:cs typeface="Times New Roman"/>
              </a:rPr>
              <a:t>а 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инфаркты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миокарда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– </a:t>
            </a:r>
            <a:r>
              <a:rPr sz="1700" b="1" spc="-5" dirty="0">
                <a:latin typeface="Times New Roman"/>
                <a:cs typeface="Times New Roman"/>
              </a:rPr>
              <a:t>их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осложнениями </a:t>
            </a:r>
            <a:r>
              <a:rPr sz="1700" b="1" dirty="0">
                <a:latin typeface="Times New Roman"/>
                <a:cs typeface="Times New Roman"/>
              </a:rPr>
              <a:t>(МКБ-10,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65" dirty="0">
                <a:latin typeface="Times New Roman"/>
                <a:cs typeface="Times New Roman"/>
              </a:rPr>
              <a:t>т.</a:t>
            </a:r>
            <a:r>
              <a:rPr sz="1700" b="1" dirty="0">
                <a:latin typeface="Times New Roman"/>
                <a:cs typeface="Times New Roman"/>
              </a:rPr>
              <a:t> 2,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5" dirty="0">
                <a:latin typeface="Times New Roman"/>
                <a:cs typeface="Times New Roman"/>
              </a:rPr>
              <a:t>стр.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75)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),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данные</a:t>
            </a:r>
            <a:endParaRPr sz="1700">
              <a:latin typeface="Times New Roman"/>
              <a:cs typeface="Times New Roman"/>
            </a:endParaRPr>
          </a:p>
          <a:p>
            <a:pPr marL="299085">
              <a:lnSpc>
                <a:spcPts val="1430"/>
              </a:lnSpc>
            </a:pPr>
            <a:r>
              <a:rPr sz="1700" b="1" spc="-5" dirty="0">
                <a:latin typeface="Times New Roman"/>
                <a:cs typeface="Times New Roman"/>
              </a:rPr>
              <a:t>сочетания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должны</a:t>
            </a:r>
            <a:r>
              <a:rPr sz="1700" b="1" spc="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быть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правильно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отражены</a:t>
            </a:r>
            <a:r>
              <a:rPr sz="1700" b="1" spc="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10" dirty="0">
                <a:latin typeface="Times New Roman"/>
                <a:cs typeface="Times New Roman"/>
              </a:rPr>
              <a:t>заключительном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посмертном</a:t>
            </a:r>
            <a:endParaRPr sz="1700">
              <a:latin typeface="Times New Roman"/>
              <a:cs typeface="Times New Roman"/>
            </a:endParaRPr>
          </a:p>
          <a:p>
            <a:pPr marL="299085" marR="374650">
              <a:lnSpc>
                <a:spcPct val="80000"/>
              </a:lnSpc>
              <a:spcBef>
                <a:spcPts val="204"/>
              </a:spcBef>
            </a:pPr>
            <a:r>
              <a:rPr sz="1700" b="1" spc="-5" dirty="0">
                <a:latin typeface="Times New Roman"/>
                <a:cs typeface="Times New Roman"/>
              </a:rPr>
              <a:t>диагнозе, </a:t>
            </a:r>
            <a:r>
              <a:rPr sz="1700" b="1" spc="-10" dirty="0">
                <a:latin typeface="Times New Roman"/>
                <a:cs typeface="Times New Roman"/>
              </a:rPr>
              <a:t>промежуток </a:t>
            </a:r>
            <a:r>
              <a:rPr sz="1700" b="1" spc="-5" dirty="0">
                <a:latin typeface="Times New Roman"/>
                <a:cs typeface="Times New Roman"/>
              </a:rPr>
              <a:t>времени сохраняется </a:t>
            </a:r>
            <a:r>
              <a:rPr sz="1700" b="1" dirty="0">
                <a:latin typeface="Times New Roman"/>
                <a:cs typeface="Times New Roman"/>
              </a:rPr>
              <a:t>– не </a:t>
            </a:r>
            <a:r>
              <a:rPr sz="1700" b="1" spc="-5" dirty="0">
                <a:latin typeface="Times New Roman"/>
                <a:cs typeface="Times New Roman"/>
              </a:rPr>
              <a:t>позднее </a:t>
            </a:r>
            <a:r>
              <a:rPr sz="1700" b="1" dirty="0">
                <a:latin typeface="Times New Roman"/>
                <a:cs typeface="Times New Roman"/>
              </a:rPr>
              <a:t>28 дней </a:t>
            </a:r>
            <a:r>
              <a:rPr sz="1700" b="1" spc="-15" dirty="0">
                <a:latin typeface="Times New Roman"/>
                <a:cs typeface="Times New Roman"/>
              </a:rPr>
              <a:t>от начала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возникновения </a:t>
            </a:r>
            <a:r>
              <a:rPr sz="1700" b="1" dirty="0">
                <a:latin typeface="Times New Roman"/>
                <a:cs typeface="Times New Roman"/>
              </a:rPr>
              <a:t>инфаркта или в </a:t>
            </a:r>
            <a:r>
              <a:rPr sz="1700" b="1" spc="-5" dirty="0">
                <a:latin typeface="Times New Roman"/>
                <a:cs typeface="Times New Roman"/>
              </a:rPr>
              <a:t>пределах </a:t>
            </a:r>
            <a:r>
              <a:rPr sz="1700" b="1" spc="-10" dirty="0">
                <a:latin typeface="Times New Roman"/>
                <a:cs typeface="Times New Roman"/>
              </a:rPr>
              <a:t>эпизода </a:t>
            </a:r>
            <a:r>
              <a:rPr sz="1700" b="1" spc="-5" dirty="0">
                <a:latin typeface="Times New Roman"/>
                <a:cs typeface="Times New Roman"/>
              </a:rPr>
              <a:t>оказания медицинской 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помощи.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>
              <a:latin typeface="Times New Roman"/>
              <a:cs typeface="Times New Roman"/>
            </a:endParaRPr>
          </a:p>
          <a:p>
            <a:pPr marL="299085" marR="245110" indent="-287020">
              <a:lnSpc>
                <a:spcPts val="1630"/>
              </a:lnSpc>
              <a:spcBef>
                <a:spcPts val="5"/>
              </a:spcBef>
              <a:buClr>
                <a:srgbClr val="750A3C"/>
              </a:buClr>
              <a:buSzPct val="67647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700" b="1" spc="-5" dirty="0">
                <a:latin typeface="Times New Roman"/>
                <a:cs typeface="Times New Roman"/>
              </a:rPr>
              <a:t>При сочетании </a:t>
            </a:r>
            <a:r>
              <a:rPr sz="1700" b="1" dirty="0">
                <a:latin typeface="Times New Roman"/>
                <a:cs typeface="Times New Roman"/>
              </a:rPr>
              <a:t>инфаркта </a:t>
            </a:r>
            <a:r>
              <a:rPr sz="1700" b="1" spc="-5" dirty="0">
                <a:latin typeface="Times New Roman"/>
                <a:cs typeface="Times New Roman"/>
              </a:rPr>
              <a:t>миокарда (острого </a:t>
            </a:r>
            <a:r>
              <a:rPr sz="1700" b="1" dirty="0">
                <a:latin typeface="Times New Roman"/>
                <a:cs typeface="Times New Roman"/>
              </a:rPr>
              <a:t>или </a:t>
            </a:r>
            <a:r>
              <a:rPr sz="1700" b="1" spc="-15" dirty="0">
                <a:latin typeface="Times New Roman"/>
                <a:cs typeface="Times New Roman"/>
              </a:rPr>
              <a:t>повторного) </a:t>
            </a:r>
            <a:r>
              <a:rPr sz="1700" b="1" dirty="0">
                <a:latin typeface="Times New Roman"/>
                <a:cs typeface="Times New Roman"/>
              </a:rPr>
              <a:t>с </a:t>
            </a:r>
            <a:r>
              <a:rPr sz="1700" b="1" spc="-10" dirty="0">
                <a:latin typeface="Times New Roman"/>
                <a:cs typeface="Times New Roman"/>
              </a:rPr>
              <a:t>тяжелыми </a:t>
            </a:r>
            <a:r>
              <a:rPr sz="1700" b="1" dirty="0">
                <a:latin typeface="Times New Roman"/>
                <a:cs typeface="Times New Roman"/>
              </a:rPr>
              <a:t>и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системными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заболеваниями</a:t>
            </a:r>
            <a:r>
              <a:rPr sz="1700" b="1" spc="-5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соединительной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ткани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первоначальной</a:t>
            </a:r>
            <a:endParaRPr sz="1700">
              <a:latin typeface="Times New Roman"/>
              <a:cs typeface="Times New Roman"/>
            </a:endParaRPr>
          </a:p>
          <a:p>
            <a:pPr marL="299085" marR="303530">
              <a:lnSpc>
                <a:spcPct val="80000"/>
              </a:lnSpc>
              <a:spcBef>
                <a:spcPts val="15"/>
              </a:spcBef>
            </a:pPr>
            <a:r>
              <a:rPr sz="1700" b="1" dirty="0">
                <a:latin typeface="Times New Roman"/>
                <a:cs typeface="Times New Roman"/>
              </a:rPr>
              <a:t>причиной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смерти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следует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считать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эти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тяжелые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 системные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заболевания,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а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инфаркты </a:t>
            </a:r>
            <a:r>
              <a:rPr sz="1700" b="1" dirty="0">
                <a:latin typeface="Times New Roman"/>
                <a:cs typeface="Times New Roman"/>
              </a:rPr>
              <a:t>– </a:t>
            </a:r>
            <a:r>
              <a:rPr sz="1700" b="1" spc="-5" dirty="0">
                <a:latin typeface="Times New Roman"/>
                <a:cs typeface="Times New Roman"/>
              </a:rPr>
              <a:t>их </a:t>
            </a:r>
            <a:r>
              <a:rPr sz="1700" b="1" spc="-10" dirty="0">
                <a:latin typeface="Times New Roman"/>
                <a:cs typeface="Times New Roman"/>
              </a:rPr>
              <a:t>осложнениями </a:t>
            </a:r>
            <a:r>
              <a:rPr sz="1700" b="1" dirty="0">
                <a:latin typeface="Times New Roman"/>
                <a:cs typeface="Times New Roman"/>
              </a:rPr>
              <a:t>(к </a:t>
            </a:r>
            <a:r>
              <a:rPr sz="1700" b="1" spc="-10" dirty="0">
                <a:latin typeface="Times New Roman"/>
                <a:cs typeface="Times New Roman"/>
              </a:rPr>
              <a:t>тяжелым </a:t>
            </a:r>
            <a:r>
              <a:rPr sz="1700" b="1" spc="-5" dirty="0">
                <a:latin typeface="Times New Roman"/>
                <a:cs typeface="Times New Roman"/>
              </a:rPr>
              <a:t>заболеваниям </a:t>
            </a:r>
            <a:r>
              <a:rPr sz="1700" b="1" dirty="0">
                <a:latin typeface="Times New Roman"/>
                <a:cs typeface="Times New Roman"/>
              </a:rPr>
              <a:t>относятся 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ревматоидные</a:t>
            </a:r>
            <a:r>
              <a:rPr sz="1700" b="1" spc="-5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артриты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(М05-М08),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к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тяжелым</a:t>
            </a:r>
            <a:r>
              <a:rPr sz="1700" b="1" spc="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системным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заболеваниям</a:t>
            </a:r>
            <a:endParaRPr sz="1700">
              <a:latin typeface="Times New Roman"/>
              <a:cs typeface="Times New Roman"/>
            </a:endParaRPr>
          </a:p>
          <a:p>
            <a:pPr marL="299085" marR="823594">
              <a:lnSpc>
                <a:spcPct val="80000"/>
              </a:lnSpc>
            </a:pPr>
            <a:r>
              <a:rPr sz="1700" b="1" spc="-5" dirty="0">
                <a:latin typeface="Times New Roman"/>
                <a:cs typeface="Times New Roman"/>
              </a:rPr>
              <a:t>соединительной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ткани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относятся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заболевания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из</a:t>
            </a:r>
            <a:r>
              <a:rPr sz="1700" b="1" dirty="0">
                <a:latin typeface="Times New Roman"/>
                <a:cs typeface="Times New Roman"/>
              </a:rPr>
              <a:t> XIII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класса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b="1" spc="5" dirty="0">
                <a:latin typeface="Times New Roman"/>
                <a:cs typeface="Times New Roman"/>
              </a:rPr>
              <a:t>МКБ-10,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обозначенные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кодами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М30-М36).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Times New Roman"/>
              <a:cs typeface="Times New Roman"/>
            </a:endParaRPr>
          </a:p>
          <a:p>
            <a:pPr marL="299085" marR="5080" indent="-287020">
              <a:lnSpc>
                <a:spcPts val="1630"/>
              </a:lnSpc>
              <a:buClr>
                <a:srgbClr val="750A3C"/>
              </a:buClr>
              <a:buSzPct val="67647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700" b="1" spc="-5" dirty="0">
                <a:latin typeface="Times New Roman"/>
                <a:cs typeface="Times New Roman"/>
              </a:rPr>
              <a:t>При сочетании </a:t>
            </a:r>
            <a:r>
              <a:rPr sz="1700" b="1" dirty="0">
                <a:latin typeface="Times New Roman"/>
                <a:cs typeface="Times New Roman"/>
              </a:rPr>
              <a:t>инфаркта </a:t>
            </a:r>
            <a:r>
              <a:rPr sz="1700" b="1" spc="-5" dirty="0">
                <a:latin typeface="Times New Roman"/>
                <a:cs typeface="Times New Roman"/>
              </a:rPr>
              <a:t>миокарда (острого </a:t>
            </a:r>
            <a:r>
              <a:rPr sz="1700" b="1" dirty="0">
                <a:latin typeface="Times New Roman"/>
                <a:cs typeface="Times New Roman"/>
              </a:rPr>
              <a:t>или </a:t>
            </a:r>
            <a:r>
              <a:rPr sz="1700" b="1" spc="-15" dirty="0">
                <a:latin typeface="Times New Roman"/>
                <a:cs typeface="Times New Roman"/>
              </a:rPr>
              <a:t>повторного) </a:t>
            </a:r>
            <a:r>
              <a:rPr sz="1700" b="1" dirty="0">
                <a:latin typeface="Times New Roman"/>
                <a:cs typeface="Times New Roman"/>
              </a:rPr>
              <a:t>с </a:t>
            </a:r>
            <a:r>
              <a:rPr sz="1700" b="1" spc="-5" dirty="0">
                <a:latin typeface="Times New Roman"/>
                <a:cs typeface="Times New Roman"/>
              </a:rPr>
              <a:t>болезнями, 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характеризующимися </a:t>
            </a:r>
            <a:r>
              <a:rPr sz="1700" b="1" spc="-10" dirty="0">
                <a:latin typeface="Times New Roman"/>
                <a:cs typeface="Times New Roman"/>
              </a:rPr>
              <a:t>повышенным кровяным </a:t>
            </a:r>
            <a:r>
              <a:rPr sz="1700" b="1" spc="-5" dirty="0">
                <a:latin typeface="Times New Roman"/>
                <a:cs typeface="Times New Roman"/>
              </a:rPr>
              <a:t>давлением, </a:t>
            </a:r>
            <a:r>
              <a:rPr sz="1700" b="1" dirty="0">
                <a:latin typeface="Times New Roman"/>
                <a:cs typeface="Times New Roman"/>
              </a:rPr>
              <a:t>приоритет </a:t>
            </a:r>
            <a:r>
              <a:rPr sz="1700" b="1" spc="-5" dirty="0">
                <a:latin typeface="Times New Roman"/>
                <a:cs typeface="Times New Roman"/>
              </a:rPr>
              <a:t>при 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выборе </a:t>
            </a:r>
            <a:r>
              <a:rPr sz="1700" b="1" spc="-10" dirty="0">
                <a:latin typeface="Times New Roman"/>
                <a:cs typeface="Times New Roman"/>
              </a:rPr>
              <a:t>первоначальной </a:t>
            </a:r>
            <a:r>
              <a:rPr sz="1700" b="1" dirty="0">
                <a:latin typeface="Times New Roman"/>
                <a:cs typeface="Times New Roman"/>
              </a:rPr>
              <a:t>причины </a:t>
            </a:r>
            <a:r>
              <a:rPr sz="1700" b="1" spc="-5" dirty="0">
                <a:latin typeface="Times New Roman"/>
                <a:cs typeface="Times New Roman"/>
              </a:rPr>
              <a:t>смерти </a:t>
            </a:r>
            <a:r>
              <a:rPr sz="1700" b="1" spc="-10" dirty="0">
                <a:latin typeface="Times New Roman"/>
                <a:cs typeface="Times New Roman"/>
              </a:rPr>
              <a:t>всегда </a:t>
            </a:r>
            <a:r>
              <a:rPr sz="1700" b="1" spc="-5" dirty="0">
                <a:latin typeface="Times New Roman"/>
                <a:cs typeface="Times New Roman"/>
              </a:rPr>
              <a:t>отдается инфаркту миокарда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(МКБ-10,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65" dirty="0">
                <a:latin typeface="Times New Roman"/>
                <a:cs typeface="Times New Roman"/>
              </a:rPr>
              <a:t>т.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2,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spc="5" dirty="0">
                <a:latin typeface="Times New Roman"/>
                <a:cs typeface="Times New Roman"/>
              </a:rPr>
              <a:t>стр.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59-61).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3295" y="374904"/>
            <a:ext cx="8681085" cy="690245"/>
            <a:chOff x="463295" y="374904"/>
            <a:chExt cx="86810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295" y="762000"/>
              <a:ext cx="7766304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7" y="374904"/>
              <a:ext cx="7757159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5072" y="762000"/>
              <a:ext cx="516635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19643" y="374904"/>
              <a:ext cx="507492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7179" y="762000"/>
              <a:ext cx="938783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21752" y="374904"/>
              <a:ext cx="931163" cy="67970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44753" y="450596"/>
            <a:ext cx="8005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БЛОК </a:t>
            </a:r>
            <a:r>
              <a:rPr sz="2400" dirty="0">
                <a:solidFill>
                  <a:srgbClr val="AF0F5C"/>
                </a:solidFill>
              </a:rPr>
              <a:t>«ИШЕМИЧЕСКИЕ</a:t>
            </a:r>
            <a:r>
              <a:rPr sz="2400" spc="-30" dirty="0">
                <a:solidFill>
                  <a:srgbClr val="AF0F5C"/>
                </a:solidFill>
              </a:rPr>
              <a:t> </a:t>
            </a:r>
            <a:r>
              <a:rPr sz="2400" spc="-20" dirty="0">
                <a:solidFill>
                  <a:srgbClr val="AF0F5C"/>
                </a:solidFill>
              </a:rPr>
              <a:t>БОЛЕЗНИ</a:t>
            </a:r>
            <a:r>
              <a:rPr sz="2400" spc="-40" dirty="0">
                <a:solidFill>
                  <a:srgbClr val="AF0F5C"/>
                </a:solidFill>
              </a:rPr>
              <a:t> СЕРДЦА»</a:t>
            </a:r>
            <a:r>
              <a:rPr sz="2400" spc="-1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(I20-I25)</a:t>
            </a:r>
            <a:endParaRPr sz="2400"/>
          </a:p>
        </p:txBody>
      </p:sp>
      <p:sp>
        <p:nvSpPr>
          <p:cNvPr id="10" name="object 10"/>
          <p:cNvSpPr txBox="1"/>
          <p:nvPr/>
        </p:nvSpPr>
        <p:spPr>
          <a:xfrm>
            <a:off x="931570" y="1222324"/>
            <a:ext cx="7865109" cy="5019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dirty="0">
                <a:latin typeface="Times New Roman"/>
                <a:cs typeface="Times New Roman"/>
              </a:rPr>
              <a:t>Хронические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формы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ишемических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болезней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сердца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могут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являться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(I25)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причиной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только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случаях </a:t>
            </a:r>
            <a:r>
              <a:rPr sz="1800" b="1" spc="-5" dirty="0">
                <a:latin typeface="Times New Roman"/>
                <a:cs typeface="Times New Roman"/>
              </a:rPr>
              <a:t>обострения, 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присоединения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нарушений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ритма,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тромбоэмболических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 </a:t>
            </a:r>
            <a:r>
              <a:rPr sz="1800" b="1" spc="-10" dirty="0">
                <a:latin typeface="Times New Roman"/>
                <a:cs typeface="Times New Roman"/>
              </a:rPr>
              <a:t>других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осложнений.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750A3C"/>
              </a:buClr>
              <a:buFont typeface="Wingdings"/>
              <a:buChar char=""/>
            </a:pPr>
            <a:endParaRPr sz="2600">
              <a:latin typeface="Times New Roman"/>
              <a:cs typeface="Times New Roman"/>
            </a:endParaRPr>
          </a:p>
          <a:p>
            <a:pPr marL="299085" marR="330200" indent="-287020">
              <a:lnSpc>
                <a:spcPct val="100000"/>
              </a:lnSpc>
              <a:spcBef>
                <a:spcPts val="5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spc="-20" dirty="0">
                <a:latin typeface="Times New Roman"/>
                <a:cs typeface="Times New Roman"/>
              </a:rPr>
              <a:t>Такая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логическая</a:t>
            </a:r>
            <a:r>
              <a:rPr sz="1800" b="1" spc="-10" dirty="0">
                <a:latin typeface="Times New Roman"/>
                <a:cs typeface="Times New Roman"/>
              </a:rPr>
              <a:t> последовательность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обязательно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указывается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 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медицинском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свидетельстве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смерти.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допускается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запись </a:t>
            </a:r>
            <a:r>
              <a:rPr sz="1800" b="1" spc="-5" dirty="0">
                <a:latin typeface="Times New Roman"/>
                <a:cs typeface="Times New Roman"/>
              </a:rPr>
              <a:t> хронической </a:t>
            </a:r>
            <a:r>
              <a:rPr sz="1800" b="1" spc="-10" dirty="0">
                <a:latin typeface="Times New Roman"/>
                <a:cs typeface="Times New Roman"/>
              </a:rPr>
              <a:t>формы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ишемических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болезней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сердца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одной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строкой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без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указания логической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последовательности.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750A3C"/>
              </a:buClr>
              <a:buFont typeface="Wingdings"/>
              <a:buChar char=""/>
            </a:pPr>
            <a:endParaRPr sz="2600">
              <a:latin typeface="Times New Roman"/>
              <a:cs typeface="Times New Roman"/>
            </a:endParaRPr>
          </a:p>
          <a:p>
            <a:pPr marL="299085" marR="365125" indent="-287020">
              <a:lnSpc>
                <a:spcPct val="100000"/>
              </a:lnSpc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i="1" spc="-15" dirty="0">
                <a:latin typeface="Times New Roman"/>
                <a:cs typeface="Times New Roman"/>
              </a:rPr>
              <a:t>Такие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состояния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как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сердечная,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сердечно-сосудистая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дыхательная </a:t>
            </a:r>
            <a:r>
              <a:rPr sz="1800" b="1" i="1" spc="-10" dirty="0">
                <a:latin typeface="Times New Roman"/>
                <a:cs typeface="Times New Roman"/>
              </a:rPr>
              <a:t> недостаточность </a:t>
            </a:r>
            <a:r>
              <a:rPr sz="1800" b="1" i="1" spc="-5" dirty="0">
                <a:latin typeface="Times New Roman"/>
                <a:cs typeface="Times New Roman"/>
              </a:rPr>
              <a:t>МКБ-10 не </a:t>
            </a:r>
            <a:r>
              <a:rPr sz="1800" b="1" i="1" spc="-15" dirty="0">
                <a:latin typeface="Times New Roman"/>
                <a:cs typeface="Times New Roman"/>
              </a:rPr>
              <a:t>должны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включаться в </a:t>
            </a:r>
            <a:r>
              <a:rPr sz="1800" b="1" i="1" spc="-10" dirty="0">
                <a:latin typeface="Times New Roman"/>
                <a:cs typeface="Times New Roman"/>
              </a:rPr>
              <a:t>свидетельство </a:t>
            </a:r>
            <a:r>
              <a:rPr sz="1800" b="1" i="1" dirty="0">
                <a:latin typeface="Times New Roman"/>
                <a:cs typeface="Times New Roman"/>
              </a:rPr>
              <a:t>о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смерти,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так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как</a:t>
            </a:r>
            <a:r>
              <a:rPr sz="1800" b="1" i="1" dirty="0">
                <a:latin typeface="Times New Roman"/>
                <a:cs typeface="Times New Roman"/>
              </a:rPr>
              <a:t> они</a:t>
            </a:r>
            <a:r>
              <a:rPr sz="1800" b="1" i="1" spc="-5" dirty="0">
                <a:latin typeface="Times New Roman"/>
                <a:cs typeface="Times New Roman"/>
              </a:rPr>
              <a:t> являются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25" dirty="0">
                <a:latin typeface="Times New Roman"/>
                <a:cs typeface="Times New Roman"/>
              </a:rPr>
              <a:t>элементом</a:t>
            </a:r>
            <a:r>
              <a:rPr sz="1800" b="1" i="1" spc="20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механизма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смерти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b="1" i="1" spc="-5" dirty="0">
                <a:latin typeface="Times New Roman"/>
                <a:cs typeface="Times New Roman"/>
              </a:rPr>
              <a:t>встречаются</a:t>
            </a:r>
            <a:r>
              <a:rPr sz="1800" b="1" i="1" spc="-4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у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всех</a:t>
            </a:r>
            <a:r>
              <a:rPr sz="1800" b="1" i="1" spc="-2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умерших.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Times New Roman"/>
              <a:cs typeface="Times New Roman"/>
            </a:endParaRPr>
          </a:p>
          <a:p>
            <a:pPr marL="299085" marR="518159" indent="-287020">
              <a:lnSpc>
                <a:spcPct val="100000"/>
              </a:lnSpc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Код</a:t>
            </a:r>
            <a:r>
              <a:rPr sz="18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I25.2 </a:t>
            </a:r>
            <a:r>
              <a:rPr sz="18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1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статистике</a:t>
            </a:r>
            <a:r>
              <a:rPr sz="18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смертности</a:t>
            </a:r>
            <a:r>
              <a:rPr sz="18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18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используется,</a:t>
            </a:r>
            <a:r>
              <a:rPr sz="18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его</a:t>
            </a:r>
            <a:r>
              <a:rPr sz="1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заменяют </a:t>
            </a:r>
            <a:r>
              <a:rPr sz="1800" b="1" i="1" spc="-4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40" dirty="0">
                <a:solidFill>
                  <a:srgbClr val="C00000"/>
                </a:solidFill>
                <a:latin typeface="Times New Roman"/>
                <a:cs typeface="Times New Roman"/>
              </a:rPr>
              <a:t>кодом</a:t>
            </a:r>
            <a:r>
              <a:rPr sz="1800" b="1" i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I25.8.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8760" y="408431"/>
            <a:ext cx="6299200" cy="513715"/>
            <a:chOff x="1508760" y="408431"/>
            <a:chExt cx="629920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0" y="697991"/>
              <a:ext cx="1030224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1808" y="408431"/>
              <a:ext cx="1022604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1992" y="697991"/>
              <a:ext cx="4722876" cy="2118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26564" y="408431"/>
              <a:ext cx="4713732" cy="513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7875" y="697991"/>
              <a:ext cx="710183" cy="2118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32448" y="408431"/>
              <a:ext cx="701040" cy="5135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21068" y="697991"/>
              <a:ext cx="393192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25639" y="408431"/>
              <a:ext cx="384048" cy="5135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97268" y="697991"/>
              <a:ext cx="710183" cy="2118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01839" y="408431"/>
              <a:ext cx="701040" cy="513588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643252" y="463422"/>
            <a:ext cx="6010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AF0F5C"/>
                </a:solidFill>
              </a:rPr>
              <a:t>БЛОК</a:t>
            </a:r>
            <a:r>
              <a:rPr spc="-25" dirty="0">
                <a:solidFill>
                  <a:srgbClr val="AF0F5C"/>
                </a:solidFill>
              </a:rPr>
              <a:t> </a:t>
            </a:r>
            <a:r>
              <a:rPr dirty="0">
                <a:solidFill>
                  <a:srgbClr val="AF0F5C"/>
                </a:solidFill>
              </a:rPr>
              <a:t>«ИШЕМИЧЕСКИЕ</a:t>
            </a:r>
            <a:r>
              <a:rPr spc="-25" dirty="0">
                <a:solidFill>
                  <a:srgbClr val="AF0F5C"/>
                </a:solidFill>
              </a:rPr>
              <a:t> </a:t>
            </a:r>
            <a:r>
              <a:rPr spc="-15" dirty="0">
                <a:solidFill>
                  <a:srgbClr val="AF0F5C"/>
                </a:solidFill>
              </a:rPr>
              <a:t>БОЛЕЗНИ</a:t>
            </a:r>
            <a:r>
              <a:rPr spc="-30" dirty="0">
                <a:solidFill>
                  <a:srgbClr val="AF0F5C"/>
                </a:solidFill>
              </a:rPr>
              <a:t> СЕРДЦА»</a:t>
            </a:r>
            <a:r>
              <a:rPr spc="10" dirty="0">
                <a:solidFill>
                  <a:srgbClr val="AF0F5C"/>
                </a:solidFill>
              </a:rPr>
              <a:t> </a:t>
            </a:r>
            <a:r>
              <a:rPr spc="-5" dirty="0">
                <a:solidFill>
                  <a:srgbClr val="AF0F5C"/>
                </a:solidFill>
              </a:rPr>
              <a:t>(I20-I25)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479711" y="932510"/>
            <a:ext cx="22377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006FC0"/>
                </a:solidFill>
                <a:latin typeface="Times New Roman"/>
                <a:cs typeface="Times New Roman"/>
              </a:rPr>
              <a:t>Основные</a:t>
            </a:r>
            <a:r>
              <a:rPr sz="2000" b="1" i="1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Times New Roman"/>
                <a:cs typeface="Times New Roman"/>
              </a:rPr>
              <a:t>ошибки</a:t>
            </a:r>
            <a:r>
              <a:rPr sz="2000" b="1" i="1" spc="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540" y="1716404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1.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3540" y="2252852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2.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3540" y="2545841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3.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3540" y="3082289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4.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3540" y="3618738"/>
            <a:ext cx="133350" cy="48895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5.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100" b="1" spc="5" dirty="0">
                <a:solidFill>
                  <a:srgbClr val="750A3C"/>
                </a:solidFill>
                <a:latin typeface="Times New Roman"/>
                <a:cs typeface="Times New Roman"/>
              </a:rPr>
              <a:t>6.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3540" y="4448047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7.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3540" y="5228590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8.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3540" y="5765088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9.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40739" y="1655444"/>
            <a:ext cx="7832725" cy="4317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6451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первоначальной </a:t>
            </a:r>
            <a:r>
              <a:rPr sz="1600" b="1" spc="-5" dirty="0">
                <a:latin typeface="Times New Roman"/>
                <a:cs typeface="Times New Roman"/>
              </a:rPr>
              <a:t>причины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(умершие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на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45" dirty="0">
                <a:latin typeface="Times New Roman"/>
                <a:cs typeface="Times New Roman"/>
              </a:rPr>
              <a:t>дому,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без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вскрытия)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указывается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стенокардия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I20.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b="1" spc="-10" dirty="0">
                <a:latin typeface="Times New Roman"/>
                <a:cs typeface="Times New Roman"/>
              </a:rPr>
              <a:t>Не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выстраивается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логическая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последовательность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патогенеза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болезни.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85"/>
              </a:spcBef>
            </a:pPr>
            <a:r>
              <a:rPr sz="1600" b="1" spc="-15" dirty="0">
                <a:latin typeface="Times New Roman"/>
                <a:cs typeface="Times New Roman"/>
              </a:rPr>
              <a:t>Используется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непосредственной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причины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состояние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-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«Сердечная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недостаточность».</a:t>
            </a:r>
            <a:endParaRPr sz="1600">
              <a:latin typeface="Times New Roman"/>
              <a:cs typeface="Times New Roman"/>
            </a:endParaRPr>
          </a:p>
          <a:p>
            <a:pPr marL="12700" marR="868044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latin typeface="Times New Roman"/>
                <a:cs typeface="Times New Roman"/>
              </a:rPr>
              <a:t>Неверно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кодируются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внесенные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диагнозы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(текст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соответствует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выбранному</a:t>
            </a:r>
            <a:r>
              <a:rPr sz="1600" b="1" spc="-20" dirty="0">
                <a:latin typeface="Times New Roman"/>
                <a:cs typeface="Times New Roman"/>
              </a:rPr>
              <a:t> коду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по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МКБ-10).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latin typeface="Times New Roman"/>
                <a:cs typeface="Times New Roman"/>
              </a:rPr>
              <a:t>Неверно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кодируется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постинфарктный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кардиосклероз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(применяют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код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I25.2!)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первоначальной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причины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используется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термин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«Ишемическая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latin typeface="Times New Roman"/>
                <a:cs typeface="Times New Roman"/>
              </a:rPr>
              <a:t>болезнь</a:t>
            </a:r>
            <a:r>
              <a:rPr sz="1600" b="1" spc="-5" dirty="0">
                <a:latin typeface="Times New Roman"/>
                <a:cs typeface="Times New Roman"/>
              </a:rPr>
              <a:t> сердца».</a:t>
            </a:r>
            <a:endParaRPr sz="1600">
              <a:latin typeface="Times New Roman"/>
              <a:cs typeface="Times New Roman"/>
            </a:endParaRPr>
          </a:p>
          <a:p>
            <a:pPr marL="12700" marR="41910">
              <a:lnSpc>
                <a:spcPct val="100000"/>
              </a:lnSpc>
              <a:spcBef>
                <a:spcPts val="384"/>
              </a:spcBef>
            </a:pPr>
            <a:r>
              <a:rPr sz="1600" b="1" spc="-10" dirty="0">
                <a:latin typeface="Times New Roman"/>
                <a:cs typeface="Times New Roman"/>
              </a:rPr>
              <a:t>Сахарный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диабет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сочетании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инфарктом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миокарда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выбирается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 </a:t>
            </a:r>
            <a:r>
              <a:rPr sz="1600" b="1" spc="-10" dirty="0">
                <a:latin typeface="Times New Roman"/>
                <a:cs typeface="Times New Roman"/>
              </a:rPr>
              <a:t> первоначальной </a:t>
            </a:r>
            <a:r>
              <a:rPr sz="1600" b="1" spc="-5" dirty="0">
                <a:latin typeface="Times New Roman"/>
                <a:cs typeface="Times New Roman"/>
              </a:rPr>
              <a:t>причины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смерти,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а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вносится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во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II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часть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свидетельства,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кроме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того,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0" dirty="0">
                <a:latin typeface="Times New Roman"/>
                <a:cs typeface="Times New Roman"/>
              </a:rPr>
              <a:t>СД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вносится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неполный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неверно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кодируется.</a:t>
            </a:r>
            <a:endParaRPr sz="1600">
              <a:latin typeface="Times New Roman"/>
              <a:cs typeface="Times New Roman"/>
            </a:endParaRPr>
          </a:p>
          <a:p>
            <a:pPr marL="12700" marR="688975">
              <a:lnSpc>
                <a:spcPct val="100000"/>
              </a:lnSpc>
              <a:spcBef>
                <a:spcPts val="385"/>
              </a:spcBef>
            </a:pP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I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части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свидетельства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допускается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внесение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самостоятельных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нозологий,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несоблюдение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логической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последовательности.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10" dirty="0">
                <a:latin typeface="Times New Roman"/>
                <a:cs typeface="Times New Roman"/>
              </a:rPr>
              <a:t>Допускается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применение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аббревиатуры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8760" y="408431"/>
            <a:ext cx="6299200" cy="513715"/>
            <a:chOff x="1508760" y="408431"/>
            <a:chExt cx="629920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0" y="697991"/>
              <a:ext cx="1030224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1808" y="408431"/>
              <a:ext cx="1022604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1992" y="697991"/>
              <a:ext cx="4722876" cy="2118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26564" y="408431"/>
              <a:ext cx="4713732" cy="513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7875" y="697991"/>
              <a:ext cx="710183" cy="2118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32448" y="408431"/>
              <a:ext cx="701040" cy="5135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21068" y="697991"/>
              <a:ext cx="393192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25639" y="408431"/>
              <a:ext cx="384048" cy="5135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97268" y="697991"/>
              <a:ext cx="710183" cy="2118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01839" y="408431"/>
              <a:ext cx="701040" cy="51358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643252" y="463422"/>
            <a:ext cx="6010275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«ИШЕМИЧЕСКИЕ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СЕРДЦА»</a:t>
            </a:r>
            <a:r>
              <a:rPr sz="1800" b="1" spc="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(I20-I25)</a:t>
            </a:r>
            <a:endParaRPr sz="1800">
              <a:latin typeface="Times New Roman"/>
              <a:cs typeface="Times New Roman"/>
            </a:endParaRPr>
          </a:p>
          <a:p>
            <a:pPr marL="155575" algn="ctr">
              <a:lnSpc>
                <a:spcPct val="100000"/>
              </a:lnSpc>
              <a:spcBef>
                <a:spcPts val="1555"/>
              </a:spcBef>
            </a:pPr>
            <a:r>
              <a:rPr sz="16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Основные</a:t>
            </a:r>
            <a:r>
              <a:rPr sz="16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ошибки: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05205" y="1478407"/>
          <a:ext cx="7922894" cy="52328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2340"/>
                <a:gridCol w="1784350"/>
                <a:gridCol w="2052955"/>
                <a:gridCol w="374014"/>
                <a:gridCol w="1499235"/>
              </a:tblGrid>
              <a:tr h="192404">
                <a:tc gridSpan="5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НЕВЕРНОЕ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ЗАПОЛНЕНИЕ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4">
                <a:tc>
                  <a:txBody>
                    <a:bodyPr/>
                    <a:lstStyle/>
                    <a:p>
                      <a:pPr marL="1270" algn="ctr">
                        <a:lnSpc>
                          <a:spcPts val="138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8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б)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8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8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сердечная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I24.8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стенокардия</a:t>
                      </a:r>
                      <a:r>
                        <a:rPr sz="11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I20.8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911860" marR="76835" indent="-829944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ишемическая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 болезнь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сердца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I20.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4">
                <a:tc>
                  <a:txBody>
                    <a:bodyPr/>
                    <a:lstStyle/>
                    <a:p>
                      <a:pPr marL="408940" marR="215265" indent="-186055">
                        <a:lnSpc>
                          <a:spcPts val="132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острая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дечн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-сосуд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ая  недостаточность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I50.9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7175" marR="247650" indent="8191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постинфарктный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r>
                        <a:rPr sz="11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I25.2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911860" marR="76835" indent="-829944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ишемическая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 болезнь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сердца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I20.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334010" marR="280035" indent="-4762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перенесенный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прошлом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I25.2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4"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сердечная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I50.1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49554" marR="27940" indent="-21399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хроническая ишемическая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сердца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I25.0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4"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сердечная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I50.9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513080" marR="186055" indent="-318770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ишемическая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болезнь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сердца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I25.5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сердечная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I50.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1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I21.2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29565" marR="51435" indent="-26987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СД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типа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(Сахарный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диабет)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E11.8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408940" marR="356235" indent="-4762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хроническая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сердечная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1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I50.0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7175" marR="247650" indent="8191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постинфарктный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r>
                        <a:rPr sz="11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I25.9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876935" marR="93345" indent="-77660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ишемическая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болезнь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сердца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I25.8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8488"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сердечная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I50.9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постинфарктный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r>
                        <a:rPr sz="11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I25.2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обструктивная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1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лёгких</a:t>
                      </a:r>
                      <a:r>
                        <a:rPr sz="11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J44.8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1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I21.2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4">
                <a:tc>
                  <a:txBody>
                    <a:bodyPr/>
                    <a:lstStyle/>
                    <a:p>
                      <a:pPr marL="725805" marR="175260" indent="-54419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ибс пик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нарушением ритма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сердца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I20.8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792">
                <a:tc>
                  <a:txBody>
                    <a:bodyPr/>
                    <a:lstStyle/>
                    <a:p>
                      <a:pPr marL="469900" marR="394970" indent="-68580">
                        <a:lnSpc>
                          <a:spcPts val="1320"/>
                        </a:lnSpc>
                      </a:pP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тероск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леротический 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I25.1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512445">
                <a:tc>
                  <a:txBody>
                    <a:bodyPr/>
                    <a:lstStyle/>
                    <a:p>
                      <a:pPr marL="130175" marR="124460" algn="ctr">
                        <a:lnSpc>
                          <a:spcPts val="132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гемоперикард,</a:t>
                      </a:r>
                      <a:r>
                        <a:rPr sz="11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ближайшее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осложнение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острого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инфаркта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I23.0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ишемическая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сердца I20.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741680" marR="74295" indent="-660400">
                        <a:lnSpc>
                          <a:spcPts val="132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стенокардия</a:t>
                      </a:r>
                      <a:r>
                        <a:rPr sz="11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напряжения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I20.8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8239" y="268224"/>
            <a:ext cx="7001509" cy="570230"/>
            <a:chOff x="1158239" y="268224"/>
            <a:chExt cx="7001509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8239" y="591312"/>
              <a:ext cx="6481572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2811" y="268224"/>
              <a:ext cx="6472428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9292" y="591312"/>
              <a:ext cx="435864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3863" y="268224"/>
              <a:ext cx="426720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74636" y="591312"/>
              <a:ext cx="784859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79207" y="268224"/>
              <a:ext cx="777240" cy="56997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09497" y="330200"/>
            <a:ext cx="66795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«ИШЕМИЧЕСКИЕ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СЕРДЦА»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(I20-I25)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33196" y="1334388"/>
          <a:ext cx="8280399" cy="51125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94045"/>
                <a:gridCol w="1302384"/>
                <a:gridCol w="329565"/>
                <a:gridCol w="239395"/>
                <a:gridCol w="239395"/>
                <a:gridCol w="236220"/>
                <a:gridCol w="239395"/>
              </a:tblGrid>
              <a:tr h="83794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06375" marR="196215" indent="-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Приблизительны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патологического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670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2120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89077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Кардиогенный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шок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45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25602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61645" algn="l"/>
                          <a:tab pos="488505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	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передней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стенки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85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903604">
                <a:tc>
                  <a:txBody>
                    <a:bodyPr/>
                    <a:lstStyle/>
                    <a:p>
                      <a:pPr marR="723900" algn="r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78155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Сахарный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диабет</a:t>
                      </a:r>
                      <a:r>
                        <a:rPr sz="16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типа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уточненными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R="719455" algn="r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4519295" algn="l"/>
                        </a:tabLst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осложнениями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699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56006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4865370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909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668233">
                <a:tc>
                  <a:txBody>
                    <a:bodyPr/>
                    <a:lstStyle/>
                    <a:p>
                      <a:pPr marL="434340" marR="100330" indent="-342900">
                        <a:lnSpc>
                          <a:spcPct val="100499"/>
                        </a:lnSpc>
                        <a:spcBef>
                          <a:spcPts val="310"/>
                        </a:spcBef>
                      </a:pP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Прочие важные состояния,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способствовавшие смерти,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но не связанные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 болезнью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патологическим состоянием, приведшим к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ней,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включая употребление алкоголя, 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психотропных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других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1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их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3434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Атеросклероз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аорты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5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b="1" spc="-5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I70.0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8435975" y="3589146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1"/>
                </a:lnTo>
                <a:lnTo>
                  <a:pt x="50292" y="19811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8239" y="268224"/>
            <a:ext cx="7001509" cy="570230"/>
            <a:chOff x="1158239" y="268224"/>
            <a:chExt cx="7001509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8239" y="591312"/>
              <a:ext cx="6481572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2811" y="268224"/>
              <a:ext cx="6472428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9292" y="591312"/>
              <a:ext cx="435864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3863" y="268224"/>
              <a:ext cx="426720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74636" y="591312"/>
              <a:ext cx="784859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79207" y="268224"/>
              <a:ext cx="777240" cy="56997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09497" y="330200"/>
            <a:ext cx="66795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«ИШЕМИЧЕСКИЕ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СЕРДЦА»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(I20-I25)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677214" y="1550416"/>
          <a:ext cx="8063230" cy="4335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21325"/>
                <a:gridCol w="1362075"/>
                <a:gridCol w="234315"/>
                <a:gridCol w="234315"/>
                <a:gridCol w="242570"/>
                <a:gridCol w="234315"/>
                <a:gridCol w="234315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34010" marR="30289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1959" marR="10223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482600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Тромбоэмболия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легочной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артерии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461645" algn="l"/>
                          <a:tab pos="480949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	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Фибрилляция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желудочков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2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86612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78091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Постинфарктный</a:t>
                      </a:r>
                      <a:r>
                        <a:rPr sz="16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699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4770755" algn="l"/>
                        </a:tabLst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500" b="1" spc="-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909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внешняя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травмах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900" spc="22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отравлениях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5544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 marR="10413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 marR="10312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Гипертензивная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поражением</a:t>
                      </a:r>
                      <a:r>
                        <a:rPr sz="16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сердца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600" b="1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сердечной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недостаточностью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Хронический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холецистит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40386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540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40360" marR="330835" indent="3810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I11.0 </a:t>
                      </a:r>
                      <a:r>
                        <a:rPr sz="1600" b="1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81.1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8370696" y="3527297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8239" y="268224"/>
            <a:ext cx="7001509" cy="570230"/>
            <a:chOff x="1158239" y="268224"/>
            <a:chExt cx="7001509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8239" y="591312"/>
              <a:ext cx="6481572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2811" y="268224"/>
              <a:ext cx="6472428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9292" y="591312"/>
              <a:ext cx="435864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3863" y="268224"/>
              <a:ext cx="426720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74636" y="591312"/>
              <a:ext cx="784859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79207" y="268224"/>
              <a:ext cx="777240" cy="56997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37432" y="896111"/>
              <a:ext cx="1513332" cy="2331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42004" y="573023"/>
              <a:ext cx="1505712" cy="5699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01768" y="896111"/>
              <a:ext cx="477012" cy="233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06340" y="573023"/>
              <a:ext cx="469391" cy="56997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09497" y="330200"/>
            <a:ext cx="66795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«ИШЕМИЧЕСКИЕ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СЕРДЦА»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(I20-I25)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533196" y="1334388"/>
          <a:ext cx="8211819" cy="4271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83806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Кардиогенный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шок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25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3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61645" algn="l"/>
                          <a:tab pos="483933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	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миокарда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задней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стенки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85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8227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3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482282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Ревматоидный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васкулит</a:t>
                      </a:r>
                      <a:r>
                        <a:rPr sz="16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353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  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1783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М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35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953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483362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67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 marR="22732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 </a:t>
                      </a:r>
                      <a:r>
                        <a:rPr sz="10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Хронический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обструктивный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бронхит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382270" algn="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5750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J44.8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6" name="object 16"/>
          <p:cNvSpPr/>
          <p:nvPr/>
        </p:nvSpPr>
        <p:spPr>
          <a:xfrm>
            <a:off x="8368030" y="3438397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374904"/>
            <a:ext cx="8629650" cy="690245"/>
            <a:chOff x="514350" y="374904"/>
            <a:chExt cx="8629650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7487" y="762000"/>
              <a:ext cx="6845808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2059" y="374904"/>
              <a:ext cx="6838188" cy="67970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19225" y="450596"/>
            <a:ext cx="6457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БОЛЕЗНИ</a:t>
            </a:r>
            <a:r>
              <a:rPr sz="2400" spc="-25" dirty="0">
                <a:solidFill>
                  <a:srgbClr val="AF0F5C"/>
                </a:solidFill>
              </a:rPr>
              <a:t> </a:t>
            </a:r>
            <a:r>
              <a:rPr sz="2400" spc="-5" dirty="0">
                <a:solidFill>
                  <a:srgbClr val="AF0F5C"/>
                </a:solidFill>
              </a:rPr>
              <a:t>СИСТЕМЫ </a:t>
            </a:r>
            <a:r>
              <a:rPr sz="2400" spc="-30" dirty="0">
                <a:solidFill>
                  <a:srgbClr val="AF0F5C"/>
                </a:solidFill>
              </a:rPr>
              <a:t>КРОВООБРАЩЕНИЯ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931570" y="1496948"/>
            <a:ext cx="7847330" cy="447040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99085" marR="990600" indent="-287020">
              <a:lnSpc>
                <a:spcPts val="1939"/>
              </a:lnSpc>
              <a:spcBef>
                <a:spcPts val="345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Диагноз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«Остановка </a:t>
            </a:r>
            <a:r>
              <a:rPr sz="1800" b="1" dirty="0">
                <a:latin typeface="Times New Roman"/>
                <a:cs typeface="Times New Roman"/>
              </a:rPr>
              <a:t>сердца»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(I46.9)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используется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смерти.</a:t>
            </a:r>
            <a:endParaRPr sz="1800">
              <a:latin typeface="Times New Roman"/>
              <a:cs typeface="Times New Roman"/>
            </a:endParaRPr>
          </a:p>
          <a:p>
            <a:pPr marL="299085" marR="565785" indent="-287020">
              <a:lnSpc>
                <a:spcPct val="90000"/>
              </a:lnSpc>
              <a:spcBef>
                <a:spcPts val="409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 причины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термин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«Внезапная 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сердечная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смерть» </a:t>
            </a:r>
            <a:r>
              <a:rPr sz="1800" b="1" dirty="0">
                <a:latin typeface="Times New Roman"/>
                <a:cs typeface="Times New Roman"/>
              </a:rPr>
              <a:t>(I46.1)</a:t>
            </a:r>
            <a:r>
              <a:rPr sz="1800" b="1" spc="-5" dirty="0">
                <a:latin typeface="Times New Roman"/>
                <a:cs typeface="Times New Roman"/>
              </a:rPr>
              <a:t> не </a:t>
            </a:r>
            <a:r>
              <a:rPr sz="1800" b="1" spc="-10" dirty="0">
                <a:latin typeface="Times New Roman"/>
                <a:cs typeface="Times New Roman"/>
              </a:rPr>
              <a:t>используется,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для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уточнения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смерти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обязательном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порядке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необходимо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проведение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патологоанатомического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или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судебно-медицинского</a:t>
            </a:r>
            <a:r>
              <a:rPr sz="1800" b="1" spc="-5" dirty="0">
                <a:latin typeface="Times New Roman"/>
                <a:cs typeface="Times New Roman"/>
              </a:rPr>
              <a:t> вскрытия.</a:t>
            </a:r>
            <a:endParaRPr sz="1800">
              <a:latin typeface="Times New Roman"/>
              <a:cs typeface="Times New Roman"/>
            </a:endParaRPr>
          </a:p>
          <a:p>
            <a:pPr marL="299085" marR="150495" indent="-287020">
              <a:lnSpc>
                <a:spcPct val="90000"/>
              </a:lnSpc>
              <a:spcBef>
                <a:spcPts val="43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Диагноз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«Нарушения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сердечного ритма»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(I47-I49) </a:t>
            </a:r>
            <a:r>
              <a:rPr sz="1800" b="1" spc="-15" dirty="0">
                <a:latin typeface="Times New Roman"/>
                <a:cs typeface="Times New Roman"/>
              </a:rPr>
              <a:t>редко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используется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смерти.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Как </a:t>
            </a:r>
            <a:r>
              <a:rPr sz="1800" b="1" spc="-5" dirty="0">
                <a:latin typeface="Times New Roman"/>
                <a:cs typeface="Times New Roman"/>
              </a:rPr>
              <a:t>правило,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нарушения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сердечного ритма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являются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осложнениями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других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заболеваний,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чаще </a:t>
            </a:r>
            <a:r>
              <a:rPr sz="1800" b="1" dirty="0">
                <a:latin typeface="Times New Roman"/>
                <a:cs typeface="Times New Roman"/>
              </a:rPr>
              <a:t> всего,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заболеваний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сердца.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ts val="2050"/>
              </a:lnSpc>
              <a:spcBef>
                <a:spcPts val="215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«Сердечная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недостаточность»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(I50) </a:t>
            </a:r>
            <a:r>
              <a:rPr sz="1800" b="1" spc="-5" dirty="0">
                <a:latin typeface="Times New Roman"/>
                <a:cs typeface="Times New Roman"/>
              </a:rPr>
              <a:t>не</a:t>
            </a:r>
            <a:r>
              <a:rPr sz="1800" b="1" spc="-10" dirty="0">
                <a:latin typeface="Times New Roman"/>
                <a:cs typeface="Times New Roman"/>
              </a:rPr>
              <a:t> используется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 </a:t>
            </a:r>
            <a:r>
              <a:rPr sz="1800" b="1" spc="-15" dirty="0">
                <a:latin typeface="Times New Roman"/>
                <a:cs typeface="Times New Roman"/>
              </a:rPr>
              <a:t>статистике</a:t>
            </a:r>
            <a:endParaRPr sz="1800">
              <a:latin typeface="Times New Roman"/>
              <a:cs typeface="Times New Roman"/>
            </a:endParaRPr>
          </a:p>
          <a:p>
            <a:pPr marL="299085" marR="219710">
              <a:lnSpc>
                <a:spcPts val="1939"/>
              </a:lnSpc>
              <a:spcBef>
                <a:spcPts val="140"/>
              </a:spcBef>
            </a:pPr>
            <a:r>
              <a:rPr sz="1800" b="1" spc="-10" dirty="0">
                <a:latin typeface="Times New Roman"/>
                <a:cs typeface="Times New Roman"/>
              </a:rPr>
              <a:t>смертности,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поэтому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она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 </a:t>
            </a:r>
            <a:r>
              <a:rPr sz="1800" b="1" spc="-15" dirty="0">
                <a:latin typeface="Times New Roman"/>
                <a:cs typeface="Times New Roman"/>
              </a:rPr>
              <a:t>должна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включаться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Свидетельство,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ни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 первоначальной,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ни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непосредственной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ts val="1920"/>
              </a:lnSpc>
            </a:pPr>
            <a:r>
              <a:rPr sz="1800" b="1" spc="-10" dirty="0">
                <a:latin typeface="Times New Roman"/>
                <a:cs typeface="Times New Roman"/>
              </a:rPr>
              <a:t>смерти.</a:t>
            </a:r>
            <a:endParaRPr sz="1800">
              <a:latin typeface="Times New Roman"/>
              <a:cs typeface="Times New Roman"/>
            </a:endParaRPr>
          </a:p>
          <a:p>
            <a:pPr marL="299085" marR="5080" indent="-287020">
              <a:lnSpc>
                <a:spcPts val="1939"/>
              </a:lnSpc>
              <a:spcBef>
                <a:spcPts val="47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Диагноз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«Неточно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обозначенные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болезни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сердца»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(I51)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</a:t>
            </a:r>
            <a:r>
              <a:rPr sz="1800" b="1" spc="-10" dirty="0">
                <a:latin typeface="Times New Roman"/>
                <a:cs typeface="Times New Roman"/>
              </a:rPr>
              <a:t> используется</a:t>
            </a:r>
            <a:r>
              <a:rPr sz="1800" b="1" dirty="0">
                <a:latin typeface="Times New Roman"/>
                <a:cs typeface="Times New Roman"/>
              </a:rPr>
              <a:t> в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смерти,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причина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должна 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быть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уточнена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патологоанатомическом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вскрытии.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374904"/>
            <a:ext cx="8629650" cy="690245"/>
            <a:chOff x="514350" y="374904"/>
            <a:chExt cx="8629650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7487" y="762000"/>
              <a:ext cx="6845808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2059" y="374904"/>
              <a:ext cx="6838188" cy="67970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19225" y="450596"/>
            <a:ext cx="6457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БОЛЕЗНИ</a:t>
            </a:r>
            <a:r>
              <a:rPr sz="2400" spc="-25" dirty="0">
                <a:solidFill>
                  <a:srgbClr val="AF0F5C"/>
                </a:solidFill>
              </a:rPr>
              <a:t> </a:t>
            </a:r>
            <a:r>
              <a:rPr sz="2400" spc="-5" dirty="0">
                <a:solidFill>
                  <a:srgbClr val="AF0F5C"/>
                </a:solidFill>
              </a:rPr>
              <a:t>СИСТЕМЫ </a:t>
            </a:r>
            <a:r>
              <a:rPr sz="2400" spc="-30" dirty="0">
                <a:solidFill>
                  <a:srgbClr val="AF0F5C"/>
                </a:solidFill>
              </a:rPr>
              <a:t>КРОВООБРАЩЕНИЯ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931570" y="1551813"/>
            <a:ext cx="7755255" cy="430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356870" indent="-287020">
              <a:lnSpc>
                <a:spcPct val="100000"/>
              </a:lnSpc>
              <a:spcBef>
                <a:spcPts val="10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spc="-15" dirty="0">
                <a:latin typeface="Times New Roman"/>
                <a:cs typeface="Times New Roman"/>
              </a:rPr>
              <a:t>«Легочная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эмболия»</a:t>
            </a:r>
            <a:r>
              <a:rPr sz="1800" b="1" dirty="0">
                <a:latin typeface="Times New Roman"/>
                <a:cs typeface="Times New Roman"/>
              </a:rPr>
              <a:t> (I26)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как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правило,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развивается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как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осложнение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других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заболеваний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поэтому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используется</a:t>
            </a:r>
            <a:r>
              <a:rPr sz="1800" b="1" dirty="0">
                <a:latin typeface="Times New Roman"/>
                <a:cs typeface="Times New Roman"/>
              </a:rPr>
              <a:t> в</a:t>
            </a:r>
            <a:r>
              <a:rPr sz="1800" b="1" spc="-10" dirty="0">
                <a:latin typeface="Times New Roman"/>
                <a:cs typeface="Times New Roman"/>
              </a:rPr>
              <a:t> качестве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первоначальной причины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смерти.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«Диагноз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«Кардиомиопатия»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(I42) </a:t>
            </a:r>
            <a:r>
              <a:rPr sz="1800" b="1" spc="-15" dirty="0">
                <a:latin typeface="Times New Roman"/>
                <a:cs typeface="Times New Roman"/>
              </a:rPr>
              <a:t>должен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быть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подтвержден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  <a:p>
            <a:pPr marL="299085" marR="8509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специализированной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медицинской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организации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обязательным 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указанием </a:t>
            </a:r>
            <a:r>
              <a:rPr sz="1800" b="1" spc="-10" dirty="0">
                <a:latin typeface="Times New Roman"/>
                <a:cs typeface="Times New Roman"/>
              </a:rPr>
              <a:t>конкретной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формы заболевания,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предусмотренной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МКБ-10,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например,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дилатационная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кардиомиопатия,</a:t>
            </a:r>
            <a:r>
              <a:rPr sz="1800" b="1" spc="6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алкогольная</a:t>
            </a:r>
            <a:endParaRPr sz="1800">
              <a:latin typeface="Times New Roman"/>
              <a:cs typeface="Times New Roman"/>
            </a:endParaRPr>
          </a:p>
          <a:p>
            <a:pPr marL="299085" marR="405130">
              <a:lnSpc>
                <a:spcPct val="100000"/>
              </a:lnSpc>
              <a:spcBef>
                <a:spcPts val="5"/>
              </a:spcBef>
            </a:pPr>
            <a:r>
              <a:rPr sz="1800" b="1" spc="-15" dirty="0">
                <a:latin typeface="Times New Roman"/>
                <a:cs typeface="Times New Roman"/>
              </a:rPr>
              <a:t>кардиомиопатия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40" dirty="0">
                <a:latin typeface="Times New Roman"/>
                <a:cs typeface="Times New Roman"/>
              </a:rPr>
              <a:t>т.д.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использовать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диагноз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«Неуточненная </a:t>
            </a:r>
            <a:r>
              <a:rPr sz="1800" b="1" spc="-15" dirty="0">
                <a:latin typeface="Times New Roman"/>
                <a:cs typeface="Times New Roman"/>
              </a:rPr>
              <a:t>форма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кардиомиопатии»</a:t>
            </a:r>
            <a:endParaRPr sz="1800">
              <a:latin typeface="Times New Roman"/>
              <a:cs typeface="Times New Roman"/>
            </a:endParaRPr>
          </a:p>
          <a:p>
            <a:pPr marL="299085" marR="744855">
              <a:lnSpc>
                <a:spcPct val="100000"/>
              </a:lnSpc>
            </a:pPr>
            <a:r>
              <a:rPr sz="1800" b="1" spc="-15" dirty="0">
                <a:latin typeface="Times New Roman"/>
                <a:cs typeface="Times New Roman"/>
              </a:rPr>
              <a:t>недопустимо.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этом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случае </a:t>
            </a:r>
            <a:r>
              <a:rPr sz="1800" b="1" spc="-15" dirty="0">
                <a:latin typeface="Times New Roman"/>
                <a:cs typeface="Times New Roman"/>
              </a:rPr>
              <a:t>проведение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патологоанатомического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вскрытия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обязательно.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43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299085" algn="l"/>
                <a:tab pos="299720" algn="l"/>
              </a:tabLst>
            </a:pPr>
            <a:r>
              <a:rPr sz="1800" b="1" dirty="0">
                <a:latin typeface="Times New Roman"/>
                <a:cs typeface="Times New Roman"/>
              </a:rPr>
              <a:t>При</a:t>
            </a:r>
            <a:r>
              <a:rPr sz="1800" b="1" spc="-5" dirty="0">
                <a:latin typeface="Times New Roman"/>
                <a:cs typeface="Times New Roman"/>
              </a:rPr>
              <a:t> сочетании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</a:t>
            </a:r>
            <a:r>
              <a:rPr sz="1800" b="1" spc="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Паркинсона</a:t>
            </a:r>
            <a:r>
              <a:rPr sz="1800" b="1" spc="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нарушениями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сердечного ритма,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пневмонией,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заболеваниями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мочевой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системы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0" dirty="0">
                <a:latin typeface="Times New Roman"/>
                <a:cs typeface="Times New Roman"/>
              </a:rPr>
              <a:t> качестве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выбирают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болезнь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Паркинсона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(G20)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83540" y="303657"/>
            <a:ext cx="8333740" cy="5141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7080" marR="751840" indent="-108204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6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7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750A3C"/>
                </a:solidFill>
                <a:latin typeface="Times New Roman"/>
                <a:cs typeface="Times New Roman"/>
              </a:rPr>
              <a:t>МЕДИЦИНСКОГО </a:t>
            </a:r>
            <a:r>
              <a:rPr sz="2400" b="1" spc="-58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750A3C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3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50A3C"/>
                </a:solidFill>
                <a:latin typeface="Times New Roman"/>
                <a:cs typeface="Times New Roman"/>
              </a:rPr>
              <a:t>О</a:t>
            </a:r>
            <a:r>
              <a:rPr sz="2400" b="1" spc="-1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750A3C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195"/>
              </a:spcBef>
              <a:buClr>
                <a:srgbClr val="750A3C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spc="-10" dirty="0">
                <a:latin typeface="Times New Roman"/>
                <a:cs typeface="Times New Roman"/>
              </a:rPr>
              <a:t>Заполнению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подлежат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все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пункты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Медицинского</a:t>
            </a:r>
            <a:endParaRPr sz="2600">
              <a:latin typeface="Times New Roman"/>
              <a:cs typeface="Times New Roman"/>
            </a:endParaRPr>
          </a:p>
          <a:p>
            <a:pPr marL="355600" marR="5080">
              <a:lnSpc>
                <a:spcPct val="100000"/>
              </a:lnSpc>
            </a:pPr>
            <a:r>
              <a:rPr sz="2600" spc="-5" dirty="0">
                <a:latin typeface="Times New Roman"/>
                <a:cs typeface="Times New Roman"/>
              </a:rPr>
              <a:t>свидетельства.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случае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Times New Roman"/>
                <a:cs typeface="Times New Roman"/>
              </a:rPr>
              <a:t>если</a:t>
            </a:r>
            <a:r>
              <a:rPr sz="2600" spc="-10" dirty="0">
                <a:latin typeface="Times New Roman"/>
                <a:cs typeface="Times New Roman"/>
              </a:rPr>
              <a:t> заполнение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того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или</a:t>
            </a:r>
            <a:r>
              <a:rPr sz="2600" spc="-15" dirty="0">
                <a:latin typeface="Times New Roman"/>
                <a:cs typeface="Times New Roman"/>
              </a:rPr>
              <a:t> иного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пункта </a:t>
            </a:r>
            <a:r>
              <a:rPr sz="2600" spc="-25" dirty="0">
                <a:latin typeface="Times New Roman"/>
                <a:cs typeface="Times New Roman"/>
              </a:rPr>
              <a:t>Медицинского </a:t>
            </a:r>
            <a:r>
              <a:rPr sz="2600" spc="-10" dirty="0">
                <a:latin typeface="Times New Roman"/>
                <a:cs typeface="Times New Roman"/>
              </a:rPr>
              <a:t>свидетельства </a:t>
            </a:r>
            <a:r>
              <a:rPr sz="2600" spc="-15" dirty="0">
                <a:latin typeface="Times New Roman"/>
                <a:cs typeface="Times New Roman"/>
              </a:rPr>
              <a:t>невозможно </a:t>
            </a:r>
            <a:r>
              <a:rPr sz="2600" spc="-5" dirty="0">
                <a:latin typeface="Times New Roman"/>
                <a:cs typeface="Times New Roman"/>
              </a:rPr>
              <a:t>ввиду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отсутствия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соответствующих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сведений, </a:t>
            </a:r>
            <a:r>
              <a:rPr sz="2600" dirty="0">
                <a:latin typeface="Times New Roman"/>
                <a:cs typeface="Times New Roman"/>
              </a:rPr>
              <a:t>делается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запись</a:t>
            </a:r>
            <a:endParaRPr sz="26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600" i="1" spc="-5" dirty="0">
                <a:latin typeface="Times New Roman"/>
                <a:cs typeface="Times New Roman"/>
              </a:rPr>
              <a:t>«неизвестно»,</a:t>
            </a:r>
            <a:r>
              <a:rPr sz="2600" i="1" spc="-50" dirty="0">
                <a:latin typeface="Times New Roman"/>
                <a:cs typeface="Times New Roman"/>
              </a:rPr>
              <a:t> </a:t>
            </a:r>
            <a:r>
              <a:rPr sz="2600" i="1" dirty="0">
                <a:latin typeface="Times New Roman"/>
                <a:cs typeface="Times New Roman"/>
              </a:rPr>
              <a:t>«не</a:t>
            </a:r>
            <a:r>
              <a:rPr sz="2600" i="1" spc="-20" dirty="0">
                <a:latin typeface="Times New Roman"/>
                <a:cs typeface="Times New Roman"/>
              </a:rPr>
              <a:t> </a:t>
            </a:r>
            <a:r>
              <a:rPr sz="2600" i="1" spc="5" dirty="0">
                <a:latin typeface="Times New Roman"/>
                <a:cs typeface="Times New Roman"/>
              </a:rPr>
              <a:t>установлено»</a:t>
            </a:r>
            <a:r>
              <a:rPr sz="2600" i="1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или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ставится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прочерк.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800">
              <a:latin typeface="Times New Roman"/>
              <a:cs typeface="Times New Roman"/>
            </a:endParaRPr>
          </a:p>
          <a:p>
            <a:pPr marL="355600" marR="1172210" indent="-342900">
              <a:lnSpc>
                <a:spcPct val="100000"/>
              </a:lnSpc>
              <a:buClr>
                <a:srgbClr val="750A3C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dirty="0">
                <a:latin typeface="Times New Roman"/>
                <a:cs typeface="Times New Roman"/>
              </a:rPr>
              <a:t>При </a:t>
            </a:r>
            <a:r>
              <a:rPr sz="2600" spc="-10" dirty="0">
                <a:latin typeface="Times New Roman"/>
                <a:cs typeface="Times New Roman"/>
              </a:rPr>
              <a:t>заполнении </a:t>
            </a:r>
            <a:r>
              <a:rPr sz="2600" spc="-25" dirty="0">
                <a:latin typeface="Times New Roman"/>
                <a:cs typeface="Times New Roman"/>
              </a:rPr>
              <a:t>Медицинского </a:t>
            </a:r>
            <a:r>
              <a:rPr sz="2600" spc="-10" dirty="0">
                <a:latin typeface="Times New Roman"/>
                <a:cs typeface="Times New Roman"/>
              </a:rPr>
              <a:t>свидетельства </a:t>
            </a:r>
            <a:r>
              <a:rPr sz="2600" spc="-5" dirty="0">
                <a:latin typeface="Times New Roman"/>
                <a:cs typeface="Times New Roman"/>
              </a:rPr>
              <a:t> указывается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полное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наименование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медицинской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организации,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ее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Times New Roman"/>
                <a:cs typeface="Times New Roman"/>
              </a:rPr>
              <a:t>адрес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 </a:t>
            </a:r>
            <a:r>
              <a:rPr sz="2600" spc="-75" dirty="0">
                <a:latin typeface="Times New Roman"/>
                <a:cs typeface="Times New Roman"/>
              </a:rPr>
              <a:t>код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по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ОКПО.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86355" y="408431"/>
            <a:ext cx="5143500" cy="513715"/>
            <a:chOff x="2086355" y="408431"/>
            <a:chExt cx="514350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6355" y="697991"/>
              <a:ext cx="5143500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9403" y="408431"/>
              <a:ext cx="5135880" cy="51358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220848" y="463422"/>
            <a:ext cx="4853305" cy="103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СИСТЕМЫ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 КРОВООБРАЩЕНИЯ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7465" algn="ctr">
              <a:lnSpc>
                <a:spcPct val="100000"/>
              </a:lnSpc>
              <a:spcBef>
                <a:spcPts val="1560"/>
              </a:spcBef>
            </a:pPr>
            <a:r>
              <a:rPr sz="16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Основные</a:t>
            </a:r>
            <a:r>
              <a:rPr sz="16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ошибки: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21232" y="1910460"/>
          <a:ext cx="7635237" cy="4305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5895"/>
                <a:gridCol w="1174750"/>
                <a:gridCol w="1101089"/>
                <a:gridCol w="1045844"/>
                <a:gridCol w="1597659"/>
              </a:tblGrid>
              <a:tr h="278511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НЕВЕРНОЕ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ЗАПОЛНЕНИЕ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8511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ина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см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ер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8511"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б)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63550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99109"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старческая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дегенерация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миокарда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I51.5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99745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внезапная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коронарная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смерть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I46.1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99745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99109">
                <a:tc>
                  <a:txBody>
                    <a:bodyPr/>
                    <a:lstStyle/>
                    <a:p>
                      <a:pPr marL="1207770" marR="151765" indent="-1050290">
                        <a:lnSpc>
                          <a:spcPts val="1320"/>
                        </a:lnSpc>
                        <a:spcBef>
                          <a:spcPts val="10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дечн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-сосуд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ая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остаточность  I50.9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99745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99110">
                <a:tc>
                  <a:txBody>
                    <a:bodyPr/>
                    <a:lstStyle/>
                    <a:p>
                      <a:pPr marL="421640" marR="296545" indent="-117475">
                        <a:lnSpc>
                          <a:spcPts val="1320"/>
                        </a:lnSpc>
                        <a:spcBef>
                          <a:spcPts val="10"/>
                        </a:spcBef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нарушение ритма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сердца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по типу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фибрилляции</a:t>
                      </a:r>
                      <a:r>
                        <a:rPr sz="11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предсердий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I48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9974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99110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кардиомиопатия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I42.9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9974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99109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кардиомиопатия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I42.6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9974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99122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тромбоэмболия</a:t>
                      </a:r>
                      <a:r>
                        <a:rPr sz="11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легочной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артерии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I26.0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99745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0540" y="374904"/>
            <a:ext cx="8633460" cy="690245"/>
            <a:chOff x="510540" y="374904"/>
            <a:chExt cx="8633460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0540" y="762000"/>
              <a:ext cx="7248144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2" y="374904"/>
              <a:ext cx="7239000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44156" y="762000"/>
              <a:ext cx="8382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8728" y="374904"/>
              <a:ext cx="829055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67828" y="762000"/>
              <a:ext cx="516635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72399" y="374904"/>
              <a:ext cx="507492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69935" y="762000"/>
              <a:ext cx="938783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74508" y="374904"/>
              <a:ext cx="931163" cy="679703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92302" y="450596"/>
            <a:ext cx="7911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БЛОК</a:t>
            </a:r>
            <a:r>
              <a:rPr sz="2400" spc="-15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«ЦЕРЕБРОВАСКУЛЯРНЫЕ</a:t>
            </a:r>
            <a:r>
              <a:rPr sz="2400" spc="1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r>
              <a:rPr sz="2400" spc="-40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(I60-I69)</a:t>
            </a:r>
            <a:endParaRPr sz="2400"/>
          </a:p>
        </p:txBody>
      </p:sp>
      <p:sp>
        <p:nvSpPr>
          <p:cNvPr id="12" name="object 12"/>
          <p:cNvSpPr txBox="1"/>
          <p:nvPr/>
        </p:nvSpPr>
        <p:spPr>
          <a:xfrm>
            <a:off x="383540" y="1052576"/>
            <a:ext cx="8416290" cy="557212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55600" marR="305435" indent="-342900">
              <a:lnSpc>
                <a:spcPts val="1839"/>
              </a:lnSpc>
              <a:spcBef>
                <a:spcPts val="330"/>
              </a:spcBef>
              <a:buClr>
                <a:srgbClr val="750A3C"/>
              </a:buClr>
              <a:buSzPct val="67647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700" b="1" spc="-15" dirty="0">
                <a:latin typeface="Times New Roman"/>
                <a:cs typeface="Times New Roman"/>
              </a:rPr>
              <a:t>Термин </a:t>
            </a:r>
            <a:r>
              <a:rPr sz="1700" b="1" spc="-10" dirty="0">
                <a:latin typeface="Times New Roman"/>
                <a:cs typeface="Times New Roman"/>
              </a:rPr>
              <a:t>«Цереброваскулярные </a:t>
            </a:r>
            <a:r>
              <a:rPr sz="1700" b="1" spc="-5" dirty="0">
                <a:latin typeface="Times New Roman"/>
                <a:cs typeface="Times New Roman"/>
              </a:rPr>
              <a:t>заболевания» </a:t>
            </a:r>
            <a:r>
              <a:rPr sz="1700" b="1" dirty="0">
                <a:latin typeface="Times New Roman"/>
                <a:cs typeface="Times New Roman"/>
              </a:rPr>
              <a:t>является сборным </a:t>
            </a:r>
            <a:r>
              <a:rPr sz="1700" b="1" spc="-5" dirty="0">
                <a:latin typeface="Times New Roman"/>
                <a:cs typeface="Times New Roman"/>
              </a:rPr>
              <a:t>понятием, 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включающим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10" dirty="0">
                <a:latin typeface="Times New Roman"/>
                <a:cs typeface="Times New Roman"/>
              </a:rPr>
              <a:t>себя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различные </a:t>
            </a:r>
            <a:r>
              <a:rPr sz="1700" b="1" spc="-5" dirty="0">
                <a:latin typeface="Times New Roman"/>
                <a:cs typeface="Times New Roman"/>
              </a:rPr>
              <a:t>нозологические единицы,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5" dirty="0">
                <a:latin typeface="Times New Roman"/>
                <a:cs typeface="Times New Roman"/>
              </a:rPr>
              <a:t>связи </a:t>
            </a:r>
            <a:r>
              <a:rPr sz="1700" b="1" dirty="0">
                <a:latin typeface="Times New Roman"/>
                <a:cs typeface="Times New Roman"/>
              </a:rPr>
              <a:t>с чем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не 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используется</a:t>
            </a:r>
            <a:r>
              <a:rPr sz="1700" b="1" dirty="0">
                <a:latin typeface="Times New Roman"/>
                <a:cs typeface="Times New Roman"/>
              </a:rPr>
              <a:t> в</a:t>
            </a:r>
            <a:r>
              <a:rPr sz="1700" b="1" spc="-10" dirty="0">
                <a:latin typeface="Times New Roman"/>
                <a:cs typeface="Times New Roman"/>
              </a:rPr>
              <a:t> качестве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диагноза.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Использование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при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формулировке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диагноза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700"/>
              </a:lnSpc>
            </a:pPr>
            <a:r>
              <a:rPr sz="1700" b="1" dirty="0">
                <a:latin typeface="Times New Roman"/>
                <a:cs typeface="Times New Roman"/>
              </a:rPr>
              <a:t>сборных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понятий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(с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расшифровкой</a:t>
            </a:r>
            <a:r>
              <a:rPr sz="1700" b="1" spc="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нескольких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нозологических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единиц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или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без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их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939"/>
              </a:lnSpc>
            </a:pPr>
            <a:r>
              <a:rPr sz="1700" b="1" spc="-10" dirty="0">
                <a:latin typeface="Times New Roman"/>
                <a:cs typeface="Times New Roman"/>
              </a:rPr>
              <a:t>расшифровки)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недопустимо.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50">
              <a:latin typeface="Times New Roman"/>
              <a:cs typeface="Times New Roman"/>
            </a:endParaRPr>
          </a:p>
          <a:p>
            <a:pPr marL="228600" marR="219075" indent="-216535">
              <a:lnSpc>
                <a:spcPct val="110000"/>
              </a:lnSpc>
              <a:buClr>
                <a:srgbClr val="750A3C"/>
              </a:buClr>
              <a:buSzPct val="67647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dirty="0"/>
              <a:t>	</a:t>
            </a:r>
            <a:r>
              <a:rPr sz="1700" b="1" dirty="0">
                <a:latin typeface="Times New Roman"/>
                <a:cs typeface="Times New Roman"/>
              </a:rPr>
              <a:t>Диагноз </a:t>
            </a:r>
            <a:r>
              <a:rPr sz="17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«энцефалопатия» </a:t>
            </a:r>
            <a:r>
              <a:rPr sz="1700" b="1" spc="-15" dirty="0">
                <a:latin typeface="Times New Roman"/>
                <a:cs typeface="Times New Roman"/>
              </a:rPr>
              <a:t>кодируется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5" dirty="0">
                <a:latin typeface="Times New Roman"/>
                <a:cs typeface="Times New Roman"/>
              </a:rPr>
              <a:t>соответствии </a:t>
            </a:r>
            <a:r>
              <a:rPr sz="1700" b="1" dirty="0">
                <a:latin typeface="Times New Roman"/>
                <a:cs typeface="Times New Roman"/>
              </a:rPr>
              <a:t>с МКБ-10 </a:t>
            </a:r>
            <a:r>
              <a:rPr sz="1700" b="1" spc="-15" dirty="0">
                <a:latin typeface="Times New Roman"/>
                <a:cs typeface="Times New Roman"/>
              </a:rPr>
              <a:t>(том </a:t>
            </a:r>
            <a:r>
              <a:rPr sz="1700" b="1" dirty="0">
                <a:latin typeface="Times New Roman"/>
                <a:cs typeface="Times New Roman"/>
              </a:rPr>
              <a:t>3, стр.688):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7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классе</a:t>
            </a:r>
            <a:r>
              <a:rPr sz="1700" b="1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VI</a:t>
            </a:r>
            <a:r>
              <a:rPr sz="17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«Болезни</a:t>
            </a:r>
            <a:r>
              <a:rPr sz="17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нервной</a:t>
            </a:r>
            <a:r>
              <a:rPr sz="1700" b="1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системы»:</a:t>
            </a:r>
            <a:endParaRPr sz="1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10"/>
              </a:spcBef>
              <a:buClr>
                <a:srgbClr val="750A3C"/>
              </a:buClr>
              <a:buSzPct val="67647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Алкогольная</a:t>
            </a:r>
            <a:r>
              <a:rPr sz="1700" b="1" spc="-5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энцефалопатия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–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G31.2;</a:t>
            </a:r>
            <a:endParaRPr sz="1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Clr>
                <a:srgbClr val="750A3C"/>
              </a:buClr>
              <a:buSzPct val="67647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b="1" spc="-15" dirty="0">
                <a:latin typeface="Times New Roman"/>
                <a:cs typeface="Times New Roman"/>
              </a:rPr>
              <a:t>Токсическая</a:t>
            </a:r>
            <a:r>
              <a:rPr sz="1700" b="1" spc="-5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энцефалопатия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– G92;</a:t>
            </a:r>
            <a:endParaRPr sz="1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0"/>
              </a:spcBef>
              <a:buClr>
                <a:srgbClr val="750A3C"/>
              </a:buClr>
              <a:buSzPct val="67647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b="1" spc="-5" dirty="0">
                <a:latin typeface="Times New Roman"/>
                <a:cs typeface="Times New Roman"/>
              </a:rPr>
              <a:t>Энцефалопатия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неуточненная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–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G93.4.</a:t>
            </a:r>
            <a:endParaRPr sz="1700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204"/>
              </a:spcBef>
            </a:pPr>
            <a:r>
              <a:rPr sz="17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7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классе</a:t>
            </a:r>
            <a:r>
              <a:rPr sz="17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IX</a:t>
            </a:r>
            <a:r>
              <a:rPr sz="17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«Болезни</a:t>
            </a:r>
            <a:r>
              <a:rPr sz="1700" b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системы</a:t>
            </a:r>
            <a:r>
              <a:rPr sz="1700" b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кровообращения»:</a:t>
            </a:r>
            <a:endParaRPr sz="1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Clr>
                <a:srgbClr val="750A3C"/>
              </a:buClr>
              <a:buSzPct val="67647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Атеросклеротическая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энцефалопатия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–</a:t>
            </a:r>
            <a:r>
              <a:rPr sz="1700" b="1" spc="4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I67.2;</a:t>
            </a:r>
            <a:endParaRPr sz="1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4"/>
              </a:spcBef>
              <a:buClr>
                <a:srgbClr val="750A3C"/>
              </a:buClr>
              <a:buSzPct val="67647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Гипертензивная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энцефалопатия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–</a:t>
            </a:r>
            <a:r>
              <a:rPr sz="1700" b="1" spc="409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I67.4.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Times New Roman"/>
              <a:cs typeface="Times New Roman"/>
            </a:endParaRPr>
          </a:p>
          <a:p>
            <a:pPr marL="355600" marR="135890" indent="-342900">
              <a:lnSpc>
                <a:spcPts val="1839"/>
              </a:lnSpc>
              <a:buClr>
                <a:srgbClr val="750A3C"/>
              </a:buClr>
              <a:buSzPct val="67647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700" b="1" dirty="0">
                <a:latin typeface="Times New Roman"/>
                <a:cs typeface="Times New Roman"/>
              </a:rPr>
              <a:t>Диагноз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«Дисциркуляторная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энцефалопатия»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МКБ-10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не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определен</a:t>
            </a:r>
            <a:r>
              <a:rPr sz="1700" b="1" spc="-5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в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качестве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самостоятельной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нозологической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единицы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и </a:t>
            </a:r>
            <a:r>
              <a:rPr sz="1700" b="1" spc="-15" dirty="0">
                <a:latin typeface="Times New Roman"/>
                <a:cs typeface="Times New Roman"/>
              </a:rPr>
              <a:t>должен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кодироваться</a:t>
            </a:r>
            <a:r>
              <a:rPr sz="1700" b="1" spc="-4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как</a:t>
            </a:r>
            <a:endParaRPr sz="1700">
              <a:latin typeface="Times New Roman"/>
              <a:cs typeface="Times New Roman"/>
            </a:endParaRPr>
          </a:p>
          <a:p>
            <a:pPr marL="355600">
              <a:lnSpc>
                <a:spcPts val="1805"/>
              </a:lnSpc>
            </a:pPr>
            <a:r>
              <a:rPr sz="1700" b="1" spc="-5" dirty="0">
                <a:latin typeface="Times New Roman"/>
                <a:cs typeface="Times New Roman"/>
              </a:rPr>
              <a:t>«энцефалопатия»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–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spc="-25" dirty="0">
                <a:latin typeface="Times New Roman"/>
                <a:cs typeface="Times New Roman"/>
              </a:rPr>
              <a:t>код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G93.4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b="1" spc="-15" dirty="0">
                <a:latin typeface="Times New Roman"/>
                <a:cs typeface="Times New Roman"/>
              </a:rPr>
              <a:t>(том</a:t>
            </a:r>
            <a:r>
              <a:rPr sz="1700" b="1" spc="-5" dirty="0">
                <a:latin typeface="Times New Roman"/>
                <a:cs typeface="Times New Roman"/>
              </a:rPr>
              <a:t> 3,</a:t>
            </a:r>
            <a:r>
              <a:rPr sz="1700" b="1" spc="-10" dirty="0">
                <a:latin typeface="Times New Roman"/>
                <a:cs typeface="Times New Roman"/>
              </a:rPr>
              <a:t> </a:t>
            </a:r>
            <a:r>
              <a:rPr sz="1700" b="1" spc="5" dirty="0">
                <a:latin typeface="Times New Roman"/>
                <a:cs typeface="Times New Roman"/>
              </a:rPr>
              <a:t>стр.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688).</a:t>
            </a:r>
            <a:endParaRPr sz="1700">
              <a:latin typeface="Times New Roman"/>
              <a:cs typeface="Times New Roman"/>
            </a:endParaRPr>
          </a:p>
          <a:p>
            <a:pPr marL="355600" indent="-342900">
              <a:lnSpc>
                <a:spcPts val="1939"/>
              </a:lnSpc>
              <a:spcBef>
                <a:spcPts val="204"/>
              </a:spcBef>
              <a:buClr>
                <a:srgbClr val="750A3C"/>
              </a:buClr>
              <a:buSzPct val="67647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700" b="1" dirty="0">
                <a:latin typeface="Times New Roman"/>
                <a:cs typeface="Times New Roman"/>
              </a:rPr>
              <a:t>Если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«Дисциркуляторная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энцефалопатия»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употребляется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как</a:t>
            </a:r>
            <a:r>
              <a:rPr sz="1700" b="1" spc="-1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синоним</a:t>
            </a:r>
            <a:endParaRPr sz="1700">
              <a:latin typeface="Times New Roman"/>
              <a:cs typeface="Times New Roman"/>
            </a:endParaRPr>
          </a:p>
          <a:p>
            <a:pPr marL="355600" marR="342265">
              <a:lnSpc>
                <a:spcPts val="1839"/>
              </a:lnSpc>
              <a:spcBef>
                <a:spcPts val="125"/>
              </a:spcBef>
            </a:pPr>
            <a:r>
              <a:rPr sz="1700" b="1" spc="-5" dirty="0">
                <a:latin typeface="Times New Roman"/>
                <a:cs typeface="Times New Roman"/>
              </a:rPr>
              <a:t>«Хронической ишемии мозга», </a:t>
            </a:r>
            <a:r>
              <a:rPr sz="1700" b="1" spc="-15" dirty="0">
                <a:latin typeface="Times New Roman"/>
                <a:cs typeface="Times New Roman"/>
              </a:rPr>
              <a:t>то </a:t>
            </a:r>
            <a:r>
              <a:rPr sz="1700" b="1" dirty="0">
                <a:latin typeface="Times New Roman"/>
                <a:cs typeface="Times New Roman"/>
              </a:rPr>
              <a:t>в </a:t>
            </a:r>
            <a:r>
              <a:rPr sz="1700" b="1" spc="-5" dirty="0">
                <a:latin typeface="Times New Roman"/>
                <a:cs typeface="Times New Roman"/>
              </a:rPr>
              <a:t>соответствии </a:t>
            </a:r>
            <a:r>
              <a:rPr sz="1700" b="1" dirty="0">
                <a:latin typeface="Times New Roman"/>
                <a:cs typeface="Times New Roman"/>
              </a:rPr>
              <a:t>с МКБ-10 </a:t>
            </a:r>
            <a:r>
              <a:rPr sz="1700" b="1" spc="-10" dirty="0">
                <a:latin typeface="Times New Roman"/>
                <a:cs typeface="Times New Roman"/>
              </a:rPr>
              <a:t>следует </a:t>
            </a:r>
            <a:r>
              <a:rPr sz="1700" b="1" dirty="0">
                <a:latin typeface="Times New Roman"/>
                <a:cs typeface="Times New Roman"/>
              </a:rPr>
              <a:t>применять </a:t>
            </a:r>
            <a:r>
              <a:rPr sz="1700" b="1" spc="-409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термин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«Хроническая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ишемия</a:t>
            </a:r>
            <a:r>
              <a:rPr sz="1700" b="1" dirty="0">
                <a:latin typeface="Times New Roman"/>
                <a:cs typeface="Times New Roman"/>
              </a:rPr>
              <a:t> </a:t>
            </a:r>
            <a:r>
              <a:rPr sz="1700" b="1" spc="-5" dirty="0">
                <a:latin typeface="Times New Roman"/>
                <a:cs typeface="Times New Roman"/>
              </a:rPr>
              <a:t>мозга», </a:t>
            </a:r>
            <a:r>
              <a:rPr sz="1700" b="1" spc="-25" dirty="0">
                <a:latin typeface="Times New Roman"/>
                <a:cs typeface="Times New Roman"/>
              </a:rPr>
              <a:t>код</a:t>
            </a:r>
            <a:r>
              <a:rPr sz="1700" b="1" dirty="0">
                <a:latin typeface="Times New Roman"/>
                <a:cs typeface="Times New Roman"/>
              </a:rPr>
              <a:t> I67.8.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795" y="374904"/>
            <a:ext cx="8871585" cy="690245"/>
            <a:chOff x="272795" y="374904"/>
            <a:chExt cx="88715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795" y="762000"/>
              <a:ext cx="7723632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367" y="374904"/>
              <a:ext cx="7714488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1900" y="762000"/>
              <a:ext cx="8382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6472" y="374904"/>
              <a:ext cx="829055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5572" y="762000"/>
              <a:ext cx="516635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10143" y="374904"/>
              <a:ext cx="507492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07679" y="762000"/>
              <a:ext cx="685800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12252" y="374904"/>
              <a:ext cx="676655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78952" y="762000"/>
              <a:ext cx="565403" cy="2773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83524" y="374904"/>
              <a:ext cx="557783" cy="6797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1352" y="762000"/>
              <a:ext cx="515111" cy="2773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35924" y="374904"/>
              <a:ext cx="507492" cy="67970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4253" y="450596"/>
            <a:ext cx="8387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F0F5C"/>
                </a:solidFill>
              </a:rPr>
              <a:t>«ОСТРЫЕ</a:t>
            </a:r>
            <a:r>
              <a:rPr sz="2400" spc="-10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ЦЕРЕБРОВАСКУЛЯРНЫЕ</a:t>
            </a:r>
            <a:r>
              <a:rPr sz="240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r>
              <a:rPr sz="2400" spc="-5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(I60-I66)</a:t>
            </a:r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383540" y="1078484"/>
            <a:ext cx="8386445" cy="3757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99695" indent="-342900">
              <a:lnSpc>
                <a:spcPct val="100000"/>
              </a:lnSpc>
              <a:spcBef>
                <a:spcPts val="10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Диагноз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«Инсульт»</a:t>
            </a:r>
            <a:r>
              <a:rPr sz="1800" b="1" dirty="0">
                <a:latin typeface="Times New Roman"/>
                <a:cs typeface="Times New Roman"/>
              </a:rPr>
              <a:t> в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соответствии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МКБ-10,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обозначает</a:t>
            </a:r>
            <a:r>
              <a:rPr sz="1800" b="1" dirty="0">
                <a:latin typeface="Times New Roman"/>
                <a:cs typeface="Times New Roman"/>
              </a:rPr>
              <a:t> острое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нарушение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мозгового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кровообращения,</a:t>
            </a:r>
            <a:r>
              <a:rPr sz="1800" b="1" spc="6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уточненное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как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кровоизлияние</a:t>
            </a:r>
            <a:r>
              <a:rPr sz="1800" b="1" spc="7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или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инфаркт.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Вид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нарушения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мозгового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кровообращения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должен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быть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уточнен.</a:t>
            </a:r>
            <a:endParaRPr sz="1800">
              <a:latin typeface="Times New Roman"/>
              <a:cs typeface="Times New Roman"/>
            </a:endParaRPr>
          </a:p>
          <a:p>
            <a:pPr marL="355600" marR="113030" indent="-342900">
              <a:lnSpc>
                <a:spcPct val="100000"/>
              </a:lnSpc>
              <a:spcBef>
                <a:spcPts val="43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следует </a:t>
            </a:r>
            <a:r>
              <a:rPr sz="1800" b="1" spc="-15" dirty="0">
                <a:latin typeface="Times New Roman"/>
                <a:cs typeface="Times New Roman"/>
              </a:rPr>
              <a:t>использовать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устаревшие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термины,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отсутствующие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5" dirty="0">
                <a:latin typeface="Times New Roman"/>
                <a:cs typeface="Times New Roman"/>
              </a:rPr>
              <a:t> МКБ-10, </a:t>
            </a:r>
            <a:r>
              <a:rPr sz="1800" b="1" dirty="0">
                <a:latin typeface="Times New Roman"/>
                <a:cs typeface="Times New Roman"/>
              </a:rPr>
              <a:t> такие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как,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например,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ишемический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инсульт</a:t>
            </a:r>
            <a:r>
              <a:rPr sz="1800" b="1" spc="-10" dirty="0">
                <a:latin typeface="Times New Roman"/>
                <a:cs typeface="Times New Roman"/>
              </a:rPr>
              <a:t>.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Вместо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него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следует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использовать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современный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термин,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принятый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 </a:t>
            </a:r>
            <a:r>
              <a:rPr sz="1800" b="1" spc="-10" dirty="0">
                <a:latin typeface="Times New Roman"/>
                <a:cs typeface="Times New Roman"/>
              </a:rPr>
              <a:t>международной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практике</a:t>
            </a:r>
            <a:r>
              <a:rPr sz="1800" b="1" spc="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инфаркт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мозга.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Диагнозы </a:t>
            </a:r>
            <a:r>
              <a:rPr sz="1800" b="1" spc="-10" dirty="0">
                <a:latin typeface="Times New Roman"/>
                <a:cs typeface="Times New Roman"/>
              </a:rPr>
              <a:t>кровоизлияний,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инфарктов,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инсультов,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закупорок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10" dirty="0">
                <a:latin typeface="Times New Roman"/>
                <a:cs typeface="Times New Roman"/>
              </a:rPr>
              <a:t> стенозов</a:t>
            </a:r>
            <a:endParaRPr sz="1800">
              <a:latin typeface="Times New Roman"/>
              <a:cs typeface="Times New Roman"/>
            </a:endParaRPr>
          </a:p>
          <a:p>
            <a:pPr marL="355600" marR="66040">
              <a:lnSpc>
                <a:spcPct val="100000"/>
              </a:lnSpc>
            </a:pPr>
            <a:r>
              <a:rPr sz="1800" b="1" spc="-25" dirty="0">
                <a:latin typeface="Times New Roman"/>
                <a:cs typeface="Times New Roman"/>
              </a:rPr>
              <a:t>сосудов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мозга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устанавливаются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до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30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дней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от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начала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заболевания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пределах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эпизода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оказания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медицинской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помощи,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а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стационарном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эпизоде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 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независимо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от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продолжительности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госпитализации.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434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35" dirty="0">
                <a:latin typeface="Times New Roman"/>
                <a:cs typeface="Times New Roman"/>
              </a:rPr>
              <a:t>Коды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I65 </a:t>
            </a:r>
            <a:r>
              <a:rPr sz="1800" b="1" dirty="0">
                <a:latin typeface="Times New Roman"/>
                <a:cs typeface="Times New Roman"/>
              </a:rPr>
              <a:t>и </a:t>
            </a:r>
            <a:r>
              <a:rPr sz="1800" b="1" spc="-5" dirty="0">
                <a:latin typeface="Times New Roman"/>
                <a:cs typeface="Times New Roman"/>
              </a:rPr>
              <a:t>I66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качестве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применяются,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 случае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необходимо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использовать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код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I63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(МКБ-10,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75" dirty="0">
                <a:latin typeface="Times New Roman"/>
                <a:cs typeface="Times New Roman"/>
              </a:rPr>
              <a:t>т.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2,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стр. 62).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795" y="374904"/>
            <a:ext cx="8871585" cy="690245"/>
            <a:chOff x="272795" y="374904"/>
            <a:chExt cx="88715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795" y="762000"/>
              <a:ext cx="7723632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367" y="374904"/>
              <a:ext cx="7714488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1900" y="762000"/>
              <a:ext cx="8382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6472" y="374904"/>
              <a:ext cx="829055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5572" y="762000"/>
              <a:ext cx="516635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10143" y="374904"/>
              <a:ext cx="507492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07679" y="762000"/>
              <a:ext cx="685800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12252" y="374904"/>
              <a:ext cx="676655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78952" y="762000"/>
              <a:ext cx="565403" cy="2773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83524" y="374904"/>
              <a:ext cx="557783" cy="6797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1352" y="762000"/>
              <a:ext cx="515111" cy="2773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35924" y="374904"/>
              <a:ext cx="507492" cy="67970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4253" y="450596"/>
            <a:ext cx="8387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F0F5C"/>
                </a:solidFill>
              </a:rPr>
              <a:t>«ОСТРЫЕ</a:t>
            </a:r>
            <a:r>
              <a:rPr sz="2400" spc="-10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ЦЕРЕБРОВАСКУЛЯРНЫЕ</a:t>
            </a:r>
            <a:r>
              <a:rPr sz="240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r>
              <a:rPr sz="2400" spc="-5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(I60-I66)</a:t>
            </a:r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383540" y="1076959"/>
            <a:ext cx="8519795" cy="3502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93750" indent="-342900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000" b="1" i="1" dirty="0">
                <a:latin typeface="Times New Roman"/>
                <a:cs typeface="Times New Roman"/>
              </a:rPr>
              <a:t>В </a:t>
            </a:r>
            <a:r>
              <a:rPr sz="2000" b="1" i="1" spc="-5" dirty="0">
                <a:latin typeface="Times New Roman"/>
                <a:cs typeface="Times New Roman"/>
              </a:rPr>
              <a:t>случае смерти </a:t>
            </a:r>
            <a:r>
              <a:rPr sz="2000" b="1" i="1" dirty="0">
                <a:latin typeface="Times New Roman"/>
                <a:cs typeface="Times New Roman"/>
              </a:rPr>
              <a:t>от острых </a:t>
            </a:r>
            <a:r>
              <a:rPr sz="2000" b="1" i="1" spc="-20" dirty="0">
                <a:latin typeface="Times New Roman"/>
                <a:cs typeface="Times New Roman"/>
              </a:rPr>
              <a:t>форм </a:t>
            </a:r>
            <a:r>
              <a:rPr sz="2000" b="1" i="1" spc="-10" dirty="0">
                <a:latin typeface="Times New Roman"/>
                <a:cs typeface="Times New Roman"/>
              </a:rPr>
              <a:t>цереброваскулярных </a:t>
            </a:r>
            <a:r>
              <a:rPr sz="2000" b="1" i="1" spc="-15" dirty="0">
                <a:latin typeface="Times New Roman"/>
                <a:cs typeface="Times New Roman"/>
              </a:rPr>
              <a:t>болезней 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следует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помнить,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что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не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все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эти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случаи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выбираются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в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качестве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первоначальной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причины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смерти: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при сочетании </a:t>
            </a:r>
            <a:r>
              <a:rPr sz="2000" b="1" dirty="0">
                <a:latin typeface="Times New Roman"/>
                <a:cs typeface="Times New Roman"/>
              </a:rPr>
              <a:t>острых </a:t>
            </a:r>
            <a:r>
              <a:rPr sz="2000" b="1" spc="-15" dirty="0">
                <a:latin typeface="Times New Roman"/>
                <a:cs typeface="Times New Roman"/>
              </a:rPr>
              <a:t>форм </a:t>
            </a:r>
            <a:r>
              <a:rPr sz="2000" b="1" spc="-10" dirty="0">
                <a:latin typeface="Times New Roman"/>
                <a:cs typeface="Times New Roman"/>
              </a:rPr>
              <a:t>цереброваскулярных болезней </a:t>
            </a:r>
            <a:r>
              <a:rPr sz="2000" b="1" dirty="0">
                <a:latin typeface="Times New Roman"/>
                <a:cs typeface="Times New Roman"/>
              </a:rPr>
              <a:t>(I60-I64) со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злокачественным новообразованием, </a:t>
            </a:r>
            <a:r>
              <a:rPr sz="2000" b="1" dirty="0">
                <a:latin typeface="Times New Roman"/>
                <a:cs typeface="Times New Roman"/>
              </a:rPr>
              <a:t>сахарным </a:t>
            </a:r>
            <a:r>
              <a:rPr sz="2000" b="1" spc="-15" dirty="0">
                <a:latin typeface="Times New Roman"/>
                <a:cs typeface="Times New Roman"/>
              </a:rPr>
              <a:t>диабетом </a:t>
            </a:r>
            <a:r>
              <a:rPr sz="2000" b="1" spc="-5" dirty="0">
                <a:latin typeface="Times New Roman"/>
                <a:cs typeface="Times New Roman"/>
              </a:rPr>
              <a:t>или </a:t>
            </a:r>
            <a:r>
              <a:rPr sz="2000" b="1" dirty="0">
                <a:latin typeface="Times New Roman"/>
                <a:cs typeface="Times New Roman"/>
              </a:rPr>
              <a:t> бронхиальной </a:t>
            </a:r>
            <a:r>
              <a:rPr sz="2000" b="1" spc="-5" dirty="0">
                <a:latin typeface="Times New Roman"/>
                <a:cs typeface="Times New Roman"/>
              </a:rPr>
              <a:t>астмой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spc="-10" dirty="0">
                <a:latin typeface="Times New Roman"/>
                <a:cs typeface="Times New Roman"/>
              </a:rPr>
              <a:t>первоначальной </a:t>
            </a:r>
            <a:r>
              <a:rPr sz="2000" b="1" spc="-5" dirty="0">
                <a:latin typeface="Times New Roman"/>
                <a:cs typeface="Times New Roman"/>
              </a:rPr>
              <a:t>причины смерти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должны </a:t>
            </a:r>
            <a:r>
              <a:rPr sz="2000" b="1" spc="-5" dirty="0">
                <a:latin typeface="Times New Roman"/>
                <a:cs typeface="Times New Roman"/>
              </a:rPr>
              <a:t>быть выбраны эти заболевания </a:t>
            </a:r>
            <a:r>
              <a:rPr sz="2000" b="1" dirty="0">
                <a:latin typeface="Times New Roman"/>
                <a:cs typeface="Times New Roman"/>
              </a:rPr>
              <a:t>и они </a:t>
            </a:r>
            <a:r>
              <a:rPr sz="2000" b="1" spc="-10" dirty="0">
                <a:latin typeface="Times New Roman"/>
                <a:cs typeface="Times New Roman"/>
              </a:rPr>
              <a:t>должны </a:t>
            </a:r>
            <a:r>
              <a:rPr sz="2000" b="1" spc="-5" dirty="0">
                <a:latin typeface="Times New Roman"/>
                <a:cs typeface="Times New Roman"/>
              </a:rPr>
              <a:t>быть </a:t>
            </a:r>
            <a:r>
              <a:rPr sz="2000" b="1" dirty="0">
                <a:latin typeface="Times New Roman"/>
                <a:cs typeface="Times New Roman"/>
              </a:rPr>
              <a:t>записаны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части I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Свидетельства;</a:t>
            </a:r>
            <a:endParaRPr sz="2000">
              <a:latin typeface="Times New Roman"/>
              <a:cs typeface="Times New Roman"/>
            </a:endParaRPr>
          </a:p>
          <a:p>
            <a:pPr marL="355600" marR="25400" indent="-342900">
              <a:lnSpc>
                <a:spcPct val="100000"/>
              </a:lnSpc>
              <a:spcBef>
                <a:spcPts val="484"/>
              </a:spcBef>
              <a:buClr>
                <a:srgbClr val="750A3C"/>
              </a:buClr>
              <a:buSzPct val="7000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острые </a:t>
            </a:r>
            <a:r>
              <a:rPr sz="2000" b="1" spc="-10" dirty="0">
                <a:latin typeface="Times New Roman"/>
                <a:cs typeface="Times New Roman"/>
              </a:rPr>
              <a:t>формы цереброваскулярных болезней записывают </a:t>
            </a:r>
            <a:r>
              <a:rPr sz="2000" b="1" dirty="0">
                <a:latin typeface="Times New Roman"/>
                <a:cs typeface="Times New Roman"/>
              </a:rPr>
              <a:t>там </a:t>
            </a:r>
            <a:r>
              <a:rPr sz="2000" b="1" spc="-10" dirty="0">
                <a:latin typeface="Times New Roman"/>
                <a:cs typeface="Times New Roman"/>
              </a:rPr>
              <a:t>же, </a:t>
            </a:r>
            <a:r>
              <a:rPr sz="2000" b="1" spc="-15" dirty="0">
                <a:latin typeface="Times New Roman"/>
                <a:cs typeface="Times New Roman"/>
              </a:rPr>
              <a:t>как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осложнения </a:t>
            </a:r>
            <a:r>
              <a:rPr sz="2000" b="1" dirty="0">
                <a:latin typeface="Times New Roman"/>
                <a:cs typeface="Times New Roman"/>
              </a:rPr>
              <a:t>данных </a:t>
            </a:r>
            <a:r>
              <a:rPr sz="2000" b="1" spc="-10" dirty="0">
                <a:latin typeface="Times New Roman"/>
                <a:cs typeface="Times New Roman"/>
              </a:rPr>
              <a:t>болезней </a:t>
            </a:r>
            <a:r>
              <a:rPr sz="2000" b="1" dirty="0">
                <a:latin typeface="Times New Roman"/>
                <a:cs typeface="Times New Roman"/>
              </a:rPr>
              <a:t>– в </a:t>
            </a:r>
            <a:r>
              <a:rPr sz="2000" b="1" spc="-5" dirty="0">
                <a:latin typeface="Times New Roman"/>
                <a:cs typeface="Times New Roman"/>
              </a:rPr>
              <a:t>логической </a:t>
            </a:r>
            <a:r>
              <a:rPr sz="2000" b="1" spc="-10" dirty="0">
                <a:latin typeface="Times New Roman"/>
                <a:cs typeface="Times New Roman"/>
              </a:rPr>
              <a:t>последовательности 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(МКБ-10,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85" dirty="0">
                <a:latin typeface="Times New Roman"/>
                <a:cs typeface="Times New Roman"/>
              </a:rPr>
              <a:t>т.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2,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стр. </a:t>
            </a:r>
            <a:r>
              <a:rPr sz="2000" b="1" spc="5" dirty="0">
                <a:latin typeface="Times New Roman"/>
                <a:cs typeface="Times New Roman"/>
              </a:rPr>
              <a:t>75).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33196" y="1334388"/>
          <a:ext cx="820673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145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3815">
                        <a:lnSpc>
                          <a:spcPts val="1525"/>
                        </a:lnSpc>
                        <a:tabLst>
                          <a:tab pos="5187950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3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3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мозга,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вызванный</a:t>
                      </a:r>
                      <a:r>
                        <a:rPr sz="13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тромбозом</a:t>
                      </a:r>
                      <a:r>
                        <a:rPr sz="13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мозговых</a:t>
                      </a:r>
                      <a:r>
                        <a:rPr sz="13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артерий </a:t>
                      </a:r>
                      <a:r>
                        <a:rPr sz="13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  <a:tabLst>
                          <a:tab pos="5186680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300" b="1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Нефропатия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1529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 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N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3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Сахарный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диабет</a:t>
                      </a:r>
                      <a:r>
                        <a:rPr sz="13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типа</a:t>
                      </a:r>
                      <a:r>
                        <a:rPr sz="13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 множественными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tabLst>
                          <a:tab pos="5135245" algn="l"/>
                        </a:tabLst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осложнениями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5186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E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7150" algn="ctr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7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  <a:tabLst>
                          <a:tab pos="500443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3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300" spc="-5" dirty="0">
                          <a:latin typeface="Times New Roman"/>
                          <a:cs typeface="Times New Roman"/>
                        </a:rPr>
                        <a:t>_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110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3815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 marR="274955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Атеросклеротический</a:t>
                      </a:r>
                      <a:r>
                        <a:rPr sz="13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Обструктивный</a:t>
                      </a:r>
                      <a:r>
                        <a:rPr sz="13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бронхит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98145" marR="391160" algn="ctr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I25.1 </a:t>
                      </a:r>
                      <a:r>
                        <a:rPr sz="1300" b="1" spc="-3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J44.8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315452" y="3258184"/>
            <a:ext cx="41275" cy="15240"/>
          </a:xfrm>
          <a:custGeom>
            <a:avLst/>
            <a:gdLst/>
            <a:ahLst/>
            <a:cxnLst/>
            <a:rect l="l" t="t" r="r" b="b"/>
            <a:pathLst>
              <a:path w="41275" h="15239">
                <a:moveTo>
                  <a:pt x="41148" y="0"/>
                </a:moveTo>
                <a:lnTo>
                  <a:pt x="0" y="0"/>
                </a:lnTo>
                <a:lnTo>
                  <a:pt x="0" y="15239"/>
                </a:lnTo>
                <a:lnTo>
                  <a:pt x="41148" y="15239"/>
                </a:lnTo>
                <a:lnTo>
                  <a:pt x="411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69645" y="1334388"/>
          <a:ext cx="8230234" cy="4534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54635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68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29907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1322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marL="446405" marR="324485" indent="-26670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29272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мозга,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вызванный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тромбозом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мозговых 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артерий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 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1310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нед.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34035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Бронхиальная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астма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аллергическая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0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J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5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27812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106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31062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включая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r>
                        <a:rPr sz="10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 marR="200152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Хронический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обструктивный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бронхит </a:t>
                      </a:r>
                      <a:r>
                        <a:rPr sz="1600" b="1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Атеросклеротический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68300" marR="348615" indent="-107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J44.8 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I25.1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404479" y="3682238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795" y="374904"/>
            <a:ext cx="8871585" cy="690245"/>
            <a:chOff x="272795" y="374904"/>
            <a:chExt cx="88715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795" y="762000"/>
              <a:ext cx="7723632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367" y="374904"/>
              <a:ext cx="7714488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1900" y="762000"/>
              <a:ext cx="8382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6472" y="374904"/>
              <a:ext cx="829055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5572" y="762000"/>
              <a:ext cx="516635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10143" y="374904"/>
              <a:ext cx="507492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07679" y="762000"/>
              <a:ext cx="685800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12252" y="374904"/>
              <a:ext cx="676655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78952" y="762000"/>
              <a:ext cx="565403" cy="2773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83524" y="374904"/>
              <a:ext cx="557783" cy="6797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1352" y="762000"/>
              <a:ext cx="515111" cy="2773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35924" y="374904"/>
              <a:ext cx="507492" cy="67970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4253" y="450596"/>
            <a:ext cx="8387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F0F5C"/>
                </a:solidFill>
              </a:rPr>
              <a:t>«ОСТРЫЕ</a:t>
            </a:r>
            <a:r>
              <a:rPr sz="2400" spc="-10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ЦЕРЕБРОВАСКУЛЯРНЫЕ</a:t>
            </a:r>
            <a:r>
              <a:rPr sz="240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r>
              <a:rPr sz="2400" spc="-5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(I60-I66)</a:t>
            </a:r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474370" y="1051052"/>
            <a:ext cx="7865745" cy="10407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55600" marR="5080" indent="-342900">
              <a:lnSpc>
                <a:spcPts val="1939"/>
              </a:lnSpc>
              <a:spcBef>
                <a:spcPts val="345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dirty="0">
                <a:latin typeface="Times New Roman"/>
                <a:cs typeface="Times New Roman"/>
              </a:rPr>
              <a:t>При </a:t>
            </a:r>
            <a:r>
              <a:rPr sz="1800" b="1" spc="-5" dirty="0">
                <a:latin typeface="Times New Roman"/>
                <a:cs typeface="Times New Roman"/>
              </a:rPr>
              <a:t>сочетании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острых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форм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болезней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тяжелыми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системными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заболеваниями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соединительной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ткани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 </a:t>
            </a:r>
            <a:r>
              <a:rPr sz="1800" b="1" spc="-5" dirty="0">
                <a:latin typeface="Times New Roman"/>
                <a:cs typeface="Times New Roman"/>
              </a:rPr>
              <a:t> причиной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следует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считать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системные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заболевания,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а острые 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нарушения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мозгового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кровообращения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их </a:t>
            </a:r>
            <a:r>
              <a:rPr sz="1800" b="1" spc="-10" dirty="0">
                <a:latin typeface="Times New Roman"/>
                <a:cs typeface="Times New Roman"/>
              </a:rPr>
              <a:t>осложнениями.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461187" y="2270505"/>
          <a:ext cx="8211819" cy="43173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292725" algn="l"/>
                        </a:tabLst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183505" algn="l"/>
                        </a:tabLst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)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Внутримозговое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кортикальное</a:t>
                      </a:r>
                      <a:r>
                        <a:rPr sz="16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343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сут.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283200" algn="l"/>
                        </a:tabLst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200" b="1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Узелковый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полиартериит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96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М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139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5211445" algn="l"/>
                        </a:tabLst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2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678">
                <a:tc>
                  <a:txBody>
                    <a:bodyPr/>
                    <a:lstStyle/>
                    <a:p>
                      <a:pPr marL="91440" marR="63055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важные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но не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болезнью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патологическим состоянием, приведшим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ней,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включая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наркотических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средств,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200" spc="2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других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43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(название,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9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Хронический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обструктивный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бронхит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575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J44.8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8296020" y="4528439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795" y="374904"/>
            <a:ext cx="8871585" cy="690245"/>
            <a:chOff x="272795" y="374904"/>
            <a:chExt cx="88715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795" y="762000"/>
              <a:ext cx="7723632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367" y="374904"/>
              <a:ext cx="7714488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1900" y="762000"/>
              <a:ext cx="8382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6472" y="374904"/>
              <a:ext cx="829055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5572" y="762000"/>
              <a:ext cx="516635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10143" y="374904"/>
              <a:ext cx="507492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07679" y="762000"/>
              <a:ext cx="685800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12252" y="374904"/>
              <a:ext cx="676655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78952" y="762000"/>
              <a:ext cx="565403" cy="2773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83524" y="374904"/>
              <a:ext cx="557783" cy="6797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1352" y="762000"/>
              <a:ext cx="515111" cy="2773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35924" y="374904"/>
              <a:ext cx="507492" cy="67970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4253" y="450596"/>
            <a:ext cx="8387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F0F5C"/>
                </a:solidFill>
              </a:rPr>
              <a:t>«ОСТРЫЕ</a:t>
            </a:r>
            <a:r>
              <a:rPr sz="2400" spc="-10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ЦЕРЕБРОВАСКУЛЯРНЫЕ</a:t>
            </a:r>
            <a:r>
              <a:rPr sz="240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r>
              <a:rPr sz="2400" spc="-5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(I60-I66)</a:t>
            </a:r>
            <a:endParaRPr sz="2400"/>
          </a:p>
        </p:txBody>
      </p:sp>
      <p:grpSp>
        <p:nvGrpSpPr>
          <p:cNvPr id="16" name="object 16"/>
          <p:cNvGrpSpPr/>
          <p:nvPr/>
        </p:nvGrpSpPr>
        <p:grpSpPr>
          <a:xfrm>
            <a:off x="4111752" y="1914144"/>
            <a:ext cx="1089660" cy="429895"/>
            <a:chOff x="4111752" y="1914144"/>
            <a:chExt cx="1089660" cy="429895"/>
          </a:xfrm>
        </p:grpSpPr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11752" y="2156460"/>
              <a:ext cx="1089660" cy="1752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13276" y="1914144"/>
              <a:ext cx="1086612" cy="42976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83540" y="1023620"/>
            <a:ext cx="8322309" cy="118872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3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dirty="0">
                <a:latin typeface="Times New Roman"/>
                <a:cs typeface="Times New Roman"/>
              </a:rPr>
              <a:t>При </a:t>
            </a:r>
            <a:r>
              <a:rPr sz="1800" b="1" spc="-5" dirty="0">
                <a:latin typeface="Times New Roman"/>
                <a:cs typeface="Times New Roman"/>
              </a:rPr>
              <a:t>сочетании острых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форм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болезней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эссенциальной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гипертензией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(код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I10),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приоритет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выборе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первоначальной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причины</a:t>
            </a:r>
            <a:endParaRPr sz="1800">
              <a:latin typeface="Times New Roman"/>
              <a:cs typeface="Times New Roman"/>
            </a:endParaRPr>
          </a:p>
          <a:p>
            <a:pPr marL="355600" marR="626745">
              <a:lnSpc>
                <a:spcPct val="80000"/>
              </a:lnSpc>
            </a:pP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всегда отдается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острым </a:t>
            </a:r>
            <a:r>
              <a:rPr sz="1800" b="1" spc="-10" dirty="0">
                <a:latin typeface="Times New Roman"/>
                <a:cs typeface="Times New Roman"/>
              </a:rPr>
              <a:t>формам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болезней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(МКБ-10,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75" dirty="0">
                <a:latin typeface="Times New Roman"/>
                <a:cs typeface="Times New Roman"/>
              </a:rPr>
              <a:t>т.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2,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стр.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59).</a:t>
            </a:r>
            <a:endParaRPr sz="1800">
              <a:latin typeface="Times New Roman"/>
              <a:cs typeface="Times New Roman"/>
            </a:endParaRPr>
          </a:p>
          <a:p>
            <a:pPr marL="3850640">
              <a:lnSpc>
                <a:spcPct val="100000"/>
              </a:lnSpc>
              <a:spcBef>
                <a:spcPts val="15"/>
              </a:spcBef>
            </a:pPr>
            <a:r>
              <a:rPr sz="1500" b="1" spc="-5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1500" b="1" spc="-4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07DEA"/>
                </a:solidFill>
                <a:latin typeface="Times New Roman"/>
                <a:cs typeface="Times New Roman"/>
              </a:rPr>
              <a:t>1</a:t>
            </a:r>
            <a:endParaRPr sz="1500">
              <a:latin typeface="Times New Roman"/>
              <a:cs typeface="Times New Roman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605205" y="2331847"/>
          <a:ext cx="8211819" cy="425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1432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7288">
                <a:tc>
                  <a:txBody>
                    <a:bodyPr/>
                    <a:lstStyle/>
                    <a:p>
                      <a:pPr marL="43815">
                        <a:lnSpc>
                          <a:spcPts val="1645"/>
                        </a:lnSpc>
                        <a:tabLst>
                          <a:tab pos="435546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73709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ctr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marL="132715">
                        <a:lnSpc>
                          <a:spcPts val="1645"/>
                        </a:lnSpc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оз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ое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зли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яни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tabLst>
                          <a:tab pos="4349750" algn="l"/>
                        </a:tabLst>
                      </a:pP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внутрижелудочковое</a:t>
                      </a:r>
                      <a:r>
                        <a:rPr sz="1400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73709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ctr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13271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Разрыв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ягодоподобной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аневризмы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tabLst>
                          <a:tab pos="431419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890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73709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7305" algn="ctr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114300">
                        <a:lnSpc>
                          <a:spcPts val="1645"/>
                        </a:lnSpc>
                        <a:tabLst>
                          <a:tab pos="432308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0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70139">
                <a:tc>
                  <a:txBody>
                    <a:bodyPr/>
                    <a:lstStyle/>
                    <a:p>
                      <a:pPr marL="4381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 marR="274320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 </a:t>
                      </a:r>
                      <a:r>
                        <a:rPr sz="10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ts val="168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4800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464184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I10.X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1" name="object 21"/>
          <p:cNvSpPr/>
          <p:nvPr/>
        </p:nvSpPr>
        <p:spPr>
          <a:xfrm>
            <a:off x="8392794" y="4391914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513332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505712" cy="5699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01768" y="896111"/>
              <a:ext cx="477012" cy="2331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06340" y="573023"/>
              <a:ext cx="469391" cy="56997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533196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4450">
                        <a:lnSpc>
                          <a:spcPts val="1639"/>
                        </a:lnSpc>
                        <a:tabLst>
                          <a:tab pos="437070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сдавление мозга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429895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обструктивная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гидроцефалия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R="1349375" algn="r">
                        <a:lnSpc>
                          <a:spcPts val="1639"/>
                        </a:lnSpc>
                        <a:tabLst>
                          <a:tab pos="415417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Внутримозговое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1330960" algn="r">
                        <a:lnSpc>
                          <a:spcPct val="100000"/>
                        </a:lnSpc>
                        <a:tabLst>
                          <a:tab pos="3993515" algn="l"/>
                        </a:tabLst>
                      </a:pP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внутрижелудочковое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223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дня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14300">
                        <a:lnSpc>
                          <a:spcPts val="1645"/>
                        </a:lnSpc>
                        <a:tabLst>
                          <a:tab pos="432308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0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4450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4450" marR="2743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 </a:t>
                      </a:r>
                      <a:r>
                        <a:rPr sz="10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ts val="1675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Атеросклеротический</a:t>
                      </a:r>
                      <a:r>
                        <a:rPr sz="1400" b="1" spc="3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2352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673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I25.1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I10.X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8320785" y="3271901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33196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4450">
                        <a:lnSpc>
                          <a:spcPts val="1639"/>
                        </a:lnSpc>
                        <a:tabLst>
                          <a:tab pos="440245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паралич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дыхательного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центра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439674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сдавление мозга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434530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Внутримозговое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 ствол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890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4184" algn="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14300">
                        <a:lnSpc>
                          <a:spcPts val="1645"/>
                        </a:lnSpc>
                        <a:tabLst>
                          <a:tab pos="432308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0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4450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4450" marR="47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включая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также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R="451484" algn="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I10.X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320785" y="3271901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5645" marR="5080" indent="-108204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750A3C"/>
                </a:solidFill>
              </a:rPr>
              <a:t>ПОРЯДОК</a:t>
            </a:r>
            <a:r>
              <a:rPr sz="2400" spc="-65" dirty="0">
                <a:solidFill>
                  <a:srgbClr val="750A3C"/>
                </a:solidFill>
              </a:rPr>
              <a:t> </a:t>
            </a:r>
            <a:r>
              <a:rPr sz="2400" spc="-20" dirty="0">
                <a:solidFill>
                  <a:srgbClr val="750A3C"/>
                </a:solidFill>
              </a:rPr>
              <a:t>ЗАПОЛНЕНИЯ</a:t>
            </a:r>
            <a:r>
              <a:rPr sz="2400" spc="-75" dirty="0">
                <a:solidFill>
                  <a:srgbClr val="750A3C"/>
                </a:solidFill>
              </a:rPr>
              <a:t> </a:t>
            </a:r>
            <a:r>
              <a:rPr sz="2400" spc="-10" dirty="0">
                <a:solidFill>
                  <a:srgbClr val="750A3C"/>
                </a:solidFill>
              </a:rPr>
              <a:t>МЕДИЦИНСКОГО </a:t>
            </a:r>
            <a:r>
              <a:rPr sz="2400" spc="-585" dirty="0">
                <a:solidFill>
                  <a:srgbClr val="750A3C"/>
                </a:solidFill>
              </a:rPr>
              <a:t> </a:t>
            </a:r>
            <a:r>
              <a:rPr sz="2400" spc="-25" dirty="0">
                <a:solidFill>
                  <a:srgbClr val="750A3C"/>
                </a:solidFill>
              </a:rPr>
              <a:t>СВИДЕТЕЛЬСТВА</a:t>
            </a:r>
            <a:r>
              <a:rPr sz="2400" spc="35" dirty="0">
                <a:solidFill>
                  <a:srgbClr val="750A3C"/>
                </a:solidFill>
              </a:rPr>
              <a:t> </a:t>
            </a:r>
            <a:r>
              <a:rPr sz="2400" dirty="0">
                <a:solidFill>
                  <a:srgbClr val="750A3C"/>
                </a:solidFill>
              </a:rPr>
              <a:t>О</a:t>
            </a:r>
            <a:r>
              <a:rPr sz="2400" spc="-15" dirty="0">
                <a:solidFill>
                  <a:srgbClr val="750A3C"/>
                </a:solidFill>
              </a:rPr>
              <a:t> </a:t>
            </a:r>
            <a:r>
              <a:rPr sz="2400" spc="-5" dirty="0">
                <a:solidFill>
                  <a:srgbClr val="750A3C"/>
                </a:solidFill>
              </a:rPr>
              <a:t>СМЕРТИ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383540" y="1525905"/>
            <a:ext cx="8465820" cy="468376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55600" marR="5080" indent="-342900">
              <a:lnSpc>
                <a:spcPts val="2160"/>
              </a:lnSpc>
              <a:spcBef>
                <a:spcPts val="375"/>
              </a:spcBef>
              <a:buClr>
                <a:srgbClr val="750A3C"/>
              </a:buClr>
              <a:buSzPct val="7000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5" dirty="0">
                <a:latin typeface="Times New Roman"/>
                <a:cs typeface="Times New Roman"/>
              </a:rPr>
              <a:t>пункте </a:t>
            </a:r>
            <a:r>
              <a:rPr sz="2000" b="1" dirty="0">
                <a:latin typeface="Times New Roman"/>
                <a:cs typeface="Times New Roman"/>
              </a:rPr>
              <a:t>18 указывается </a:t>
            </a:r>
            <a:r>
              <a:rPr sz="2000" b="1" spc="-5" dirty="0">
                <a:latin typeface="Times New Roman"/>
                <a:cs typeface="Times New Roman"/>
              </a:rPr>
              <a:t>фамилия, имя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5" dirty="0">
                <a:latin typeface="Times New Roman"/>
                <a:cs typeface="Times New Roman"/>
              </a:rPr>
              <a:t>отчество </a:t>
            </a:r>
            <a:r>
              <a:rPr sz="2000" b="1" spc="-20" dirty="0">
                <a:latin typeface="Times New Roman"/>
                <a:cs typeface="Times New Roman"/>
              </a:rPr>
              <a:t>врача </a:t>
            </a:r>
            <a:r>
              <a:rPr sz="2000" b="1" spc="-5" dirty="0">
                <a:latin typeface="Times New Roman"/>
                <a:cs typeface="Times New Roman"/>
              </a:rPr>
              <a:t>(фельдшера)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15" dirty="0">
                <a:latin typeface="Times New Roman"/>
                <a:cs typeface="Times New Roman"/>
              </a:rPr>
              <a:t> его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должность,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а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также подчеркивается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удостоверяемое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основание 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(может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быть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только </a:t>
            </a:r>
            <a:r>
              <a:rPr sz="2000" b="1" spc="-10" dirty="0">
                <a:latin typeface="Times New Roman"/>
                <a:cs typeface="Times New Roman"/>
              </a:rPr>
              <a:t>одно):</a:t>
            </a:r>
            <a:endParaRPr sz="2000">
              <a:latin typeface="Times New Roman"/>
              <a:cs typeface="Times New Roman"/>
            </a:endParaRPr>
          </a:p>
          <a:p>
            <a:pPr marL="355600" marR="118745" lvl="1">
              <a:lnSpc>
                <a:spcPts val="2160"/>
              </a:lnSpc>
              <a:spcBef>
                <a:spcPts val="484"/>
              </a:spcBef>
              <a:buAutoNum type="arabicPeriod"/>
              <a:tabLst>
                <a:tab pos="610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осмотр </a:t>
            </a:r>
            <a:r>
              <a:rPr sz="2000" b="1" dirty="0">
                <a:latin typeface="Times New Roman"/>
                <a:cs typeface="Times New Roman"/>
              </a:rPr>
              <a:t>трупа - данное </a:t>
            </a:r>
            <a:r>
              <a:rPr sz="2000" b="1" spc="-5" dirty="0">
                <a:latin typeface="Times New Roman"/>
                <a:cs typeface="Times New Roman"/>
              </a:rPr>
              <a:t>основание должно применяться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осторожностью,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так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как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касается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тех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смерти, </a:t>
            </a:r>
            <a:r>
              <a:rPr sz="2000" b="1" spc="-10" dirty="0">
                <a:latin typeface="Times New Roman"/>
                <a:cs typeface="Times New Roman"/>
              </a:rPr>
              <a:t>которые</a:t>
            </a:r>
            <a:r>
              <a:rPr sz="2000" b="1" spc="-15" dirty="0">
                <a:latin typeface="Times New Roman"/>
                <a:cs typeface="Times New Roman"/>
              </a:rPr>
              <a:t> можно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определить </a:t>
            </a:r>
            <a:r>
              <a:rPr sz="2000" b="1" spc="-15" dirty="0">
                <a:latin typeface="Times New Roman"/>
                <a:cs typeface="Times New Roman"/>
              </a:rPr>
              <a:t>только </a:t>
            </a:r>
            <a:r>
              <a:rPr sz="2000" b="1" spc="-5" dirty="0">
                <a:latin typeface="Times New Roman"/>
                <a:cs typeface="Times New Roman"/>
              </a:rPr>
              <a:t>при осмотре. </a:t>
            </a:r>
            <a:r>
              <a:rPr sz="2000" b="1" spc="-10" dirty="0">
                <a:latin typeface="Times New Roman"/>
                <a:cs typeface="Times New Roman"/>
              </a:rPr>
              <a:t>Недопустимо </a:t>
            </a:r>
            <a:r>
              <a:rPr sz="2000" b="1" spc="-5" dirty="0">
                <a:latin typeface="Times New Roman"/>
                <a:cs typeface="Times New Roman"/>
              </a:rPr>
              <a:t>применение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формулировок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симптомов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других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неуточненных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состояний;</a:t>
            </a:r>
            <a:endParaRPr sz="2000">
              <a:latin typeface="Times New Roman"/>
              <a:cs typeface="Times New Roman"/>
            </a:endParaRPr>
          </a:p>
          <a:p>
            <a:pPr marL="355600" marR="377190" lvl="1">
              <a:lnSpc>
                <a:spcPts val="2160"/>
              </a:lnSpc>
              <a:spcBef>
                <a:spcPts val="480"/>
              </a:spcBef>
              <a:buAutoNum type="arabicPeriod"/>
              <a:tabLst>
                <a:tab pos="61023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записи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0" dirty="0">
                <a:latin typeface="Times New Roman"/>
                <a:cs typeface="Times New Roman"/>
              </a:rPr>
              <a:t>медицинской </a:t>
            </a:r>
            <a:r>
              <a:rPr sz="2000" b="1" spc="-5" dirty="0">
                <a:latin typeface="Times New Roman"/>
                <a:cs typeface="Times New Roman"/>
              </a:rPr>
              <a:t>документации </a:t>
            </a:r>
            <a:r>
              <a:rPr sz="2000" b="1" dirty="0">
                <a:latin typeface="Times New Roman"/>
                <a:cs typeface="Times New Roman"/>
              </a:rPr>
              <a:t>- </a:t>
            </a:r>
            <a:r>
              <a:rPr sz="2000" b="1" spc="5" dirty="0">
                <a:latin typeface="Times New Roman"/>
                <a:cs typeface="Times New Roman"/>
              </a:rPr>
              <a:t>если </a:t>
            </a:r>
            <a:r>
              <a:rPr sz="2000" b="1" spc="-5" dirty="0">
                <a:latin typeface="Times New Roman"/>
                <a:cs typeface="Times New Roman"/>
              </a:rPr>
              <a:t>эти записи </a:t>
            </a:r>
            <a:r>
              <a:rPr sz="2000" b="1" spc="-10" dirty="0">
                <a:latin typeface="Times New Roman"/>
                <a:cs typeface="Times New Roman"/>
              </a:rPr>
              <a:t>являются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достаточным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основанием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для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определения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</a:t>
            </a:r>
            <a:r>
              <a:rPr sz="2000" b="1" spc="-10" dirty="0">
                <a:latin typeface="Times New Roman"/>
                <a:cs typeface="Times New Roman"/>
              </a:rPr>
              <a:t> смерти;</a:t>
            </a:r>
            <a:endParaRPr sz="2000">
              <a:latin typeface="Times New Roman"/>
              <a:cs typeface="Times New Roman"/>
            </a:endParaRPr>
          </a:p>
          <a:p>
            <a:pPr marL="609600" lvl="1" indent="-25463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6102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предшествующее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наблюдение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больным;</a:t>
            </a:r>
            <a:endParaRPr sz="2000">
              <a:latin typeface="Times New Roman"/>
              <a:cs typeface="Times New Roman"/>
            </a:endParaRPr>
          </a:p>
          <a:p>
            <a:pPr marL="355600" marR="1122680" lvl="1">
              <a:lnSpc>
                <a:spcPts val="2160"/>
              </a:lnSpc>
              <a:spcBef>
                <a:spcPts val="515"/>
              </a:spcBef>
              <a:buAutoNum type="arabicPeriod"/>
              <a:tabLst>
                <a:tab pos="610235" algn="l"/>
              </a:tabLst>
            </a:pPr>
            <a:r>
              <a:rPr sz="2000" b="1" dirty="0">
                <a:latin typeface="Times New Roman"/>
                <a:cs typeface="Times New Roman"/>
              </a:rPr>
              <a:t>вскрытие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-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при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этом</a:t>
            </a:r>
            <a:r>
              <a:rPr sz="20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следует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руководствоваться</a:t>
            </a:r>
            <a:r>
              <a:rPr sz="20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 Приказом </a:t>
            </a:r>
            <a:r>
              <a:rPr sz="2000" b="1" spc="-48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Минздрава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№354н "О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порядке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проведения</a:t>
            </a:r>
            <a:endParaRPr sz="2000">
              <a:latin typeface="Times New Roman"/>
              <a:cs typeface="Times New Roman"/>
            </a:endParaRPr>
          </a:p>
          <a:p>
            <a:pPr marL="360680">
              <a:lnSpc>
                <a:spcPct val="100000"/>
              </a:lnSpc>
              <a:spcBef>
                <a:spcPts val="15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патолого</a:t>
            </a:r>
            <a:r>
              <a:rPr sz="2000" b="1" dirty="0">
                <a:solidFill>
                  <a:srgbClr val="AF0F5B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анатомических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 вскрытий"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от</a:t>
            </a:r>
            <a:r>
              <a:rPr sz="2000" b="1" spc="-7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6</a:t>
            </a:r>
            <a:r>
              <a:rPr sz="2000" b="1" spc="-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июня</a:t>
            </a:r>
            <a:r>
              <a:rPr sz="2000" b="1" spc="-7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2013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года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360680" marR="1853564">
              <a:lnSpc>
                <a:spcPts val="3000"/>
              </a:lnSpc>
              <a:spcBef>
                <a:spcPts val="110"/>
              </a:spcBef>
            </a:pP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где</a:t>
            </a:r>
            <a:r>
              <a:rPr sz="2000" b="1" spc="-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определены</a:t>
            </a:r>
            <a:r>
              <a:rPr sz="2000" b="1" spc="-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заболевания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(состояния),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при</a:t>
            </a:r>
            <a:r>
              <a:rPr sz="2000" b="1" spc="-7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которых </a:t>
            </a:r>
            <a:r>
              <a:rPr sz="2000" b="1" spc="-48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отмена</a:t>
            </a:r>
            <a:r>
              <a:rPr sz="2000" b="1" spc="-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вскрытия</a:t>
            </a:r>
            <a:r>
              <a:rPr sz="20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не</a:t>
            </a:r>
            <a:r>
              <a:rPr sz="2000" b="1" spc="-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допускается</a:t>
            </a:r>
            <a:r>
              <a:rPr sz="2000" b="1" spc="47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7DEA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33196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4450">
                        <a:lnSpc>
                          <a:spcPts val="1639"/>
                        </a:lnSpc>
                        <a:tabLst>
                          <a:tab pos="525970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сдавление мозга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522605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512064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Внутримозговое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множественное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2890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сут.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14300">
                        <a:lnSpc>
                          <a:spcPts val="1645"/>
                        </a:lnSpc>
                        <a:tabLst>
                          <a:tab pos="521144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0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4450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4450" marR="47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включая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также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I10.X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320785" y="3271901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5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33196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3815">
                        <a:lnSpc>
                          <a:spcPts val="1525"/>
                        </a:lnSpc>
                        <a:tabLst>
                          <a:tab pos="407606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300" b="1" spc="3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стрептококковый</a:t>
                      </a:r>
                      <a:r>
                        <a:rPr sz="13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сепсис</a:t>
                      </a:r>
                      <a:r>
                        <a:rPr sz="13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855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3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858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  <a:tabLst>
                          <a:tab pos="4072254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3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гипостатическая</a:t>
                      </a:r>
                      <a:r>
                        <a:rPr sz="13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пневмония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1529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 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J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858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3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3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мозга,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вызванный</a:t>
                      </a:r>
                      <a:r>
                        <a:rPr sz="13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закупоркой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228725" algn="ctr">
                        <a:lnSpc>
                          <a:spcPct val="100000"/>
                        </a:lnSpc>
                        <a:tabLst>
                          <a:tab pos="3740785" algn="l"/>
                        </a:tabLst>
                      </a:pP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мозговых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артерий </a:t>
                      </a:r>
                      <a:r>
                        <a:rPr sz="13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23190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3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дней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525"/>
                        </a:lnSpc>
                      </a:pPr>
                      <a:r>
                        <a:rPr sz="1300" b="1" u="heavy" spc="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02235" algn="r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R="1458595" algn="ctr">
                        <a:lnSpc>
                          <a:spcPts val="1525"/>
                        </a:lnSpc>
                        <a:tabLst>
                          <a:tab pos="392493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300" b="1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42811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3815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 marR="274955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3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93700">
                        <a:lnSpc>
                          <a:spcPct val="100000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I10.Х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320278" y="3258184"/>
            <a:ext cx="41275" cy="15240"/>
          </a:xfrm>
          <a:custGeom>
            <a:avLst/>
            <a:gdLst/>
            <a:ahLst/>
            <a:cxnLst/>
            <a:rect l="l" t="t" r="r" b="b"/>
            <a:pathLst>
              <a:path w="41275" h="15239">
                <a:moveTo>
                  <a:pt x="41148" y="0"/>
                </a:moveTo>
                <a:lnTo>
                  <a:pt x="0" y="0"/>
                </a:lnTo>
                <a:lnTo>
                  <a:pt x="0" y="15239"/>
                </a:lnTo>
                <a:lnTo>
                  <a:pt x="41148" y="15239"/>
                </a:lnTo>
                <a:lnTo>
                  <a:pt x="411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795" y="374904"/>
            <a:ext cx="8871585" cy="690245"/>
            <a:chOff x="272795" y="374904"/>
            <a:chExt cx="8871585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795" y="762000"/>
              <a:ext cx="7723632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367" y="374904"/>
              <a:ext cx="7714488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1900" y="762000"/>
              <a:ext cx="8382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6472" y="374904"/>
              <a:ext cx="829055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05572" y="762000"/>
              <a:ext cx="516635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10143" y="374904"/>
              <a:ext cx="507492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07679" y="762000"/>
              <a:ext cx="685800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12252" y="374904"/>
              <a:ext cx="676655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78952" y="762000"/>
              <a:ext cx="565403" cy="2773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83524" y="374904"/>
              <a:ext cx="557783" cy="6797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1352" y="762000"/>
              <a:ext cx="515111" cy="2773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35924" y="374904"/>
              <a:ext cx="507492" cy="679703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4253" y="450596"/>
            <a:ext cx="8387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F0F5C"/>
                </a:solidFill>
              </a:rPr>
              <a:t>«ОСТРЫЕ</a:t>
            </a:r>
            <a:r>
              <a:rPr sz="2400" spc="-10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ЦЕРЕБРОВАСКУЛЯРНЫЕ</a:t>
            </a:r>
            <a:r>
              <a:rPr sz="240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r>
              <a:rPr sz="2400" spc="-55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(I60-I66)</a:t>
            </a:r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383540" y="1076960"/>
            <a:ext cx="8479790" cy="3378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63220" indent="-342900">
              <a:lnSpc>
                <a:spcPct val="100000"/>
              </a:lnSpc>
              <a:spcBef>
                <a:spcPts val="95"/>
              </a:spcBef>
              <a:buClr>
                <a:srgbClr val="750A3C"/>
              </a:buClr>
              <a:buSzPct val="68181"/>
              <a:buFont typeface="Wingdings"/>
              <a:buChar char=""/>
              <a:tabLst>
                <a:tab pos="354965" algn="l"/>
                <a:tab pos="355600" algn="l"/>
                <a:tab pos="156591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При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сочетании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острых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форм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болезней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с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другими	болезнями,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характеризующимися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повышенным 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кровяным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давлением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(коды</a:t>
            </a:r>
            <a:r>
              <a:rPr sz="2200" b="1" spc="-15" dirty="0">
                <a:latin typeface="Times New Roman"/>
                <a:cs typeface="Times New Roman"/>
              </a:rPr>
              <a:t> I11-I13),</a:t>
            </a:r>
            <a:r>
              <a:rPr sz="2200" b="1" spc="-10" dirty="0">
                <a:latin typeface="Times New Roman"/>
                <a:cs typeface="Times New Roman"/>
              </a:rPr>
              <a:t> выбор первоначальной 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причины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смерти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производится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соответствии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с </a:t>
            </a:r>
            <a:r>
              <a:rPr sz="2200" b="1" spc="-10" dirty="0">
                <a:latin typeface="Times New Roman"/>
                <a:cs typeface="Times New Roman"/>
              </a:rPr>
              <a:t>«Общим 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принципом»,</a:t>
            </a:r>
            <a:r>
              <a:rPr sz="2200" b="1" spc="-5" dirty="0">
                <a:latin typeface="Times New Roman"/>
                <a:cs typeface="Times New Roman"/>
              </a:rPr>
              <a:t> в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соответствии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с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которым,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при правильно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200" b="1" spc="-5" dirty="0">
                <a:latin typeface="Times New Roman"/>
                <a:cs typeface="Times New Roman"/>
              </a:rPr>
              <a:t>записанной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логической</a:t>
            </a:r>
            <a:r>
              <a:rPr sz="2200" b="1" spc="3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последовательности,</a:t>
            </a:r>
            <a:r>
              <a:rPr sz="2200" b="1" spc="25" dirty="0">
                <a:latin typeface="Times New Roman"/>
                <a:cs typeface="Times New Roman"/>
              </a:rPr>
              <a:t> </a:t>
            </a:r>
            <a:r>
              <a:rPr sz="2200" b="1" spc="-30" dirty="0">
                <a:latin typeface="Times New Roman"/>
                <a:cs typeface="Times New Roman"/>
              </a:rPr>
              <a:t>когда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состояние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на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200" b="1" spc="-15" dirty="0">
                <a:latin typeface="Times New Roman"/>
                <a:cs typeface="Times New Roman"/>
              </a:rPr>
              <a:t>строке</a:t>
            </a:r>
            <a:r>
              <a:rPr sz="2200" b="1" spc="4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ниже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является</a:t>
            </a:r>
            <a:r>
              <a:rPr sz="2200" b="1" spc="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причиной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возникновения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состояния,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200" b="1" spc="-20" dirty="0">
                <a:latin typeface="Times New Roman"/>
                <a:cs typeface="Times New Roman"/>
              </a:rPr>
              <a:t>расположенного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на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строке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выше,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первоначальная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причина</a:t>
            </a:r>
            <a:endParaRPr sz="2200">
              <a:latin typeface="Times New Roman"/>
              <a:cs typeface="Times New Roman"/>
            </a:endParaRPr>
          </a:p>
          <a:p>
            <a:pPr marL="355600" marR="41275">
              <a:lnSpc>
                <a:spcPct val="100000"/>
              </a:lnSpc>
            </a:pPr>
            <a:r>
              <a:rPr sz="2200" b="1" spc="-10" dirty="0">
                <a:latin typeface="Times New Roman"/>
                <a:cs typeface="Times New Roman"/>
              </a:rPr>
              <a:t>смерти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всегда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45" dirty="0">
                <a:latin typeface="Times New Roman"/>
                <a:cs typeface="Times New Roman"/>
              </a:rPr>
              <a:t>будет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находиться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на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самой </a:t>
            </a:r>
            <a:r>
              <a:rPr sz="2200" b="1" spc="-10" dirty="0">
                <a:latin typeface="Times New Roman"/>
                <a:cs typeface="Times New Roman"/>
              </a:rPr>
              <a:t>нижней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строке</a:t>
            </a:r>
            <a:r>
              <a:rPr sz="2200" b="1" spc="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части I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Свидетельства.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33196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4450">
                        <a:lnSpc>
                          <a:spcPts val="1639"/>
                        </a:lnSpc>
                        <a:tabLst>
                          <a:tab pos="450532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сдавление мозга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мин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455803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Субарахноидальное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средней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tabLst>
                          <a:tab pos="4536440" algn="l"/>
                        </a:tabLst>
                      </a:pP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мозговой</a:t>
                      </a:r>
                      <a:r>
                        <a:rPr sz="1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артерии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223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дня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14300">
                        <a:lnSpc>
                          <a:spcPts val="1645"/>
                        </a:lnSpc>
                        <a:tabLst>
                          <a:tab pos="450151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0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4450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4450" marR="2743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 </a:t>
                      </a:r>
                      <a:r>
                        <a:rPr sz="1000" spc="-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ts val="1675"/>
                        </a:lnSpc>
                      </a:pP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Гипертензивная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болезнь сердца</a:t>
                      </a:r>
                      <a:r>
                        <a:rPr sz="14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сердечной</a:t>
                      </a:r>
                      <a:r>
                        <a:rPr sz="14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недостаточностью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Атеросклеротический</a:t>
                      </a:r>
                      <a:r>
                        <a:rPr sz="1400" b="1" spc="3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I11.0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I25.1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320785" y="3271901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8219" y="268224"/>
            <a:ext cx="7321550" cy="570230"/>
            <a:chOff x="998219" y="268224"/>
            <a:chExt cx="732155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8219" y="591312"/>
              <a:ext cx="644499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791" y="268224"/>
              <a:ext cx="6435852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2696" y="591312"/>
              <a:ext cx="705611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7267" y="268224"/>
              <a:ext cx="696468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7787" y="591312"/>
              <a:ext cx="435864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52360" y="268224"/>
              <a:ext cx="426720" cy="5699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3131" y="591312"/>
              <a:ext cx="576072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7703" y="268224"/>
              <a:ext cx="566927" cy="5699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58684" y="591312"/>
              <a:ext cx="475487" cy="2331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63255" y="268224"/>
              <a:ext cx="467868" cy="5699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85176" y="591312"/>
              <a:ext cx="434340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89748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9502" y="330200"/>
            <a:ext cx="69983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«ОСТРЫЕ</a:t>
            </a: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ЦЕРЕБРОВАСКУЛЯРНЫЕ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20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(I60-I66)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33196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7500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083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4450">
                        <a:lnSpc>
                          <a:spcPts val="1639"/>
                        </a:lnSpc>
                        <a:tabLst>
                          <a:tab pos="488886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  <a:tabLst>
                          <a:tab pos="480758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внутримозговое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субкортикальное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сут.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32715">
                        <a:lnSpc>
                          <a:spcPts val="1639"/>
                        </a:lnSpc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Гипертензивная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поражением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сердца</a:t>
                      </a:r>
                      <a:r>
                        <a:rPr sz="14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501650" algn="ctr">
                        <a:lnSpc>
                          <a:spcPct val="100000"/>
                        </a:lnSpc>
                        <a:tabLst>
                          <a:tab pos="451167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сердечной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недостаточностью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556895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945" algn="ctr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14300">
                        <a:lnSpc>
                          <a:spcPts val="1645"/>
                        </a:lnSpc>
                        <a:tabLst>
                          <a:tab pos="476758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0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4450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4450" marR="47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включая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также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9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ts val="167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Хронический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холецистит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36385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К81.1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320785" y="3271901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374904"/>
            <a:ext cx="8629650" cy="690245"/>
            <a:chOff x="514350" y="374904"/>
            <a:chExt cx="8629650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200" y="762000"/>
              <a:ext cx="4475988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4772" y="374904"/>
              <a:ext cx="4466844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1659" y="762000"/>
              <a:ext cx="2129028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6232" y="374904"/>
              <a:ext cx="2121408" cy="67970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81936" y="450596"/>
            <a:ext cx="5731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solidFill>
                  <a:srgbClr val="AF0F5C"/>
                </a:solidFill>
              </a:rPr>
              <a:t>«ЦЕРЕБРОВАСКУЛЯРНЫЕ</a:t>
            </a:r>
            <a:r>
              <a:rPr sz="2400" spc="-2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83540" y="1080008"/>
            <a:ext cx="852614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15620" indent="-342900">
              <a:lnSpc>
                <a:spcPct val="100000"/>
              </a:lnSpc>
              <a:spcBef>
                <a:spcPts val="95"/>
              </a:spcBef>
              <a:buClr>
                <a:srgbClr val="750A3C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600" b="1" i="1" spc="-5" dirty="0">
                <a:latin typeface="Times New Roman"/>
                <a:cs typeface="Times New Roman"/>
              </a:rPr>
              <a:t>Сосудистая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деменция.</a:t>
            </a:r>
            <a:r>
              <a:rPr sz="1600" b="1" i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Если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у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пациентов,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страдающих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острыми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или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хроническими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цереброваскулярными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заболеваниями,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выявлена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деменция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(F01,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F03),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то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случае</a:t>
            </a:r>
            <a:endParaRPr sz="1600">
              <a:latin typeface="Times New Roman"/>
              <a:cs typeface="Times New Roman"/>
            </a:endParaRPr>
          </a:p>
          <a:p>
            <a:pPr marL="355600" marR="5080">
              <a:lnSpc>
                <a:spcPct val="100000"/>
              </a:lnSpc>
            </a:pPr>
            <a:r>
              <a:rPr sz="1600" b="1" spc="-10" dirty="0">
                <a:latin typeface="Times New Roman"/>
                <a:cs typeface="Times New Roman"/>
              </a:rPr>
              <a:t>смерти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пациента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первоначальной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причиной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считается</a:t>
            </a:r>
            <a:r>
              <a:rPr sz="1600" b="1" spc="7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сосудистая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деменция,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код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F01.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Консультация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специалиста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для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подтверждения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деменции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обязательна.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61187" y="2198497"/>
          <a:ext cx="8354055" cy="41693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3575"/>
                <a:gridCol w="1417320"/>
                <a:gridCol w="240029"/>
                <a:gridCol w="219709"/>
                <a:gridCol w="252729"/>
                <a:gridCol w="238759"/>
                <a:gridCol w="241934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3295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1970" marR="93345" indent="-42100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24637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Подкорковая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сосудистая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деменция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1322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мес.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F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2516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17652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3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ишемия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1310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032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778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515"/>
                        </a:spcBef>
                        <a:tabLst>
                          <a:tab pos="514159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  </a:t>
                      </a:r>
                      <a:r>
                        <a:rPr sz="14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654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27812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106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31061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 marR="3263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 marR="30003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Церебральный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атеросклероз </a:t>
                      </a:r>
                      <a:r>
                        <a:rPr sz="1600" b="1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Артериальная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592455" indent="-590550">
                        <a:lnSpc>
                          <a:spcPct val="100000"/>
                        </a:lnSpc>
                        <a:buAutoNum type="arabicPlain" startAt="4"/>
                        <a:tabLst>
                          <a:tab pos="593090" algn="l"/>
                        </a:tabLst>
                      </a:pP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35000" indent="-631190">
                        <a:lnSpc>
                          <a:spcPct val="100000"/>
                        </a:lnSpc>
                        <a:buAutoNum type="arabicPlain" startAt="4"/>
                        <a:tabLst>
                          <a:tab pos="635635" algn="l"/>
                        </a:tabLst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57505" marR="346710" indent="2095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I67.2 </a:t>
                      </a:r>
                      <a:r>
                        <a:rPr sz="1600" b="1" spc="-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Х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8431783" y="3169539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19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374904"/>
            <a:ext cx="8629650" cy="690245"/>
            <a:chOff x="514350" y="374904"/>
            <a:chExt cx="8629650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200" y="762000"/>
              <a:ext cx="4475988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4772" y="374904"/>
              <a:ext cx="4466844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1659" y="762000"/>
              <a:ext cx="2129028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6232" y="374904"/>
              <a:ext cx="2121408" cy="67970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81936" y="450596"/>
            <a:ext cx="5731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solidFill>
                  <a:srgbClr val="AF0F5C"/>
                </a:solidFill>
              </a:rPr>
              <a:t>«ЦЕРЕБРОВАСКУЛЯРНЫЕ</a:t>
            </a:r>
            <a:r>
              <a:rPr sz="2400" spc="-2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83540" y="1080008"/>
            <a:ext cx="82797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750A3C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600" b="1" i="1" spc="-10" dirty="0">
                <a:latin typeface="Times New Roman"/>
                <a:cs typeface="Times New Roman"/>
              </a:rPr>
              <a:t>При</a:t>
            </a:r>
            <a:r>
              <a:rPr sz="1600" b="1" i="1" spc="15" dirty="0">
                <a:latin typeface="Times New Roman"/>
                <a:cs typeface="Times New Roman"/>
              </a:rPr>
              <a:t> </a:t>
            </a:r>
            <a:r>
              <a:rPr sz="1600" b="1" i="1" spc="-20" dirty="0">
                <a:latin typeface="Times New Roman"/>
                <a:cs typeface="Times New Roman"/>
              </a:rPr>
              <a:t>сочетании</a:t>
            </a:r>
            <a:r>
              <a:rPr sz="1600" b="1" i="1" spc="15" dirty="0">
                <a:latin typeface="Times New Roman"/>
                <a:cs typeface="Times New Roman"/>
              </a:rPr>
              <a:t> </a:t>
            </a:r>
            <a:r>
              <a:rPr sz="1600" b="1" i="1" spc="-20" dirty="0">
                <a:latin typeface="Times New Roman"/>
                <a:cs typeface="Times New Roman"/>
              </a:rPr>
              <a:t>болезни</a:t>
            </a:r>
            <a:r>
              <a:rPr sz="1600" b="1" i="1" spc="3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Паркинсона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с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острыми</a:t>
            </a:r>
            <a:r>
              <a:rPr sz="1600" b="1" i="1" spc="6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цереброваскулярными</a:t>
            </a:r>
            <a:r>
              <a:rPr sz="1600" b="1" i="1" spc="4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заболеваниями:</a:t>
            </a:r>
            <a:endParaRPr sz="1600">
              <a:latin typeface="Times New Roman"/>
              <a:cs typeface="Times New Roman"/>
            </a:endParaRPr>
          </a:p>
          <a:p>
            <a:pPr marL="355600" marR="5080" lvl="1">
              <a:lnSpc>
                <a:spcPct val="100000"/>
              </a:lnSpc>
              <a:buChar char="•"/>
              <a:tabLst>
                <a:tab pos="477520" algn="l"/>
              </a:tabLst>
            </a:pPr>
            <a:r>
              <a:rPr sz="1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с</a:t>
            </a:r>
            <a:r>
              <a:rPr sz="1600" b="1" i="1" spc="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внутримозговыми</a:t>
            </a:r>
            <a:r>
              <a:rPr sz="1600" b="1" i="1" spc="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кровоизлияниями</a:t>
            </a:r>
            <a:r>
              <a:rPr sz="1600" b="1" i="1" spc="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–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первоначальной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причиной </a:t>
            </a:r>
            <a:r>
              <a:rPr sz="1600" b="1" i="1" spc="-10" dirty="0">
                <a:latin typeface="Times New Roman"/>
                <a:cs typeface="Times New Roman"/>
              </a:rPr>
              <a:t>смерти</a:t>
            </a:r>
            <a:r>
              <a:rPr sz="1600" b="1" i="1" spc="3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считается </a:t>
            </a:r>
            <a:r>
              <a:rPr sz="1600" b="1" i="1" spc="-38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Болезнь</a:t>
            </a:r>
            <a:r>
              <a:rPr sz="1600" b="1" i="1" spc="1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Паркинсона.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61187" y="2198497"/>
          <a:ext cx="8373740" cy="4169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3575"/>
                <a:gridCol w="1417320"/>
                <a:gridCol w="258444"/>
                <a:gridCol w="219709"/>
                <a:gridCol w="252729"/>
                <a:gridCol w="238759"/>
                <a:gridCol w="92075"/>
                <a:gridCol w="151129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3295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1970" marR="93345" indent="-42100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34479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6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120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2516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29145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-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Внутримозговое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кортикальное</a:t>
                      </a:r>
                      <a:r>
                        <a:rPr sz="16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сут.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1206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3557">
                <a:tc rowSpan="2"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32320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Паркинсона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96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>
                        <a:lnSpc>
                          <a:spcPts val="1739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24460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31431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109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важные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 не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 marR="11683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включая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употребление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алкоголя,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других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токсических веществ,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дата)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Атеросклеротический</a:t>
                      </a:r>
                      <a:r>
                        <a:rPr sz="16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444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444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16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79095" marR="346710" indent="-21590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0.X 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I25.1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8431783" y="4351909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374904"/>
            <a:ext cx="8629650" cy="690245"/>
            <a:chOff x="514350" y="374904"/>
            <a:chExt cx="8629650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200" y="762000"/>
              <a:ext cx="4475988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4772" y="374904"/>
              <a:ext cx="4466844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1659" y="762000"/>
              <a:ext cx="2129028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6232" y="374904"/>
              <a:ext cx="2121408" cy="67970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81936" y="450596"/>
            <a:ext cx="5731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solidFill>
                  <a:srgbClr val="AF0F5C"/>
                </a:solidFill>
              </a:rPr>
              <a:t>«ЦЕРЕБРОВАСКУЛЯРНЫЕ</a:t>
            </a:r>
            <a:r>
              <a:rPr sz="2400" spc="-2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383540" y="1080008"/>
            <a:ext cx="79051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750A3C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600" b="1" i="1" spc="-10" dirty="0">
                <a:latin typeface="Times New Roman"/>
                <a:cs typeface="Times New Roman"/>
              </a:rPr>
              <a:t>При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20" dirty="0">
                <a:latin typeface="Times New Roman"/>
                <a:cs typeface="Times New Roman"/>
              </a:rPr>
              <a:t>сочетании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20" dirty="0">
                <a:latin typeface="Times New Roman"/>
                <a:cs typeface="Times New Roman"/>
              </a:rPr>
              <a:t>болезни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Паркинсона</a:t>
            </a:r>
            <a:r>
              <a:rPr sz="1600" b="1" i="1" spc="4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с </a:t>
            </a:r>
            <a:r>
              <a:rPr sz="1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инфарктами</a:t>
            </a:r>
            <a:r>
              <a:rPr sz="1600" b="1" i="1" spc="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6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мозга</a:t>
            </a:r>
            <a:r>
              <a:rPr sz="1600" b="1" i="1" spc="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6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(I63)</a:t>
            </a:r>
            <a:r>
              <a:rPr sz="1600" b="1" i="1" spc="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в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20" dirty="0">
                <a:latin typeface="Times New Roman"/>
                <a:cs typeface="Times New Roman"/>
              </a:rPr>
              <a:t>качестве </a:t>
            </a:r>
            <a:r>
              <a:rPr sz="1600" b="1" i="1" spc="-1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первоначальной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причины</a:t>
            </a:r>
            <a:r>
              <a:rPr sz="1600" b="1" i="1" spc="-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смерти</a:t>
            </a:r>
            <a:r>
              <a:rPr sz="1600" b="1" i="1" spc="5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выбирают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инфаркт</a:t>
            </a:r>
            <a:r>
              <a:rPr sz="1600" b="1" i="1" spc="2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мозга,</a:t>
            </a:r>
            <a:r>
              <a:rPr sz="1600" b="1" i="1" spc="1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а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20" dirty="0">
                <a:latin typeface="Times New Roman"/>
                <a:cs typeface="Times New Roman"/>
              </a:rPr>
              <a:t>болезнь</a:t>
            </a:r>
            <a:r>
              <a:rPr sz="1600" b="1" i="1" spc="2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Паркинсона </a:t>
            </a:r>
            <a:r>
              <a:rPr sz="1600" b="1" i="1" spc="-38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записывают</a:t>
            </a:r>
            <a:r>
              <a:rPr sz="1600" b="1" i="1" spc="1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в</a:t>
            </a:r>
            <a:r>
              <a:rPr sz="1600" b="1" i="1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части</a:t>
            </a:r>
            <a:r>
              <a:rPr sz="1600" b="1" i="1" spc="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II</a:t>
            </a:r>
            <a:r>
              <a:rPr sz="1600" b="1" i="1" spc="10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свидетельства</a:t>
            </a:r>
            <a:r>
              <a:rPr sz="1600" b="1" i="1" spc="5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о</a:t>
            </a:r>
            <a:r>
              <a:rPr sz="1600" b="1" i="1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смерти.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461187" y="2198497"/>
          <a:ext cx="8354055" cy="40643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3575"/>
                <a:gridCol w="1417320"/>
                <a:gridCol w="240029"/>
                <a:gridCol w="219709"/>
                <a:gridCol w="252729"/>
                <a:gridCol w="238759"/>
                <a:gridCol w="241934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3295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21970" marR="93345" indent="-421005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34479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6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4450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446405" marR="423545" indent="-26670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311140" algn="l"/>
                        </a:tabLst>
                      </a:pP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нф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кт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га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вызв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ый т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вых 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артерий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355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сут.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515"/>
                        </a:spcBef>
                        <a:tabLst>
                          <a:tab pos="531812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 </a:t>
                      </a:r>
                      <a:r>
                        <a:rPr sz="1400" b="1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2964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31431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1992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важные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 не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 marR="116839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включая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употребление </a:t>
                      </a:r>
                      <a:r>
                        <a:rPr sz="1200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алкоголя,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наркотических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других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токсических веществ,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дата)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Паркинсона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444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G20.Х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8434069" y="3626739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1" y="0"/>
                </a:moveTo>
                <a:lnTo>
                  <a:pt x="0" y="0"/>
                </a:lnTo>
                <a:lnTo>
                  <a:pt x="0" y="19812"/>
                </a:lnTo>
                <a:lnTo>
                  <a:pt x="50291" y="19812"/>
                </a:lnTo>
                <a:lnTo>
                  <a:pt x="502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076" y="192023"/>
            <a:ext cx="8183880" cy="680085"/>
            <a:chOff x="608076" y="192023"/>
            <a:chExt cx="8183880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076" y="579119"/>
              <a:ext cx="8183880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648" y="192023"/>
              <a:ext cx="8176259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255264" y="557783"/>
            <a:ext cx="2809240" cy="680085"/>
            <a:chOff x="3255264" y="557783"/>
            <a:chExt cx="28092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5264" y="944879"/>
              <a:ext cx="2706624" cy="2773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59836" y="557783"/>
              <a:ext cx="2699004" cy="6797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8884" y="944879"/>
              <a:ext cx="515112" cy="2773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3456" y="557783"/>
              <a:ext cx="507491" cy="67970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83540" y="267715"/>
            <a:ext cx="8475345" cy="5076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66415" marR="353695" indent="-264795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ХРОНИЧЕСКИЕ ФОРМЫ </a:t>
            </a:r>
            <a:r>
              <a:rPr sz="24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ЦЕРЕБРОВАСКУЛЯРНЫХ </a:t>
            </a:r>
            <a:r>
              <a:rPr sz="2400" b="1" spc="-58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БОЛЕЗНЕЙ</a:t>
            </a:r>
            <a:r>
              <a:rPr sz="24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AF0F5C"/>
                </a:solidFill>
                <a:latin typeface="Times New Roman"/>
                <a:cs typeface="Times New Roman"/>
              </a:rPr>
              <a:t>(I67)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72390" indent="-342900">
              <a:lnSpc>
                <a:spcPct val="100000"/>
              </a:lnSpc>
              <a:buClr>
                <a:srgbClr val="750A3C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Хронические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формы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болезней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могут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являться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первоначальной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причиной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смерти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только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endParaRPr sz="2400">
              <a:latin typeface="Times New Roman"/>
              <a:cs typeface="Times New Roman"/>
            </a:endParaRPr>
          </a:p>
          <a:p>
            <a:pPr marL="355600" marR="1068705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случаях</a:t>
            </a:r>
            <a:r>
              <a:rPr sz="2400" b="1" spc="-10" dirty="0">
                <a:latin typeface="Times New Roman"/>
                <a:cs typeface="Times New Roman"/>
              </a:rPr>
              <a:t> присоединения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тяжелых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осложнений,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как,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например,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пневмонии.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636905" indent="-342900">
              <a:lnSpc>
                <a:spcPct val="100000"/>
              </a:lnSpc>
              <a:buClr>
                <a:srgbClr val="750A3C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Такая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логическая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последовательность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должна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быть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обязательно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указана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" dirty="0">
                <a:latin typeface="Times New Roman"/>
                <a:cs typeface="Times New Roman"/>
              </a:rPr>
              <a:t> Свидетельстве.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0" dirty="0">
                <a:latin typeface="Times New Roman"/>
                <a:cs typeface="Times New Roman"/>
              </a:rPr>
              <a:t> допускается</a:t>
            </a:r>
            <a:endParaRPr sz="2400">
              <a:latin typeface="Times New Roman"/>
              <a:cs typeface="Times New Roman"/>
            </a:endParaRPr>
          </a:p>
          <a:p>
            <a:pPr marL="355600" marR="5080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запись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хронической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формы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болезней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одной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строкой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без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указания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логической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b="1" spc="-15" dirty="0">
                <a:latin typeface="Times New Roman"/>
                <a:cs typeface="Times New Roman"/>
              </a:rPr>
              <a:t>последовательности</a:t>
            </a:r>
            <a:r>
              <a:rPr sz="1800" b="1" spc="-15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363" y="268224"/>
            <a:ext cx="8825865" cy="570230"/>
            <a:chOff x="245363" y="268224"/>
            <a:chExt cx="8825865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363" y="591312"/>
              <a:ext cx="8740140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5" y="268224"/>
              <a:ext cx="8732520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6507" y="591312"/>
              <a:ext cx="434340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1080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933444" y="573023"/>
            <a:ext cx="1513840" cy="570230"/>
            <a:chOff x="3933444" y="573023"/>
            <a:chExt cx="1513840" cy="57023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33444" y="896111"/>
              <a:ext cx="1513331" cy="2331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8016" y="573023"/>
              <a:ext cx="1505712" cy="56997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6341" y="330200"/>
            <a:ext cx="85032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ХРОНИЧЕСКИЕ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ФОРМЫ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ЦЕРЕБРОВАСКУЛЯРНЫХ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БОЛЕЗНЕЙ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(I67)</a:t>
            </a:r>
            <a:endParaRPr sz="20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69645" y="1334388"/>
          <a:ext cx="8211819" cy="41890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68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26720">
                <a:tc>
                  <a:txBody>
                    <a:bodyPr/>
                    <a:lstStyle/>
                    <a:p>
                      <a:pPr marL="43815">
                        <a:lnSpc>
                          <a:spcPts val="1639"/>
                        </a:lnSpc>
                        <a:tabLst>
                          <a:tab pos="431990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сепсис</a:t>
                      </a:r>
                      <a:r>
                        <a:rPr sz="14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стафилококковый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14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 состояние,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сут.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950">
                <a:tc>
                  <a:txBody>
                    <a:bodyPr/>
                    <a:lstStyle/>
                    <a:p>
                      <a:pPr marL="132080">
                        <a:lnSpc>
                          <a:spcPts val="1639"/>
                        </a:lnSpc>
                        <a:tabLst>
                          <a:tab pos="414020" algn="l"/>
                          <a:tab pos="422465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	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гипостатическая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пневмония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4323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 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нед.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J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32080">
                        <a:lnSpc>
                          <a:spcPts val="1645"/>
                        </a:lnSpc>
                        <a:tabLst>
                          <a:tab pos="432498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ишемия</a:t>
                      </a:r>
                      <a:r>
                        <a:rPr sz="1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223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7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45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32080">
                        <a:lnSpc>
                          <a:spcPts val="1645"/>
                        </a:lnSpc>
                        <a:tabLst>
                          <a:tab pos="434149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12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590">
                <a:tc>
                  <a:txBody>
                    <a:bodyPr/>
                    <a:lstStyle/>
                    <a:p>
                      <a:pPr marL="4381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 marR="2749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Атеросклеротический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I25.1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8357234" y="3284601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326261" y="303657"/>
            <a:ext cx="6644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4105" marR="5080" indent="-108204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6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7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750A3C"/>
                </a:solidFill>
                <a:latin typeface="Times New Roman"/>
                <a:cs typeface="Times New Roman"/>
              </a:rPr>
              <a:t>МЕДИЦИНСКОГО </a:t>
            </a:r>
            <a:r>
              <a:rPr sz="2400" b="1" spc="-58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750A3C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3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50A3C"/>
                </a:solidFill>
                <a:latin typeface="Times New Roman"/>
                <a:cs typeface="Times New Roman"/>
              </a:rPr>
              <a:t>О</a:t>
            </a:r>
            <a:r>
              <a:rPr sz="2400" b="1" spc="-1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750A3C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540" y="2097404"/>
            <a:ext cx="8483600" cy="2645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b="1" i="1" spc="-10" dirty="0">
                <a:latin typeface="Times New Roman"/>
                <a:cs typeface="Times New Roman"/>
              </a:rPr>
              <a:t>Пункт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19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раздела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«Причины</a:t>
            </a:r>
            <a:r>
              <a:rPr sz="2400" b="1" i="1" spc="-5" dirty="0">
                <a:latin typeface="Times New Roman"/>
                <a:cs typeface="Times New Roman"/>
              </a:rPr>
              <a:t> смерти»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Свидетельства 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должен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быть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заполнен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на основании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первичной 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медицинской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документации</a:t>
            </a:r>
            <a:r>
              <a:rPr sz="2400" b="1" i="1" spc="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 </a:t>
            </a:r>
            <a:r>
              <a:rPr sz="2400" b="1" i="1" spc="-5" dirty="0">
                <a:latin typeface="Times New Roman"/>
                <a:cs typeface="Times New Roman"/>
              </a:rPr>
              <a:t>«посмертного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эпикриза»,</a:t>
            </a:r>
            <a:r>
              <a:rPr sz="2400" b="1" i="1" spc="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в 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заключительной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части</a:t>
            </a:r>
            <a:r>
              <a:rPr sz="2400" b="1" i="1" spc="-20" dirty="0">
                <a:latin typeface="Times New Roman"/>
                <a:cs typeface="Times New Roman"/>
              </a:rPr>
              <a:t> которого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должен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быть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30" dirty="0">
                <a:latin typeface="Times New Roman"/>
                <a:cs typeface="Times New Roman"/>
              </a:rPr>
              <a:t>четко 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отражен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заключительный</a:t>
            </a:r>
            <a:r>
              <a:rPr sz="2400" b="1" i="1" spc="2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диагноз: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основной </a:t>
            </a:r>
            <a:r>
              <a:rPr sz="2400" b="1" i="1" spc="-5" dirty="0">
                <a:latin typeface="Times New Roman"/>
                <a:cs typeface="Times New Roman"/>
              </a:rPr>
              <a:t>клинический, </a:t>
            </a:r>
            <a:r>
              <a:rPr sz="2400" b="1" i="1" spc="-58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или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патологоанатомический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диагноз</a:t>
            </a:r>
            <a:r>
              <a:rPr sz="2400" b="1" i="1" spc="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с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осложнениями,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3350"/>
              </a:lnSpc>
            </a:pPr>
            <a:r>
              <a:rPr sz="2400" b="1" i="1" spc="-5" dirty="0">
                <a:latin typeface="Times New Roman"/>
                <a:cs typeface="Times New Roman"/>
              </a:rPr>
              <a:t>фоновые,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конкурирующие</a:t>
            </a:r>
            <a:r>
              <a:rPr sz="2400" b="1" i="1" dirty="0">
                <a:latin typeface="Times New Roman"/>
                <a:cs typeface="Times New Roman"/>
              </a:rPr>
              <a:t> и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сопутствующие</a:t>
            </a:r>
            <a:r>
              <a:rPr sz="2400" b="1" i="1" spc="-4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заболевания</a:t>
            </a:r>
            <a:r>
              <a:rPr sz="2800" b="1" i="1" spc="-1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076" y="192023"/>
            <a:ext cx="8183880" cy="680085"/>
            <a:chOff x="608076" y="192023"/>
            <a:chExt cx="8183880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076" y="579119"/>
              <a:ext cx="8183880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648" y="192023"/>
              <a:ext cx="8176259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255264" y="557783"/>
            <a:ext cx="2809240" cy="680085"/>
            <a:chOff x="3255264" y="557783"/>
            <a:chExt cx="28092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5264" y="944879"/>
              <a:ext cx="2706624" cy="2773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59836" y="557783"/>
              <a:ext cx="2699004" cy="6797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8884" y="944879"/>
              <a:ext cx="515112" cy="2773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3456" y="557783"/>
              <a:ext cx="507491" cy="679703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89838" y="267715"/>
            <a:ext cx="77203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0015" marR="5080" indent="-264795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AF0F5C"/>
                </a:solidFill>
              </a:rPr>
              <a:t>ХРОНИЧЕСКИЕ ФОРМЫ </a:t>
            </a:r>
            <a:r>
              <a:rPr sz="2400" spc="-40" dirty="0">
                <a:solidFill>
                  <a:srgbClr val="AF0F5C"/>
                </a:solidFill>
              </a:rPr>
              <a:t>ЦЕРЕБРОВАСКУЛЯРНЫХ </a:t>
            </a:r>
            <a:r>
              <a:rPr sz="2400" spc="-585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БОЛЕЗНЕЙ</a:t>
            </a:r>
            <a:r>
              <a:rPr sz="2400" spc="-30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(I67)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383540" y="1076959"/>
            <a:ext cx="8505825" cy="5574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При</a:t>
            </a:r>
            <a:r>
              <a:rPr sz="2000" b="1" spc="4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хронических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формах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цереброваскулярных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болезней</a:t>
            </a:r>
            <a:endParaRPr sz="2000">
              <a:latin typeface="Times New Roman"/>
              <a:cs typeface="Times New Roman"/>
            </a:endParaRPr>
          </a:p>
          <a:p>
            <a:pPr marL="355600" marR="191770" algn="just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первоначальной </a:t>
            </a:r>
            <a:r>
              <a:rPr sz="2000" b="1" spc="-5" dirty="0">
                <a:latin typeface="Times New Roman"/>
                <a:cs typeface="Times New Roman"/>
              </a:rPr>
              <a:t>причиной смерти </a:t>
            </a:r>
            <a:r>
              <a:rPr sz="2000" b="1" dirty="0">
                <a:latin typeface="Times New Roman"/>
                <a:cs typeface="Times New Roman"/>
              </a:rPr>
              <a:t>могут </a:t>
            </a:r>
            <a:r>
              <a:rPr sz="2000" b="1" spc="-5" dirty="0">
                <a:latin typeface="Times New Roman"/>
                <a:cs typeface="Times New Roman"/>
              </a:rPr>
              <a:t>являться другие </a:t>
            </a:r>
            <a:r>
              <a:rPr sz="2000" b="1" spc="-10" dirty="0">
                <a:latin typeface="Times New Roman"/>
                <a:cs typeface="Times New Roman"/>
              </a:rPr>
              <a:t>состояния,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обозначенные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0" dirty="0">
                <a:latin typeface="Times New Roman"/>
                <a:cs typeface="Times New Roman"/>
              </a:rPr>
              <a:t>рубриках </a:t>
            </a:r>
            <a:r>
              <a:rPr sz="2000" b="1" spc="-5" dirty="0">
                <a:latin typeface="Times New Roman"/>
                <a:cs typeface="Times New Roman"/>
              </a:rPr>
              <a:t>конкретных неврологических расстройств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из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класса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VI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«Болезни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нервной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системы»,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например,</a:t>
            </a:r>
            <a:endParaRPr sz="20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480"/>
              </a:spcBef>
            </a:pPr>
            <a:r>
              <a:rPr sz="2000" b="1" spc="-10" dirty="0">
                <a:latin typeface="Times New Roman"/>
                <a:cs typeface="Times New Roman"/>
              </a:rPr>
              <a:t>«Боковой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амиотрофический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склероз»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(G12.2),</a:t>
            </a:r>
            <a:endParaRPr sz="20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480"/>
              </a:spcBef>
            </a:pPr>
            <a:r>
              <a:rPr sz="2000" b="1" spc="-5" dirty="0">
                <a:latin typeface="Times New Roman"/>
                <a:cs typeface="Times New Roman"/>
              </a:rPr>
              <a:t>«Болезнь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Альцгеймера»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(G30),</a:t>
            </a:r>
            <a:endParaRPr sz="20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484"/>
              </a:spcBef>
            </a:pPr>
            <a:r>
              <a:rPr sz="2000" b="1" dirty="0">
                <a:latin typeface="Times New Roman"/>
                <a:cs typeface="Times New Roman"/>
              </a:rPr>
              <a:t>«Рассеянный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склероз»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(G35)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др.</a:t>
            </a:r>
            <a:endParaRPr sz="2000">
              <a:latin typeface="Times New Roman"/>
              <a:cs typeface="Times New Roman"/>
            </a:endParaRPr>
          </a:p>
          <a:p>
            <a:pPr marL="756285" marR="16510" lvl="1" indent="-287020">
              <a:lnSpc>
                <a:spcPct val="100000"/>
              </a:lnSpc>
              <a:spcBef>
                <a:spcPts val="475"/>
              </a:spcBef>
              <a:buClr>
                <a:srgbClr val="750A3C"/>
              </a:buClr>
              <a:buSzPct val="70000"/>
              <a:buFont typeface="Wingdings"/>
              <a:buChar char=""/>
              <a:tabLst>
                <a:tab pos="756285" algn="l"/>
                <a:tab pos="756920" algn="l"/>
              </a:tabLst>
            </a:pPr>
            <a:r>
              <a:rPr sz="2000" b="1" dirty="0">
                <a:latin typeface="Times New Roman"/>
                <a:cs typeface="Times New Roman"/>
              </a:rPr>
              <a:t>Хронические </a:t>
            </a:r>
            <a:r>
              <a:rPr sz="2000" b="1" spc="-10" dirty="0">
                <a:latin typeface="Times New Roman"/>
                <a:cs typeface="Times New Roman"/>
              </a:rPr>
              <a:t>формы цереброваскулярных болезней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5" dirty="0">
                <a:latin typeface="Times New Roman"/>
                <a:cs typeface="Times New Roman"/>
              </a:rPr>
              <a:t>этих </a:t>
            </a:r>
            <a:r>
              <a:rPr sz="2000" b="1" dirty="0">
                <a:latin typeface="Times New Roman"/>
                <a:cs typeface="Times New Roman"/>
              </a:rPr>
              <a:t>случаях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записывают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 части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II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Свидетельства.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750A3C"/>
              </a:buClr>
              <a:buFont typeface="Wingdings"/>
              <a:buChar char=""/>
            </a:pP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750A3C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Если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при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наличии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</a:t>
            </a:r>
            <a:r>
              <a:rPr sz="2000" b="1" spc="-5" dirty="0">
                <a:latin typeface="Times New Roman"/>
                <a:cs typeface="Times New Roman"/>
              </a:rPr>
              <a:t> пациента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5" dirty="0">
                <a:latin typeface="Times New Roman"/>
                <a:cs typeface="Times New Roman"/>
              </a:rPr>
              <a:t>хронической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ишемией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мозга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возникло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обострение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заболевания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–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острая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форма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цереброваскулярного</a:t>
            </a:r>
            <a:endParaRPr sz="2000">
              <a:latin typeface="Times New Roman"/>
              <a:cs typeface="Times New Roman"/>
            </a:endParaRPr>
          </a:p>
          <a:p>
            <a:pPr marL="355600" marR="220345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заболевания, </a:t>
            </a:r>
            <a:r>
              <a:rPr sz="2000" b="1" spc="-20" dirty="0">
                <a:latin typeface="Times New Roman"/>
                <a:cs typeface="Times New Roman"/>
              </a:rPr>
              <a:t>то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spc="-10" dirty="0">
                <a:latin typeface="Times New Roman"/>
                <a:cs typeface="Times New Roman"/>
              </a:rPr>
              <a:t>основного состояния записывают </a:t>
            </a:r>
            <a:r>
              <a:rPr sz="2000" b="1" dirty="0">
                <a:latin typeface="Times New Roman"/>
                <a:cs typeface="Times New Roman"/>
              </a:rPr>
              <a:t>острую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40" dirty="0">
                <a:latin typeface="Times New Roman"/>
                <a:cs typeface="Times New Roman"/>
              </a:rPr>
              <a:t>форму, </a:t>
            </a:r>
            <a:r>
              <a:rPr sz="2000" b="1" spc="-15" dirty="0">
                <a:latin typeface="Times New Roman"/>
                <a:cs typeface="Times New Roman"/>
              </a:rPr>
              <a:t>как </a:t>
            </a:r>
            <a:r>
              <a:rPr sz="2000" b="1" spc="-10" dirty="0">
                <a:latin typeface="Times New Roman"/>
                <a:cs typeface="Times New Roman"/>
              </a:rPr>
              <a:t>более </a:t>
            </a:r>
            <a:r>
              <a:rPr sz="2000" b="1" spc="-5" dirty="0">
                <a:latin typeface="Times New Roman"/>
                <a:cs typeface="Times New Roman"/>
              </a:rPr>
              <a:t>тяжелую </a:t>
            </a:r>
            <a:r>
              <a:rPr sz="2000" b="1" dirty="0">
                <a:latin typeface="Times New Roman"/>
                <a:cs typeface="Times New Roman"/>
              </a:rPr>
              <a:t>(правило МВ1, МКБ-10, </a:t>
            </a:r>
            <a:r>
              <a:rPr sz="2000" b="1" spc="-25" dirty="0">
                <a:latin typeface="Times New Roman"/>
                <a:cs typeface="Times New Roman"/>
              </a:rPr>
              <a:t>том </a:t>
            </a:r>
            <a:r>
              <a:rPr sz="2000" b="1" dirty="0">
                <a:latin typeface="Times New Roman"/>
                <a:cs typeface="Times New Roman"/>
              </a:rPr>
              <a:t>2, </a:t>
            </a:r>
            <a:r>
              <a:rPr sz="2000" b="1" spc="-5" dirty="0">
                <a:latin typeface="Times New Roman"/>
                <a:cs typeface="Times New Roman"/>
              </a:rPr>
              <a:t>стр. </a:t>
            </a:r>
            <a:r>
              <a:rPr sz="2000" b="1" spc="-20" dirty="0">
                <a:latin typeface="Times New Roman"/>
                <a:cs typeface="Times New Roman"/>
              </a:rPr>
              <a:t>118), </a:t>
            </a:r>
            <a:r>
              <a:rPr sz="2000" b="1" spc="-15" dirty="0">
                <a:latin typeface="Times New Roman"/>
                <a:cs typeface="Times New Roman"/>
              </a:rPr>
              <a:t> которую, </a:t>
            </a:r>
            <a:r>
              <a:rPr sz="2000" b="1" dirty="0">
                <a:latin typeface="Times New Roman"/>
                <a:cs typeface="Times New Roman"/>
              </a:rPr>
              <a:t>в случае </a:t>
            </a:r>
            <a:r>
              <a:rPr sz="2000" b="1" spc="-5" dirty="0">
                <a:latin typeface="Times New Roman"/>
                <a:cs typeface="Times New Roman"/>
              </a:rPr>
              <a:t>смерти выбирают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spc="-10" dirty="0">
                <a:latin typeface="Times New Roman"/>
                <a:cs typeface="Times New Roman"/>
              </a:rPr>
              <a:t>первоначальной </a:t>
            </a:r>
            <a:r>
              <a:rPr sz="2000" b="1" spc="-5" dirty="0">
                <a:latin typeface="Times New Roman"/>
                <a:cs typeface="Times New Roman"/>
              </a:rPr>
              <a:t> причины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смерти,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а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хроническую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ишемию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мозга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записывают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части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II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Свидетельства.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363" y="268224"/>
            <a:ext cx="8825865" cy="570230"/>
            <a:chOff x="245363" y="268224"/>
            <a:chExt cx="8825865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363" y="591312"/>
              <a:ext cx="8740140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5" y="268224"/>
              <a:ext cx="8732520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6507" y="591312"/>
              <a:ext cx="434340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1080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933444" y="573023"/>
            <a:ext cx="1513840" cy="570230"/>
            <a:chOff x="3933444" y="573023"/>
            <a:chExt cx="1513840" cy="57023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33444" y="896111"/>
              <a:ext cx="1513331" cy="2331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8016" y="573023"/>
              <a:ext cx="1505712" cy="56997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6341" y="330200"/>
            <a:ext cx="85032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ХРОНИЧЕСКИЕ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ФОРМЫ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ЦЕРЕБРОВАСКУЛЯРНЫХ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БОЛЕЗНЕЙ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(I67)</a:t>
            </a:r>
            <a:endParaRPr sz="20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69645" y="1334388"/>
          <a:ext cx="8211819" cy="41890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68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26720">
                <a:tc>
                  <a:txBody>
                    <a:bodyPr/>
                    <a:lstStyle/>
                    <a:p>
                      <a:pPr marL="43815">
                        <a:lnSpc>
                          <a:spcPts val="1639"/>
                        </a:lnSpc>
                        <a:tabLst>
                          <a:tab pos="429704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гипостатическая</a:t>
                      </a:r>
                      <a:r>
                        <a:rPr sz="14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пневмония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14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 состояние,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нед.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J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950">
                <a:tc>
                  <a:txBody>
                    <a:bodyPr/>
                    <a:lstStyle/>
                    <a:p>
                      <a:pPr marL="132080">
                        <a:lnSpc>
                          <a:spcPts val="1639"/>
                        </a:lnSpc>
                        <a:tabLst>
                          <a:tab pos="382905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3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рассеянный склероз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4323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Х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32080">
                        <a:lnSpc>
                          <a:spcPts val="1645"/>
                        </a:lnSpc>
                        <a:tabLst>
                          <a:tab pos="433070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 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223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32080">
                        <a:lnSpc>
                          <a:spcPts val="1645"/>
                        </a:lnSpc>
                        <a:tabLst>
                          <a:tab pos="434149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12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590">
                <a:tc>
                  <a:txBody>
                    <a:bodyPr/>
                    <a:lstStyle/>
                    <a:p>
                      <a:pPr marL="4381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 marR="274955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Церебральный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атеросклероз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I67.2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8357234" y="2787650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4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363" y="268224"/>
            <a:ext cx="8825865" cy="570230"/>
            <a:chOff x="245363" y="268224"/>
            <a:chExt cx="8825865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363" y="591312"/>
              <a:ext cx="8740140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5" y="268224"/>
              <a:ext cx="8732520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6507" y="591312"/>
              <a:ext cx="434340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1080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933444" y="573023"/>
            <a:ext cx="1513840" cy="570230"/>
            <a:chOff x="3933444" y="573023"/>
            <a:chExt cx="1513840" cy="57023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33444" y="896111"/>
              <a:ext cx="1513331" cy="2331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38016" y="573023"/>
              <a:ext cx="1505712" cy="56997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6341" y="330200"/>
            <a:ext cx="85032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ХРОНИЧЕСКИЕ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ФОРМЫ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ЦЕРЕБРОВАСКУЛЯРНЫХ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БОЛЕЗНЕЙ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(I67)</a:t>
            </a:r>
            <a:endParaRPr sz="20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69645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68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3815">
                        <a:lnSpc>
                          <a:spcPts val="1639"/>
                        </a:lnSpc>
                        <a:tabLst>
                          <a:tab pos="488886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5661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час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32080">
                        <a:lnSpc>
                          <a:spcPts val="1639"/>
                        </a:lnSpc>
                        <a:tabLst>
                          <a:tab pos="480758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внутримозговое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4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субкортикальное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3340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сут.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639"/>
                        </a:lnSpc>
                      </a:pPr>
                      <a:r>
                        <a:rPr sz="14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32080">
                        <a:lnSpc>
                          <a:spcPts val="1639"/>
                        </a:lnSpc>
                        <a:tabLst>
                          <a:tab pos="433070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 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2235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L="132080">
                        <a:lnSpc>
                          <a:spcPts val="1645"/>
                        </a:lnSpc>
                        <a:tabLst>
                          <a:tab pos="434149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112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3815">
                        <a:lnSpc>
                          <a:spcPts val="164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 marR="2749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0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Церебральный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атеросклероз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I67.2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8357234" y="2775076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4">
                <a:moveTo>
                  <a:pt x="44196" y="0"/>
                </a:moveTo>
                <a:lnTo>
                  <a:pt x="0" y="0"/>
                </a:lnTo>
                <a:lnTo>
                  <a:pt x="0" y="16763"/>
                </a:lnTo>
                <a:lnTo>
                  <a:pt x="44196" y="16763"/>
                </a:lnTo>
                <a:lnTo>
                  <a:pt x="441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291" y="399288"/>
            <a:ext cx="8712835" cy="666115"/>
            <a:chOff x="431291" y="399288"/>
            <a:chExt cx="8712835" cy="666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291" y="752856"/>
              <a:ext cx="2662428" cy="2545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863" y="399288"/>
              <a:ext cx="2653284" cy="62331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2719" y="752856"/>
              <a:ext cx="3980687" cy="2545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7291" y="399288"/>
              <a:ext cx="3971544" cy="6233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12407" y="752856"/>
              <a:ext cx="2001012" cy="2545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16980" y="399288"/>
              <a:ext cx="1991868" cy="6233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32420" y="752856"/>
              <a:ext cx="473964" cy="2545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36991" y="399288"/>
              <a:ext cx="464820" cy="6233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25384" y="752856"/>
              <a:ext cx="489203" cy="25450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29956" y="399288"/>
              <a:ext cx="480059" cy="6233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33587" y="752856"/>
              <a:ext cx="754379" cy="25450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38160" y="399288"/>
              <a:ext cx="745235" cy="62331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83540" y="467360"/>
            <a:ext cx="8458835" cy="4145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6060">
              <a:lnSpc>
                <a:spcPct val="100000"/>
              </a:lnSpc>
              <a:spcBef>
                <a:spcPts val="95"/>
              </a:spcBef>
            </a:pPr>
            <a:r>
              <a:rPr sz="22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ПОСЛЕДСТВИЯ</a:t>
            </a:r>
            <a:r>
              <a:rPr sz="2200" b="1" spc="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2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ЦЕРЕБРОВАСКУЛЯРНЫХ</a:t>
            </a:r>
            <a:r>
              <a:rPr sz="2200" b="1" spc="7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2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БОЛЕЗНЕЙ</a:t>
            </a:r>
            <a:r>
              <a:rPr sz="2200" b="1" dirty="0">
                <a:solidFill>
                  <a:srgbClr val="AF0F5C"/>
                </a:solidFill>
                <a:latin typeface="Times New Roman"/>
                <a:cs typeface="Times New Roman"/>
              </a:rPr>
              <a:t> (I69)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Times New Roman"/>
              <a:cs typeface="Times New Roman"/>
            </a:endParaRPr>
          </a:p>
          <a:p>
            <a:pPr marL="355600" marR="532765" indent="-342900" algn="just">
              <a:lnSpc>
                <a:spcPct val="100000"/>
              </a:lnSpc>
              <a:buClr>
                <a:srgbClr val="750A3C"/>
              </a:buClr>
              <a:buSzPct val="68750"/>
              <a:buFont typeface="Wingdings"/>
              <a:buChar char="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Данная </a:t>
            </a:r>
            <a:r>
              <a:rPr sz="2400" b="1" spc="-20" dirty="0">
                <a:latin typeface="Times New Roman"/>
                <a:cs typeface="Times New Roman"/>
              </a:rPr>
              <a:t>рубрика </a:t>
            </a:r>
            <a:r>
              <a:rPr sz="2400" b="1" spc="-15" dirty="0">
                <a:latin typeface="Times New Roman"/>
                <a:cs typeface="Times New Roman"/>
              </a:rPr>
              <a:t>используется </a:t>
            </a:r>
            <a:r>
              <a:rPr sz="2400" b="1" spc="-25" dirty="0">
                <a:latin typeface="Times New Roman"/>
                <a:cs typeface="Times New Roman"/>
              </a:rPr>
              <a:t>только </a:t>
            </a:r>
            <a:r>
              <a:rPr sz="2400" b="1" dirty="0">
                <a:latin typeface="Times New Roman"/>
                <a:cs typeface="Times New Roman"/>
              </a:rPr>
              <a:t>для </a:t>
            </a:r>
            <a:r>
              <a:rPr sz="2400" b="1" spc="-5" dirty="0">
                <a:latin typeface="Times New Roman"/>
                <a:cs typeface="Times New Roman"/>
              </a:rPr>
              <a:t>регистрации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летальных </a:t>
            </a:r>
            <a:r>
              <a:rPr sz="2400" b="1" spc="-40" dirty="0">
                <a:latin typeface="Times New Roman"/>
                <a:cs typeface="Times New Roman"/>
              </a:rPr>
              <a:t>исходов </a:t>
            </a:r>
            <a:r>
              <a:rPr sz="2400" b="1" dirty="0">
                <a:latin typeface="Times New Roman"/>
                <a:cs typeface="Times New Roman"/>
              </a:rPr>
              <a:t>и </a:t>
            </a:r>
            <a:r>
              <a:rPr sz="2400" b="1" spc="-5" dirty="0">
                <a:latin typeface="Times New Roman"/>
                <a:cs typeface="Times New Roman"/>
              </a:rPr>
              <a:t>не </a:t>
            </a:r>
            <a:r>
              <a:rPr sz="2400" b="1" spc="-15" dirty="0">
                <a:latin typeface="Times New Roman"/>
                <a:cs typeface="Times New Roman"/>
              </a:rPr>
              <a:t>используется </a:t>
            </a:r>
            <a:r>
              <a:rPr sz="2400" b="1" spc="-5" dirty="0">
                <a:latin typeface="Times New Roman"/>
                <a:cs typeface="Times New Roman"/>
              </a:rPr>
              <a:t>для </a:t>
            </a:r>
            <a:r>
              <a:rPr sz="2400" b="1" spc="-15" dirty="0">
                <a:latin typeface="Times New Roman"/>
                <a:cs typeface="Times New Roman"/>
              </a:rPr>
              <a:t>обозначения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хронических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болезней.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750A3C"/>
              </a:buClr>
              <a:buFont typeface="Wingdings"/>
              <a:buChar char="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lr>
                <a:srgbClr val="750A3C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Логическая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последовательность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должна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быть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обязательно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указана</a:t>
            </a:r>
            <a:r>
              <a:rPr sz="2400" b="1" dirty="0">
                <a:latin typeface="Times New Roman"/>
                <a:cs typeface="Times New Roman"/>
              </a:rPr>
              <a:t> в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Свидетельстве.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допускается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запись</a:t>
            </a:r>
            <a:endParaRPr sz="2400">
              <a:latin typeface="Times New Roman"/>
              <a:cs typeface="Times New Roman"/>
            </a:endParaRPr>
          </a:p>
          <a:p>
            <a:pPr marL="355600" marR="19050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последствий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цереброваскулярных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болезней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одной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строкой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без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указания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логической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последовательности.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363" y="268224"/>
            <a:ext cx="8825865" cy="570230"/>
            <a:chOff x="245363" y="268224"/>
            <a:chExt cx="8825865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363" y="591312"/>
              <a:ext cx="8740140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5" y="268224"/>
              <a:ext cx="8732520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6507" y="591312"/>
              <a:ext cx="434340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1080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805428" y="573023"/>
            <a:ext cx="1705610" cy="570230"/>
            <a:chOff x="3805428" y="573023"/>
            <a:chExt cx="1705610" cy="57023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05428" y="896111"/>
              <a:ext cx="1705355" cy="2331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10000" y="573023"/>
              <a:ext cx="1697736" cy="56997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6341" y="330200"/>
            <a:ext cx="85032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ХРОНИЧЕСКИЕ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ФОРМЫ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ЦЕРЕБРОВАСКУЛЯРНЫХ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БОЛЕЗНЕЙ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(I67)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434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69645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68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3180">
                        <a:lnSpc>
                          <a:spcPts val="1525"/>
                        </a:lnSpc>
                        <a:tabLst>
                          <a:tab pos="413067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300" b="1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сдавление</a:t>
                      </a: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3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855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3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  <a:tabLst>
                          <a:tab pos="4097020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300" b="1" spc="3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обструктивная</a:t>
                      </a:r>
                      <a:r>
                        <a:rPr sz="13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гидроцефалия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1529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 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3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3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Последствия</a:t>
                      </a:r>
                      <a:r>
                        <a:rPr sz="13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субарахноидального</a:t>
                      </a:r>
                      <a:r>
                        <a:rPr sz="13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кровоизлияния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4015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8105" algn="r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9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R="1458595" algn="ctr">
                        <a:lnSpc>
                          <a:spcPts val="1525"/>
                        </a:lnSpc>
                        <a:tabLst>
                          <a:tab pos="392493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3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42748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3180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 marR="275590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0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I10.X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8356727" y="3258184"/>
            <a:ext cx="41275" cy="15240"/>
          </a:xfrm>
          <a:custGeom>
            <a:avLst/>
            <a:gdLst/>
            <a:ahLst/>
            <a:cxnLst/>
            <a:rect l="l" t="t" r="r" b="b"/>
            <a:pathLst>
              <a:path w="41275" h="15239">
                <a:moveTo>
                  <a:pt x="41148" y="0"/>
                </a:moveTo>
                <a:lnTo>
                  <a:pt x="0" y="0"/>
                </a:lnTo>
                <a:lnTo>
                  <a:pt x="0" y="15239"/>
                </a:lnTo>
                <a:lnTo>
                  <a:pt x="41148" y="15239"/>
                </a:lnTo>
                <a:lnTo>
                  <a:pt x="411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363" y="268224"/>
            <a:ext cx="8825865" cy="570230"/>
            <a:chOff x="245363" y="268224"/>
            <a:chExt cx="8825865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363" y="591312"/>
              <a:ext cx="8740140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5" y="268224"/>
              <a:ext cx="8732520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6507" y="591312"/>
              <a:ext cx="434340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41080" y="268224"/>
              <a:ext cx="426720" cy="56997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805428" y="573023"/>
            <a:ext cx="1705610" cy="570230"/>
            <a:chOff x="3805428" y="573023"/>
            <a:chExt cx="1705610" cy="57023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05428" y="896111"/>
              <a:ext cx="1705355" cy="2331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10000" y="573023"/>
              <a:ext cx="1697736" cy="56997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6341" y="330200"/>
            <a:ext cx="85032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ХРОНИЧЕСКИЕ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ФОРМЫ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ЦЕРЕБРОВАСКУЛЯРНЫХ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БОЛЕЗНЕЙ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AF0F5C"/>
                </a:solidFill>
                <a:latin typeface="Times New Roman"/>
                <a:cs typeface="Times New Roman"/>
              </a:rPr>
              <a:t>(I67)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434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69645" y="1334388"/>
          <a:ext cx="8211819" cy="41765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36220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68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4147">
                <a:tc>
                  <a:txBody>
                    <a:bodyPr/>
                    <a:lstStyle/>
                    <a:p>
                      <a:pPr marL="43180">
                        <a:lnSpc>
                          <a:spcPts val="1525"/>
                        </a:lnSpc>
                        <a:tabLst>
                          <a:tab pos="1866900" algn="l"/>
                          <a:tab pos="408876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300" b="1" spc="3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сдавление</a:t>
                      </a:r>
                      <a:r>
                        <a:rPr sz="13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3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sz="13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855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13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572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G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96824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  <a:tabLst>
                          <a:tab pos="404177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3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внутримозговое</a:t>
                      </a:r>
                      <a:r>
                        <a:rPr sz="13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3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3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ствол</a:t>
                      </a:r>
                      <a:r>
                        <a:rPr sz="13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1529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 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25730">
                        <a:lnSpc>
                          <a:spcPts val="1525"/>
                        </a:lnSpc>
                        <a:tabLst>
                          <a:tab pos="4093210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3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Последствия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внутримозгового</a:t>
                      </a:r>
                      <a:r>
                        <a:rPr sz="13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кровоизлияния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4015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6830" algn="r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9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525"/>
                        </a:lnSpc>
                      </a:pPr>
                      <a:r>
                        <a:rPr sz="13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525"/>
                        </a:lnSpc>
                      </a:pPr>
                      <a:r>
                        <a:rPr sz="13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R="1458595" algn="ctr">
                        <a:lnSpc>
                          <a:spcPts val="1525"/>
                        </a:lnSpc>
                        <a:tabLst>
                          <a:tab pos="392493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3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42748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3180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 marR="275590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3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3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0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300" b="1" spc="-10" dirty="0">
                          <a:latin typeface="Times New Roman"/>
                          <a:cs typeface="Times New Roman"/>
                        </a:rPr>
                        <a:t>I10.X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8356727" y="3258184"/>
            <a:ext cx="41275" cy="15240"/>
          </a:xfrm>
          <a:custGeom>
            <a:avLst/>
            <a:gdLst/>
            <a:ahLst/>
            <a:cxnLst/>
            <a:rect l="l" t="t" r="r" b="b"/>
            <a:pathLst>
              <a:path w="41275" h="15239">
                <a:moveTo>
                  <a:pt x="41148" y="0"/>
                </a:moveTo>
                <a:lnTo>
                  <a:pt x="0" y="0"/>
                </a:lnTo>
                <a:lnTo>
                  <a:pt x="0" y="15239"/>
                </a:lnTo>
                <a:lnTo>
                  <a:pt x="41148" y="15239"/>
                </a:lnTo>
                <a:lnTo>
                  <a:pt x="411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0540" y="338327"/>
            <a:ext cx="8633460" cy="727075"/>
            <a:chOff x="510540" y="338327"/>
            <a:chExt cx="8633460" cy="727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0540" y="725423"/>
              <a:ext cx="7248144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2" y="338327"/>
              <a:ext cx="7239000" cy="679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44156" y="725423"/>
              <a:ext cx="8382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8728" y="338327"/>
              <a:ext cx="829055" cy="6797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67828" y="725423"/>
              <a:ext cx="516635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72399" y="338327"/>
              <a:ext cx="507492" cy="6797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69935" y="725423"/>
              <a:ext cx="938783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74508" y="338327"/>
              <a:ext cx="931163" cy="679704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92302" y="414654"/>
            <a:ext cx="7911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БЛОК</a:t>
            </a:r>
            <a:r>
              <a:rPr sz="2400" spc="-15" dirty="0">
                <a:solidFill>
                  <a:srgbClr val="AF0F5C"/>
                </a:solidFill>
              </a:rPr>
              <a:t> </a:t>
            </a:r>
            <a:r>
              <a:rPr sz="2400" spc="-40" dirty="0">
                <a:solidFill>
                  <a:srgbClr val="AF0F5C"/>
                </a:solidFill>
              </a:rPr>
              <a:t>«ЦЕРЕБРОВАСКУЛЯРНЫЕ</a:t>
            </a:r>
            <a:r>
              <a:rPr sz="2400" spc="10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БОЛЕЗНИ»</a:t>
            </a:r>
            <a:r>
              <a:rPr sz="2400" spc="-40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(I60-I69)</a:t>
            </a:r>
            <a:endParaRPr sz="2400"/>
          </a:p>
        </p:txBody>
      </p:sp>
      <p:sp>
        <p:nvSpPr>
          <p:cNvPr id="12" name="object 12"/>
          <p:cNvSpPr txBox="1"/>
          <p:nvPr/>
        </p:nvSpPr>
        <p:spPr>
          <a:xfrm>
            <a:off x="3604577" y="932510"/>
            <a:ext cx="221805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Основные</a:t>
            </a:r>
            <a:r>
              <a:rPr sz="2000" b="1" i="1" spc="-6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ошибки</a:t>
            </a:r>
            <a:r>
              <a:rPr sz="2000" b="1" i="1" spc="-8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3540" y="1716404"/>
            <a:ext cx="133350" cy="488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1.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2.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3540" y="2545841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3.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540" y="3569970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4.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0739" y="1606067"/>
            <a:ext cx="7931150" cy="26600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600" b="1" spc="-10" dirty="0">
                <a:latin typeface="Times New Roman"/>
                <a:cs typeface="Times New Roman"/>
              </a:rPr>
              <a:t>Не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выстраивается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логическая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последовательность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патогенеза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болезни.</a:t>
            </a:r>
            <a:endParaRPr sz="1600">
              <a:latin typeface="Times New Roman"/>
              <a:cs typeface="Times New Roman"/>
            </a:endParaRPr>
          </a:p>
          <a:p>
            <a:pPr marL="12700" marR="967105">
              <a:lnSpc>
                <a:spcPct val="100000"/>
              </a:lnSpc>
              <a:spcBef>
                <a:spcPts val="380"/>
              </a:spcBef>
            </a:pPr>
            <a:r>
              <a:rPr sz="1600" b="1" spc="-5" dirty="0">
                <a:latin typeface="Times New Roman"/>
                <a:cs typeface="Times New Roman"/>
              </a:rPr>
              <a:t>Неверно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кодируются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внесенные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диагнозы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(текст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не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соответствует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выбранному</a:t>
            </a:r>
            <a:r>
              <a:rPr sz="1600" b="1" spc="-20" dirty="0">
                <a:latin typeface="Times New Roman"/>
                <a:cs typeface="Times New Roman"/>
              </a:rPr>
              <a:t> коду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по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МКБ-10).</a:t>
            </a:r>
            <a:endParaRPr sz="1600">
              <a:latin typeface="Times New Roman"/>
              <a:cs typeface="Times New Roman"/>
            </a:endParaRPr>
          </a:p>
          <a:p>
            <a:pPr marL="12700" marR="149860">
              <a:lnSpc>
                <a:spcPct val="100000"/>
              </a:lnSpc>
              <a:spcBef>
                <a:spcPts val="390"/>
              </a:spcBef>
            </a:pPr>
            <a:r>
              <a:rPr sz="1600" b="1" spc="-10" dirty="0">
                <a:latin typeface="Times New Roman"/>
                <a:cs typeface="Times New Roman"/>
              </a:rPr>
              <a:t>Часто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используется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качестве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первоначальной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причины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смерти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термин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«острое 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нарушение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мозгового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кровообращения»,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такой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формулировке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код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по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Times New Roman"/>
                <a:cs typeface="Times New Roman"/>
              </a:rPr>
              <a:t>МКБ-10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вносятся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уточненные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(если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тексте</a:t>
            </a:r>
            <a:r>
              <a:rPr sz="1600" b="1" spc="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нет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уточнения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конкретной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нозологии,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то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код </a:t>
            </a:r>
            <a:r>
              <a:rPr sz="1600" b="1" spc="-20" dirty="0">
                <a:latin typeface="Times New Roman"/>
                <a:cs typeface="Times New Roman"/>
              </a:rPr>
              <a:t> можно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выбрать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только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неуточненный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I64).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b="1" spc="-10" dirty="0">
                <a:latin typeface="Times New Roman"/>
                <a:cs typeface="Times New Roman"/>
              </a:rPr>
              <a:t>Инфаркты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мозга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кровоизлияния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–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диагнозы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вносятся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свидетельства</a:t>
            </a:r>
            <a:r>
              <a:rPr sz="1600" b="1" spc="7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без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Times New Roman"/>
                <a:cs typeface="Times New Roman"/>
              </a:rPr>
              <a:t>уточнения,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поэтому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невозможно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установить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4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знак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кода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по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МКБ-10,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при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такой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записи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spc="10" dirty="0">
                <a:latin typeface="Times New Roman"/>
                <a:cs typeface="Times New Roman"/>
              </a:rPr>
              <a:t>все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инфаркты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 </a:t>
            </a:r>
            <a:r>
              <a:rPr sz="1600" b="1" spc="-20" dirty="0">
                <a:latin typeface="Times New Roman"/>
                <a:cs typeface="Times New Roman"/>
              </a:rPr>
              <a:t>инсульты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кодируются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как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неуточненные!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3540" y="4350511"/>
            <a:ext cx="133350" cy="1955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0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5.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336" y="408431"/>
            <a:ext cx="6227445" cy="513715"/>
            <a:chOff x="1545336" y="408431"/>
            <a:chExt cx="6227445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336" y="697991"/>
              <a:ext cx="5440679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8384" y="408431"/>
              <a:ext cx="5433060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69024" y="697991"/>
              <a:ext cx="633983" cy="2118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3595" y="408431"/>
              <a:ext cx="624840" cy="513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86015" y="697991"/>
              <a:ext cx="393192" cy="2118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90588" y="408431"/>
              <a:ext cx="384048" cy="5135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62215" y="697991"/>
              <a:ext cx="710183" cy="2118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66788" y="408431"/>
              <a:ext cx="701040" cy="51358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79829" y="463422"/>
            <a:ext cx="5938520" cy="102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БЛОК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«ЦЕРЕБРОВАСКУЛЯРНЫЕ</a:t>
            </a:r>
            <a:r>
              <a:rPr sz="1800" b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БОЛЕЗНИ»</a:t>
            </a: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(I60-I69)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385445" algn="ctr">
              <a:lnSpc>
                <a:spcPct val="100000"/>
              </a:lnSpc>
              <a:spcBef>
                <a:spcPts val="1460"/>
              </a:spcBef>
            </a:pPr>
            <a:r>
              <a:rPr sz="16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Основные</a:t>
            </a:r>
            <a:r>
              <a:rPr sz="16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16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ошибки: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21232" y="1838451"/>
          <a:ext cx="7633333" cy="44038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4415"/>
                <a:gridCol w="2160269"/>
                <a:gridCol w="864235"/>
                <a:gridCol w="707389"/>
                <a:gridCol w="1597025"/>
              </a:tblGrid>
              <a:tr h="257301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НЕВЕРНОЕ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ЗАПОЛНЕНИЕ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7175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ина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см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ер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5">
                <a:tc>
                  <a:txBody>
                    <a:bodyPr/>
                    <a:lstStyle/>
                    <a:p>
                      <a:pPr marL="63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б)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357505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86968">
                <a:tc>
                  <a:txBody>
                    <a:bodyPr/>
                    <a:lstStyle/>
                    <a:p>
                      <a:pPr marL="110489" marR="103505" indent="121920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повторное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острое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нарушение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 мозгового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кровообращения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I61.2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1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I63.5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16026"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другой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1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I63.8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53237"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геморрагический</a:t>
                      </a:r>
                      <a:r>
                        <a:rPr sz="11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инсульт</a:t>
                      </a:r>
                      <a:r>
                        <a:rPr sz="11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I61.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G93.6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73380" marR="164465" indent="-203200">
                        <a:lnSpc>
                          <a:spcPts val="132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острое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нарушение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мозгового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кровообращения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I63.5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G93.6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1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I63.3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G93.6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464184">
                        <a:lnSpc>
                          <a:spcPts val="1285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субарахноидальное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2799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кровоизлияние</a:t>
                      </a:r>
                      <a:r>
                        <a:rPr sz="11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I61.5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621030" marR="70485" indent="-544195">
                        <a:lnSpc>
                          <a:spcPts val="132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инфаркт головного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 в левом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полушарии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I63.3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46355" indent="-38100">
                        <a:lnSpc>
                          <a:spcPts val="132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сахарный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диабет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тип </a:t>
                      </a:r>
                      <a:r>
                        <a:rPr sz="1100" b="1" spc="-2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осложнениями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E11.7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последствия</a:t>
                      </a:r>
                      <a:r>
                        <a:rPr sz="11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инсульта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I69.4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53491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цереброваскулярная</a:t>
                      </a:r>
                      <a:r>
                        <a:rPr sz="11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I67.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76923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отек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головного</a:t>
                      </a:r>
                      <a:r>
                        <a:rPr sz="11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мозга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G93.6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церебральный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атеросклероз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43801"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цереброваскулярная</a:t>
                      </a:r>
                      <a:r>
                        <a:rPr sz="11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I67.8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82663"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геморрагический</a:t>
                      </a:r>
                      <a:r>
                        <a:rPr sz="11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инсульт</a:t>
                      </a:r>
                      <a:r>
                        <a:rPr sz="11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I64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400685" algn="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374904"/>
            <a:ext cx="8629650" cy="690245"/>
            <a:chOff x="514350" y="374904"/>
            <a:chExt cx="8629650" cy="690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11195" y="762000"/>
              <a:ext cx="3374135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5767" y="374904"/>
              <a:ext cx="3364991" cy="679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0803" y="762000"/>
              <a:ext cx="53340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75376" y="374904"/>
              <a:ext cx="524255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89676" y="762000"/>
              <a:ext cx="717803" cy="277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94247" y="374904"/>
              <a:ext cx="710183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94476" y="762000"/>
              <a:ext cx="515112" cy="2773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99047" y="374904"/>
              <a:ext cx="507492" cy="679703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893314" y="450596"/>
            <a:ext cx="3510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AF0F5C"/>
                </a:solidFill>
              </a:rPr>
              <a:t>«АТЕРОСКЛЕРОЗ»</a:t>
            </a:r>
            <a:r>
              <a:rPr sz="2400" spc="-60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(I70)</a:t>
            </a:r>
            <a:endParaRPr sz="2400"/>
          </a:p>
        </p:txBody>
      </p:sp>
      <p:sp>
        <p:nvSpPr>
          <p:cNvPr id="12" name="object 12"/>
          <p:cNvSpPr txBox="1"/>
          <p:nvPr/>
        </p:nvSpPr>
        <p:spPr>
          <a:xfrm>
            <a:off x="383540" y="1076959"/>
            <a:ext cx="7933690" cy="252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  <a:tab pos="5085080" algn="l"/>
              </a:tabLst>
            </a:pPr>
            <a:r>
              <a:rPr sz="2000" b="1" dirty="0">
                <a:latin typeface="Times New Roman"/>
                <a:cs typeface="Times New Roman"/>
              </a:rPr>
              <a:t>Сборные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понятия</a:t>
            </a:r>
            <a:r>
              <a:rPr sz="2000" b="1" spc="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(термины),</a:t>
            </a:r>
            <a:r>
              <a:rPr sz="2000" b="1" dirty="0">
                <a:latin typeface="Times New Roman"/>
                <a:cs typeface="Times New Roman"/>
              </a:rPr>
              <a:t> такие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как	</a:t>
            </a:r>
            <a:r>
              <a:rPr sz="2000" b="1" dirty="0">
                <a:latin typeface="Times New Roman"/>
                <a:cs typeface="Times New Roman"/>
              </a:rPr>
              <a:t>«общий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атеросклероз»,</a:t>
            </a:r>
            <a:endParaRPr sz="2000">
              <a:latin typeface="Times New Roman"/>
              <a:cs typeface="Times New Roman"/>
            </a:endParaRPr>
          </a:p>
          <a:p>
            <a:pPr marL="355600" marR="508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«генерализованный атеросклероз»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spc="-5" dirty="0">
                <a:latin typeface="Times New Roman"/>
                <a:cs typeface="Times New Roman"/>
              </a:rPr>
              <a:t>диагноза </a:t>
            </a:r>
            <a:r>
              <a:rPr sz="2000" b="1" spc="-15" dirty="0">
                <a:latin typeface="Times New Roman"/>
                <a:cs typeface="Times New Roman"/>
              </a:rPr>
              <a:t>основного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заболевания </a:t>
            </a:r>
            <a:r>
              <a:rPr sz="2000" b="1" dirty="0">
                <a:latin typeface="Times New Roman"/>
                <a:cs typeface="Times New Roman"/>
              </a:rPr>
              <a:t>и 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spc="-10" dirty="0">
                <a:latin typeface="Times New Roman"/>
                <a:cs typeface="Times New Roman"/>
              </a:rPr>
              <a:t>первоначальной </a:t>
            </a:r>
            <a:r>
              <a:rPr sz="2000" b="1" spc="-5" dirty="0">
                <a:latin typeface="Times New Roman"/>
                <a:cs typeface="Times New Roman"/>
              </a:rPr>
              <a:t>причины смерти не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используются.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Следует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использовать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только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рубрики,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обозначающие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атеросклеротическое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поражение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конкретных </a:t>
            </a:r>
            <a:r>
              <a:rPr sz="2000" b="1" spc="-25" dirty="0">
                <a:latin typeface="Times New Roman"/>
                <a:cs typeface="Times New Roman"/>
              </a:rPr>
              <a:t>сосудов,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например,</a:t>
            </a:r>
            <a:endParaRPr sz="2000">
              <a:latin typeface="Times New Roman"/>
              <a:cs typeface="Times New Roman"/>
            </a:endParaRPr>
          </a:p>
          <a:p>
            <a:pPr marL="355600" marR="782955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«атеросклероз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аорты </a:t>
            </a:r>
            <a:r>
              <a:rPr sz="2000" b="1" dirty="0">
                <a:latin typeface="Times New Roman"/>
                <a:cs typeface="Times New Roman"/>
              </a:rPr>
              <a:t>I70.0»,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«атеросклероз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сосудов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нижних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конечностей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5" dirty="0">
                <a:latin typeface="Times New Roman"/>
                <a:cs typeface="Times New Roman"/>
              </a:rPr>
              <a:t>гангреной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I70.2».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338327"/>
            <a:ext cx="8629650" cy="727075"/>
            <a:chOff x="514350" y="338327"/>
            <a:chExt cx="8629650" cy="727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5916" y="725423"/>
              <a:ext cx="4044696" cy="277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0488" y="338327"/>
              <a:ext cx="4035552" cy="679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06084" y="725423"/>
              <a:ext cx="937260" cy="2773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10655" y="338327"/>
              <a:ext cx="929640" cy="67970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57652" y="414654"/>
            <a:ext cx="4181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AF0F5C"/>
                </a:solidFill>
              </a:rPr>
              <a:t>ДИАГНОЗ</a:t>
            </a:r>
            <a:r>
              <a:rPr sz="2400" spc="-65" dirty="0">
                <a:solidFill>
                  <a:srgbClr val="AF0F5C"/>
                </a:solidFill>
              </a:rPr>
              <a:t> </a:t>
            </a:r>
            <a:r>
              <a:rPr sz="2400" spc="-15" dirty="0">
                <a:solidFill>
                  <a:srgbClr val="AF0F5C"/>
                </a:solidFill>
              </a:rPr>
              <a:t>«СТАРОСТЬ»</a:t>
            </a:r>
            <a:r>
              <a:rPr sz="2400" spc="10" dirty="0">
                <a:solidFill>
                  <a:srgbClr val="AF0F5C"/>
                </a:solidFill>
              </a:rPr>
              <a:t> </a:t>
            </a:r>
            <a:r>
              <a:rPr sz="2400" dirty="0">
                <a:solidFill>
                  <a:srgbClr val="AF0F5C"/>
                </a:solidFill>
              </a:rPr>
              <a:t>R54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618540" y="1486281"/>
            <a:ext cx="805434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latin typeface="Times New Roman"/>
                <a:cs typeface="Times New Roman"/>
              </a:rPr>
              <a:t>можно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использовать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для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кодирования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первоначальной</a:t>
            </a:r>
            <a:r>
              <a:rPr sz="2000" b="1" spc="-5" dirty="0">
                <a:latin typeface="Times New Roman"/>
                <a:cs typeface="Times New Roman"/>
              </a:rPr>
              <a:t> причины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 лишь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30" dirty="0">
                <a:latin typeface="Times New Roman"/>
                <a:cs typeface="Times New Roman"/>
              </a:rPr>
              <a:t>том </a:t>
            </a:r>
            <a:r>
              <a:rPr sz="2000" b="1" spc="-5" dirty="0">
                <a:latin typeface="Times New Roman"/>
                <a:cs typeface="Times New Roman"/>
              </a:rPr>
              <a:t>случае, 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если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отсутствует указание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на наличие </a:t>
            </a:r>
            <a:r>
              <a:rPr sz="2000" b="1" i="1" spc="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20" dirty="0">
                <a:solidFill>
                  <a:srgbClr val="007DEA"/>
                </a:solidFill>
                <a:latin typeface="Times New Roman"/>
                <a:cs typeface="Times New Roman"/>
              </a:rPr>
              <a:t>какого-либо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другого </a:t>
            </a:r>
            <a:r>
              <a:rPr sz="2000" b="1" i="1" spc="-20" dirty="0">
                <a:solidFill>
                  <a:srgbClr val="007DEA"/>
                </a:solidFill>
                <a:latin typeface="Times New Roman"/>
                <a:cs typeface="Times New Roman"/>
              </a:rPr>
              <a:t>состояния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или 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заболевания,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25" dirty="0">
                <a:solidFill>
                  <a:srgbClr val="007DEA"/>
                </a:solidFill>
                <a:latin typeface="Times New Roman"/>
                <a:cs typeface="Times New Roman"/>
              </a:rPr>
              <a:t>какое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могло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бы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быть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отнесено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к</a:t>
            </a:r>
            <a:r>
              <a:rPr sz="2000" b="1" i="1" spc="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25" dirty="0">
                <a:solidFill>
                  <a:srgbClr val="007DEA"/>
                </a:solidFill>
                <a:latin typeface="Times New Roman"/>
                <a:cs typeface="Times New Roman"/>
              </a:rPr>
              <a:t>любому</a:t>
            </a:r>
            <a:r>
              <a:rPr sz="2000" b="1" i="1" spc="-2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классу</a:t>
            </a:r>
            <a:r>
              <a:rPr sz="2000" b="1" i="1" spc="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МКБ,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20" dirty="0">
                <a:solidFill>
                  <a:srgbClr val="007DEA"/>
                </a:solidFill>
                <a:latin typeface="Times New Roman"/>
                <a:cs typeface="Times New Roman"/>
              </a:rPr>
              <a:t>кроме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18-го,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 а</a:t>
            </a:r>
            <a:r>
              <a:rPr sz="2000" b="1" i="1" spc="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возраст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 умершего </a:t>
            </a:r>
            <a:r>
              <a:rPr sz="2000" b="1" i="1" spc="-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превышал</a:t>
            </a:r>
            <a:r>
              <a:rPr sz="2000" b="1" i="1" spc="-4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80</a:t>
            </a:r>
            <a:r>
              <a:rPr sz="2000" b="1" i="1" spc="-1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лет.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83540" y="303657"/>
            <a:ext cx="8495665" cy="566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7080" marR="913765" indent="-108204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ПОРЯДОК</a:t>
            </a:r>
            <a:r>
              <a:rPr sz="2400" b="1" spc="-6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750A3C"/>
                </a:solidFill>
                <a:latin typeface="Times New Roman"/>
                <a:cs typeface="Times New Roman"/>
              </a:rPr>
              <a:t>ЗАПОЛНЕНИЯ</a:t>
            </a:r>
            <a:r>
              <a:rPr sz="2400" b="1" spc="-7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750A3C"/>
                </a:solidFill>
                <a:latin typeface="Times New Roman"/>
                <a:cs typeface="Times New Roman"/>
              </a:rPr>
              <a:t>МЕДИЦИНСКОГО </a:t>
            </a:r>
            <a:r>
              <a:rPr sz="2400" b="1" spc="-58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750A3C"/>
                </a:solidFill>
                <a:latin typeface="Times New Roman"/>
                <a:cs typeface="Times New Roman"/>
              </a:rPr>
              <a:t>СВИДЕТЕЛЬСТВА</a:t>
            </a:r>
            <a:r>
              <a:rPr sz="2400" b="1" spc="3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50A3C"/>
                </a:solidFill>
                <a:latin typeface="Times New Roman"/>
                <a:cs typeface="Times New Roman"/>
              </a:rPr>
              <a:t>О</a:t>
            </a:r>
            <a:r>
              <a:rPr sz="2400" b="1" spc="-15" dirty="0">
                <a:solidFill>
                  <a:srgbClr val="750A3C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750A3C"/>
                </a:solidFill>
                <a:latin typeface="Times New Roman"/>
                <a:cs typeface="Times New Roman"/>
              </a:rPr>
              <a:t>СМЕРТИ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ts val="2735"/>
              </a:lnSpc>
              <a:spcBef>
                <a:spcPts val="1160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При </a:t>
            </a:r>
            <a:r>
              <a:rPr sz="2400" b="1" spc="-15" dirty="0">
                <a:latin typeface="Times New Roman"/>
                <a:cs typeface="Times New Roman"/>
              </a:rPr>
              <a:t>заполнении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пункта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19 «Причины </a:t>
            </a:r>
            <a:r>
              <a:rPr sz="2400" b="1" spc="-10" dirty="0">
                <a:latin typeface="Times New Roman"/>
                <a:cs typeface="Times New Roman"/>
              </a:rPr>
              <a:t>смерти»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необходимо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735"/>
              </a:lnSpc>
            </a:pPr>
            <a:r>
              <a:rPr sz="2400" b="1" spc="-30" dirty="0">
                <a:latin typeface="Times New Roman"/>
                <a:cs typeface="Times New Roman"/>
              </a:rPr>
              <a:t>соблюдать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следующий порядок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записи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смерти.</a:t>
            </a:r>
            <a:endParaRPr sz="2400">
              <a:latin typeface="Times New Roman"/>
              <a:cs typeface="Times New Roman"/>
            </a:endParaRPr>
          </a:p>
          <a:p>
            <a:pPr marL="355600" marR="255270" indent="-342900">
              <a:lnSpc>
                <a:spcPts val="2590"/>
              </a:lnSpc>
              <a:spcBef>
                <a:spcPts val="620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Из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заключительного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клинического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диагноза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выбирается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одна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первоначальная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причина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смерти.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Эта</a:t>
            </a:r>
            <a:endParaRPr sz="2400">
              <a:latin typeface="Times New Roman"/>
              <a:cs typeface="Times New Roman"/>
            </a:endParaRPr>
          </a:p>
          <a:p>
            <a:pPr marL="355600" marR="105410">
              <a:lnSpc>
                <a:spcPts val="2590"/>
              </a:lnSpc>
              <a:spcBef>
                <a:spcPts val="5"/>
              </a:spcBef>
              <a:tabLst>
                <a:tab pos="328739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первоначальная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причина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ее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осложнениями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указывается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подпунктах</a:t>
            </a:r>
            <a:r>
              <a:rPr sz="2400" b="1" spc="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«а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-</a:t>
            </a:r>
            <a:r>
              <a:rPr sz="2400" b="1" spc="-5" dirty="0">
                <a:latin typeface="Times New Roman"/>
                <a:cs typeface="Times New Roman"/>
              </a:rPr>
              <a:t> г»	</a:t>
            </a:r>
            <a:r>
              <a:rPr sz="2400" b="1" dirty="0">
                <a:latin typeface="Times New Roman"/>
                <a:cs typeface="Times New Roman"/>
              </a:rPr>
              <a:t>части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пункта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19 </a:t>
            </a:r>
            <a:r>
              <a:rPr sz="2400" b="1" spc="-20" dirty="0">
                <a:latin typeface="Times New Roman"/>
                <a:cs typeface="Times New Roman"/>
              </a:rPr>
              <a:t>Медицинского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555"/>
              </a:lnSpc>
            </a:pPr>
            <a:r>
              <a:rPr sz="2400" b="1" dirty="0">
                <a:latin typeface="Times New Roman"/>
                <a:cs typeface="Times New Roman"/>
              </a:rPr>
              <a:t>свидетельства:</a:t>
            </a:r>
            <a:endParaRPr sz="2400">
              <a:latin typeface="Times New Roman"/>
              <a:cs typeface="Times New Roman"/>
            </a:endParaRPr>
          </a:p>
          <a:p>
            <a:pPr marL="355600" marR="3945890">
              <a:lnSpc>
                <a:spcPct val="110000"/>
              </a:lnSpc>
            </a:pPr>
            <a:r>
              <a:rPr sz="2400" b="1" dirty="0">
                <a:latin typeface="Times New Roman"/>
                <a:cs typeface="Times New Roman"/>
              </a:rPr>
              <a:t>а)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непосредственная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причина;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б)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промежуточная</a:t>
            </a:r>
            <a:r>
              <a:rPr sz="2400" b="1" spc="5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причина;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в)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первоначальная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причина;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290"/>
              </a:spcBef>
            </a:pPr>
            <a:r>
              <a:rPr sz="2400" b="1" spc="-5" dirty="0">
                <a:latin typeface="Times New Roman"/>
                <a:cs typeface="Times New Roman"/>
              </a:rPr>
              <a:t>г)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внешняя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причина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травмах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(отравлениях).</a:t>
            </a:r>
            <a:endParaRPr sz="2400">
              <a:latin typeface="Times New Roman"/>
              <a:cs typeface="Times New Roman"/>
            </a:endParaRPr>
          </a:p>
          <a:p>
            <a:pPr marL="355600" marR="1157605" indent="-342900">
              <a:lnSpc>
                <a:spcPts val="2590"/>
              </a:lnSpc>
              <a:spcBef>
                <a:spcPts val="620"/>
              </a:spcBef>
              <a:buClr>
                <a:srgbClr val="750A3C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части</a:t>
            </a:r>
            <a:r>
              <a:rPr sz="2400" b="1" spc="-5" dirty="0">
                <a:latin typeface="Times New Roman"/>
                <a:cs typeface="Times New Roman"/>
              </a:rPr>
              <a:t> II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пункта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19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Медицинского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свидетельства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указываются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прочие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важные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причины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смерти.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940" y="271272"/>
            <a:ext cx="7992109" cy="513715"/>
            <a:chOff x="662940" y="271272"/>
            <a:chExt cx="7992109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940" y="560831"/>
              <a:ext cx="7991856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8" y="271272"/>
              <a:ext cx="7984235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69235" y="545591"/>
            <a:ext cx="5806440" cy="513715"/>
            <a:chOff x="2269235" y="545591"/>
            <a:chExt cx="580644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9235" y="835151"/>
              <a:ext cx="5806440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73807" y="545591"/>
              <a:ext cx="5797296" cy="51358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97458" y="326263"/>
            <a:ext cx="769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885" marR="5080" indent="-160782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IV</a:t>
            </a:r>
            <a:r>
              <a:rPr sz="1800" b="1" spc="39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ЭНДОКРИННОЙ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СИСТЕМЫ,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 </a:t>
            </a:r>
            <a:r>
              <a:rPr sz="1800" b="1" spc="-43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ПИТАНИЯ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НАРУШЕНИЯ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ОБМЕНА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ВЕЩЕСТВ»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86809" y="1237310"/>
            <a:ext cx="21513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Times New Roman"/>
                <a:cs typeface="Times New Roman"/>
              </a:rPr>
              <a:t>Основные</a:t>
            </a:r>
            <a:r>
              <a:rPr sz="2000" i="1" spc="-9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ошибки: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540" y="2030349"/>
            <a:ext cx="8395970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16510" indent="-457200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000"/>
              <a:buAutoNum type="arabicPeriod"/>
              <a:tabLst>
                <a:tab pos="469265" algn="l"/>
                <a:tab pos="4699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Сахарный диабет не </a:t>
            </a:r>
            <a:r>
              <a:rPr sz="2000" b="1" dirty="0">
                <a:latin typeface="Times New Roman"/>
                <a:cs typeface="Times New Roman"/>
              </a:rPr>
              <a:t>выбирается 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spc="-10" dirty="0">
                <a:latin typeface="Times New Roman"/>
                <a:cs typeface="Times New Roman"/>
              </a:rPr>
              <a:t>первоначальной </a:t>
            </a:r>
            <a:r>
              <a:rPr sz="2000" b="1" spc="-5" dirty="0">
                <a:latin typeface="Times New Roman"/>
                <a:cs typeface="Times New Roman"/>
              </a:rPr>
              <a:t> причины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5" dirty="0">
                <a:latin typeface="Times New Roman"/>
                <a:cs typeface="Times New Roman"/>
              </a:rPr>
              <a:t>соответствии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5" dirty="0">
                <a:latin typeface="Times New Roman"/>
                <a:cs typeface="Times New Roman"/>
              </a:rPr>
              <a:t>правилом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МКБ-10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(том </a:t>
            </a:r>
            <a:r>
              <a:rPr sz="2000" b="1" dirty="0">
                <a:latin typeface="Times New Roman"/>
                <a:cs typeface="Times New Roman"/>
              </a:rPr>
              <a:t>2,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стр.</a:t>
            </a:r>
            <a:r>
              <a:rPr sz="2000" b="1" spc="5" dirty="0">
                <a:latin typeface="Times New Roman"/>
                <a:cs typeface="Times New Roman"/>
              </a:rPr>
              <a:t> 75).</a:t>
            </a:r>
            <a:endParaRPr sz="2000">
              <a:latin typeface="Times New Roman"/>
              <a:cs typeface="Times New Roman"/>
            </a:endParaRPr>
          </a:p>
          <a:p>
            <a:pPr marL="469900" marR="264160" indent="-457200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Не </a:t>
            </a:r>
            <a:r>
              <a:rPr sz="2000" b="1" spc="-10" dirty="0">
                <a:latin typeface="Times New Roman"/>
                <a:cs typeface="Times New Roman"/>
              </a:rPr>
              <a:t>всегда </a:t>
            </a:r>
            <a:r>
              <a:rPr sz="2000" b="1" dirty="0">
                <a:latin typeface="Times New Roman"/>
                <a:cs typeface="Times New Roman"/>
              </a:rPr>
              <a:t>указывается </a:t>
            </a:r>
            <a:r>
              <a:rPr sz="2000" b="1" spc="-5" dirty="0">
                <a:latin typeface="Times New Roman"/>
                <a:cs typeface="Times New Roman"/>
              </a:rPr>
              <a:t>логическая </a:t>
            </a:r>
            <a:r>
              <a:rPr sz="2000" b="1" spc="-10" dirty="0">
                <a:latin typeface="Times New Roman"/>
                <a:cs typeface="Times New Roman"/>
              </a:rPr>
              <a:t>последовательность патогенеза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болезни.</a:t>
            </a:r>
            <a:endParaRPr sz="2000">
              <a:latin typeface="Times New Roman"/>
              <a:cs typeface="Times New Roman"/>
            </a:endParaRPr>
          </a:p>
          <a:p>
            <a:pPr marL="469900" marR="200025" indent="-457200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формулировке </a:t>
            </a:r>
            <a:r>
              <a:rPr sz="2000" b="1" spc="-5" dirty="0">
                <a:latin typeface="Times New Roman"/>
                <a:cs typeface="Times New Roman"/>
              </a:rPr>
              <a:t>диагноза </a:t>
            </a:r>
            <a:r>
              <a:rPr sz="2000" b="1" spc="-15" dirty="0">
                <a:latin typeface="Times New Roman"/>
                <a:cs typeface="Times New Roman"/>
              </a:rPr>
              <a:t>отсутствует </a:t>
            </a:r>
            <a:r>
              <a:rPr sz="2000" b="1" spc="-5" dirty="0">
                <a:latin typeface="Times New Roman"/>
                <a:cs typeface="Times New Roman"/>
              </a:rPr>
              <a:t>тип </a:t>
            </a:r>
            <a:r>
              <a:rPr sz="2000" b="1" dirty="0">
                <a:latin typeface="Times New Roman"/>
                <a:cs typeface="Times New Roman"/>
              </a:rPr>
              <a:t>диабета, </a:t>
            </a:r>
            <a:r>
              <a:rPr sz="2000" b="1" spc="-15" dirty="0">
                <a:latin typeface="Times New Roman"/>
                <a:cs typeface="Times New Roman"/>
              </a:rPr>
              <a:t>отсутствует 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указание </a:t>
            </a:r>
            <a:r>
              <a:rPr sz="2000" b="1" dirty="0">
                <a:latin typeface="Times New Roman"/>
                <a:cs typeface="Times New Roman"/>
              </a:rPr>
              <a:t>на наличие или </a:t>
            </a:r>
            <a:r>
              <a:rPr sz="2000" b="1" spc="-5" dirty="0">
                <a:latin typeface="Times New Roman"/>
                <a:cs typeface="Times New Roman"/>
              </a:rPr>
              <a:t>отсутствие осложнений, </a:t>
            </a:r>
            <a:r>
              <a:rPr sz="2000" b="1" spc="-15" dirty="0">
                <a:latin typeface="Times New Roman"/>
                <a:cs typeface="Times New Roman"/>
              </a:rPr>
              <a:t>что </a:t>
            </a:r>
            <a:r>
              <a:rPr sz="2000" b="1" dirty="0">
                <a:latin typeface="Times New Roman"/>
                <a:cs typeface="Times New Roman"/>
              </a:rPr>
              <a:t>не </a:t>
            </a:r>
            <a:r>
              <a:rPr sz="2000" b="1" spc="-10" dirty="0">
                <a:latin typeface="Times New Roman"/>
                <a:cs typeface="Times New Roman"/>
              </a:rPr>
              <a:t>позволяет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правильно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присвоить </a:t>
            </a:r>
            <a:r>
              <a:rPr sz="2000" b="1" spc="-30" dirty="0">
                <a:latin typeface="Times New Roman"/>
                <a:cs typeface="Times New Roman"/>
              </a:rPr>
              <a:t>код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МКБ-10.</a:t>
            </a:r>
            <a:endParaRPr sz="200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spcBef>
                <a:spcPts val="480"/>
              </a:spcBef>
              <a:buClr>
                <a:srgbClr val="750A3C"/>
              </a:buClr>
              <a:buSzPct val="70000"/>
              <a:buAutoNum type="arabicPeriod"/>
              <a:tabLst>
                <a:tab pos="469265" algn="l"/>
                <a:tab pos="4699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Сахарный диабет записывают </a:t>
            </a:r>
            <a:r>
              <a:rPr sz="2000" b="1" dirty="0">
                <a:latin typeface="Times New Roman"/>
                <a:cs typeface="Times New Roman"/>
              </a:rPr>
              <a:t>в части </a:t>
            </a:r>
            <a:r>
              <a:rPr sz="2000" b="1" spc="-5" dirty="0">
                <a:latin typeface="Times New Roman"/>
                <a:cs typeface="Times New Roman"/>
              </a:rPr>
              <a:t>II свидетельства, </a:t>
            </a:r>
            <a:r>
              <a:rPr sz="2000" b="1" dirty="0">
                <a:latin typeface="Times New Roman"/>
                <a:cs typeface="Times New Roman"/>
              </a:rPr>
              <a:t>а в части I –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более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легкое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заболевание.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940" y="271272"/>
            <a:ext cx="7992109" cy="513715"/>
            <a:chOff x="662940" y="271272"/>
            <a:chExt cx="7992109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940" y="560831"/>
              <a:ext cx="7991856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8" y="271272"/>
              <a:ext cx="7984235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69235" y="545591"/>
            <a:ext cx="5806440" cy="513715"/>
            <a:chOff x="2269235" y="545591"/>
            <a:chExt cx="580644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9235" y="835151"/>
              <a:ext cx="5806440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73807" y="545591"/>
              <a:ext cx="5797296" cy="51358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97458" y="326263"/>
            <a:ext cx="769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885" marR="5080" indent="-160782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IV</a:t>
            </a:r>
            <a:r>
              <a:rPr sz="1800" b="1" spc="39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ЭНДОКРИННОЙ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СИСТЕМЫ,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 </a:t>
            </a:r>
            <a:r>
              <a:rPr sz="1800" b="1" spc="-43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ПИТАНИЯ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НАРУШЕНИЯ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ОБМЕНА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ВЕЩЕСТВ»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5618" y="1233360"/>
            <a:ext cx="7056754" cy="5367909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940" y="271272"/>
            <a:ext cx="7992109" cy="513715"/>
            <a:chOff x="662940" y="271272"/>
            <a:chExt cx="7992109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940" y="560831"/>
              <a:ext cx="7991856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8" y="271272"/>
              <a:ext cx="7984235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69235" y="545591"/>
            <a:ext cx="5806440" cy="513715"/>
            <a:chOff x="2269235" y="545591"/>
            <a:chExt cx="580644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9235" y="835151"/>
              <a:ext cx="5806440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73807" y="545591"/>
              <a:ext cx="5797296" cy="51358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97458" y="326263"/>
            <a:ext cx="769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885" marR="5080" indent="-160782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IV</a:t>
            </a:r>
            <a:r>
              <a:rPr sz="1800" b="1" spc="39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ЭНДОКРИННОЙ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СИСТЕМЫ,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 </a:t>
            </a:r>
            <a:r>
              <a:rPr sz="1800" b="1" spc="-43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ПИТАНИЯ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НАРУШЕНИЯ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ОБМЕНА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ВЕЩЕСТВ»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7627" y="1282014"/>
            <a:ext cx="7200773" cy="5243322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940" y="271272"/>
            <a:ext cx="7992109" cy="513715"/>
            <a:chOff x="662940" y="271272"/>
            <a:chExt cx="7992109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940" y="560831"/>
              <a:ext cx="7991856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8" y="271272"/>
              <a:ext cx="7984235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69235" y="545591"/>
            <a:ext cx="5806440" cy="513715"/>
            <a:chOff x="2269235" y="545591"/>
            <a:chExt cx="580644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9235" y="835151"/>
              <a:ext cx="5806440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73807" y="545591"/>
              <a:ext cx="5797296" cy="51358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97458" y="326263"/>
            <a:ext cx="769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885" marR="5080" indent="-160782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IV</a:t>
            </a:r>
            <a:r>
              <a:rPr sz="1800" b="1" spc="39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ЭНДОКРИННОЙ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СИСТЕМЫ,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 </a:t>
            </a:r>
            <a:r>
              <a:rPr sz="1800" b="1" spc="-43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ПИТАНИЯ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НАРУШЕНИЯ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ОБМЕНА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ВЕЩЕСТВ»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1801" y="1484718"/>
            <a:ext cx="7687691" cy="5039487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940" y="170687"/>
            <a:ext cx="7992109" cy="513715"/>
            <a:chOff x="662940" y="170687"/>
            <a:chExt cx="7992109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940" y="460247"/>
              <a:ext cx="7991856" cy="2103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8" y="170687"/>
              <a:ext cx="7984235" cy="51358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69235" y="445008"/>
            <a:ext cx="5806440" cy="513715"/>
            <a:chOff x="2269235" y="445008"/>
            <a:chExt cx="5806440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9235" y="734568"/>
              <a:ext cx="5806440" cy="2103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73807" y="445008"/>
              <a:ext cx="5797296" cy="51358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005071" y="719327"/>
            <a:ext cx="1308100" cy="513715"/>
            <a:chOff x="4005071" y="719327"/>
            <a:chExt cx="1308100" cy="51371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05071" y="1008887"/>
              <a:ext cx="1307591" cy="2103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08119" y="719327"/>
              <a:ext cx="1299972" cy="51358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97458" y="225044"/>
            <a:ext cx="769937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885" marR="5080" indent="-160782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IV</a:t>
            </a:r>
            <a:r>
              <a:rPr sz="1800" b="1" spc="39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ЭНДОКРИННОЙ</a:t>
            </a:r>
            <a:r>
              <a:rPr sz="18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СИСТЕМЫ,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 </a:t>
            </a:r>
            <a:r>
              <a:rPr sz="1800" b="1" spc="-43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ПИТАНИЯ</a:t>
            </a:r>
            <a:r>
              <a:rPr sz="18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И </a:t>
            </a:r>
            <a:r>
              <a:rPr sz="18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НАРУШЕНИЯ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ОБМЕНА</a:t>
            </a:r>
            <a:r>
              <a:rPr sz="18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ВЕЩЕСТВ»</a:t>
            </a:r>
            <a:endParaRPr sz="1800">
              <a:latin typeface="Times New Roman"/>
              <a:cs typeface="Times New Roman"/>
            </a:endParaRPr>
          </a:p>
          <a:p>
            <a:pPr marL="3354704">
              <a:lnSpc>
                <a:spcPct val="100000"/>
              </a:lnSpc>
            </a:pPr>
            <a:r>
              <a:rPr sz="18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23658" y="1243037"/>
            <a:ext cx="7893050" cy="4659630"/>
            <a:chOff x="723658" y="1243037"/>
            <a:chExt cx="7893050" cy="465963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9058" y="1268437"/>
              <a:ext cx="7841996" cy="460883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36358" y="1255737"/>
              <a:ext cx="7867650" cy="4634230"/>
            </a:xfrm>
            <a:custGeom>
              <a:avLst/>
              <a:gdLst/>
              <a:ahLst/>
              <a:cxnLst/>
              <a:rect l="l" t="t" r="r" b="b"/>
              <a:pathLst>
                <a:path w="7867650" h="4634230">
                  <a:moveTo>
                    <a:pt x="0" y="4634230"/>
                  </a:moveTo>
                  <a:lnTo>
                    <a:pt x="7867396" y="4634230"/>
                  </a:lnTo>
                  <a:lnTo>
                    <a:pt x="7867396" y="0"/>
                  </a:lnTo>
                  <a:lnTo>
                    <a:pt x="0" y="0"/>
                  </a:lnTo>
                  <a:lnTo>
                    <a:pt x="0" y="4634230"/>
                  </a:lnTo>
                  <a:close/>
                </a:path>
              </a:pathLst>
            </a:custGeom>
            <a:ln w="25400">
              <a:solidFill>
                <a:srgbClr val="00A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8420" y="408431"/>
            <a:ext cx="4121150" cy="513715"/>
            <a:chOff x="2598420" y="408431"/>
            <a:chExt cx="412115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8420" y="697991"/>
              <a:ext cx="1191768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1468" y="408431"/>
              <a:ext cx="1184147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3196" y="697991"/>
              <a:ext cx="722376" cy="2118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7768" y="408431"/>
              <a:ext cx="713232" cy="513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78580" y="697991"/>
              <a:ext cx="2840735" cy="2118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83152" y="408431"/>
              <a:ext cx="2831592" cy="51358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33294" y="463422"/>
            <a:ext cx="38303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AF0F5C"/>
                </a:solidFill>
              </a:rPr>
              <a:t>КЛАСС</a:t>
            </a:r>
            <a:r>
              <a:rPr spc="-40" dirty="0">
                <a:solidFill>
                  <a:srgbClr val="AF0F5C"/>
                </a:solidFill>
              </a:rPr>
              <a:t> </a:t>
            </a:r>
            <a:r>
              <a:rPr spc="-5" dirty="0">
                <a:solidFill>
                  <a:srgbClr val="AF0F5C"/>
                </a:solidFill>
              </a:rPr>
              <a:t>II</a:t>
            </a:r>
            <a:r>
              <a:rPr spc="380" dirty="0">
                <a:solidFill>
                  <a:srgbClr val="AF0F5C"/>
                </a:solidFill>
              </a:rPr>
              <a:t> </a:t>
            </a:r>
            <a:r>
              <a:rPr spc="-25" dirty="0">
                <a:solidFill>
                  <a:srgbClr val="AF0F5C"/>
                </a:solidFill>
              </a:rPr>
              <a:t>«НОВООБРАЗОВАНИЯ»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12209" y="1134109"/>
            <a:ext cx="21513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Основные</a:t>
            </a:r>
            <a:r>
              <a:rPr sz="2000" b="1" i="1" spc="-9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ошибки: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540" y="1846579"/>
            <a:ext cx="119380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1.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3540" y="2102866"/>
            <a:ext cx="119380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2.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3540" y="2572258"/>
            <a:ext cx="119380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3.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3540" y="2828290"/>
            <a:ext cx="119380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4.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0739" y="1750923"/>
            <a:ext cx="7035165" cy="12636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400" b="1" spc="-15" dirty="0">
                <a:latin typeface="Times New Roman"/>
                <a:cs typeface="Times New Roman"/>
              </a:rPr>
              <a:t>Указываются</a:t>
            </a:r>
            <a:r>
              <a:rPr sz="1400" b="1" spc="-10" dirty="0">
                <a:latin typeface="Times New Roman"/>
                <a:cs typeface="Times New Roman"/>
              </a:rPr>
              <a:t> неуточненные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формы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рака.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40"/>
              </a:spcBef>
            </a:pP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качестве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осложнений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часто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указывают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Times New Roman"/>
                <a:cs typeface="Times New Roman"/>
              </a:rPr>
              <a:t>кахексию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Times New Roman"/>
                <a:cs typeface="Times New Roman"/>
              </a:rPr>
              <a:t>раковую </a:t>
            </a:r>
            <a:r>
              <a:rPr sz="1400" b="1" spc="-10" dirty="0">
                <a:latin typeface="Times New Roman"/>
                <a:cs typeface="Times New Roman"/>
              </a:rPr>
              <a:t>интоксикацию,</a:t>
            </a:r>
            <a:r>
              <a:rPr sz="1400" b="1" spc="5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которые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встречаются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у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100%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умерших.</a:t>
            </a:r>
            <a:endParaRPr sz="1400">
              <a:latin typeface="Times New Roman"/>
              <a:cs typeface="Times New Roman"/>
            </a:endParaRPr>
          </a:p>
          <a:p>
            <a:pPr marL="12700" marR="1486535">
              <a:lnSpc>
                <a:spcPct val="120000"/>
              </a:lnSpc>
            </a:pPr>
            <a:r>
              <a:rPr sz="1400" b="1" dirty="0">
                <a:latin typeface="Times New Roman"/>
                <a:cs typeface="Times New Roman"/>
              </a:rPr>
              <a:t>Не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указывается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логическая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последовательность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патогенеза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болезни.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Times New Roman"/>
                <a:cs typeface="Times New Roman"/>
              </a:rPr>
              <a:t>Формулировка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диагноза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не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соответствует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Times New Roman"/>
                <a:cs typeface="Times New Roman"/>
              </a:rPr>
              <a:t>коду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5" dirty="0">
                <a:latin typeface="Times New Roman"/>
                <a:cs typeface="Times New Roman"/>
              </a:rPr>
              <a:t>МКБ-10.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965250" y="3206623"/>
          <a:ext cx="7272654" cy="33843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48560"/>
                <a:gridCol w="1440180"/>
                <a:gridCol w="935989"/>
                <a:gridCol w="1296035"/>
                <a:gridCol w="1151890"/>
              </a:tblGrid>
              <a:tr h="192404">
                <a:tc gridSpan="5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НЕВЕРНОЕ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ЗАПОЛНЕНИЕ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5">
                <a:tc gridSpan="5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ина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см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ер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4"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47700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б)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75285"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новообразование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бронхов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легкого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C34.1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85800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71652"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рак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поджелудочной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железы</a:t>
                      </a:r>
                      <a:r>
                        <a:rPr sz="12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C25.0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85800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239649"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рак</a:t>
                      </a:r>
                      <a:r>
                        <a:rPr sz="1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latin typeface="Times New Roman"/>
                          <a:cs typeface="Times New Roman"/>
                        </a:rPr>
                        <a:t>желудка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C16.2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85800" algn="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08431">
                <a:tc>
                  <a:txBody>
                    <a:bodyPr/>
                    <a:lstStyle/>
                    <a:p>
                      <a:pPr marL="460375" marR="252095" indent="-201295">
                        <a:lnSpc>
                          <a:spcPts val="14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злокачественное</a:t>
                      </a:r>
                      <a:r>
                        <a:rPr sz="12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поражение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правого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легкого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C34.1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85800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75284"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раковая</a:t>
                      </a:r>
                      <a:r>
                        <a:rPr sz="120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интоксикация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588645" marR="93345" indent="-487680">
                        <a:lnSpc>
                          <a:spcPts val="14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рак</a:t>
                      </a:r>
                      <a:r>
                        <a:rPr sz="1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правой</a:t>
                      </a:r>
                      <a:r>
                        <a:rPr sz="1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почки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C64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16775">
                <a:tc>
                  <a:txBody>
                    <a:bodyPr/>
                    <a:lstStyle/>
                    <a:p>
                      <a:pPr marL="195580" marR="40005" indent="-147955">
                        <a:lnSpc>
                          <a:spcPts val="14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злокачественное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новообразование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предстательной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железы</a:t>
                      </a:r>
                      <a:r>
                        <a:rPr sz="12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C61</a:t>
                      </a:r>
                      <a:r>
                        <a:rPr sz="12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.8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85800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75284">
                <a:tc>
                  <a:txBody>
                    <a:bodyPr/>
                    <a:lstStyle/>
                    <a:p>
                      <a:pPr marL="367665" marR="40005" indent="-320040">
                        <a:lnSpc>
                          <a:spcPts val="14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злокачественное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новообразование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сигмовидной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кишки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C19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85800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рак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левой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молочной</a:t>
                      </a:r>
                      <a:r>
                        <a:rPr sz="1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железы</a:t>
                      </a:r>
                      <a:r>
                        <a:rPr sz="12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C50.0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R="685800" algn="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68295" y="268224"/>
            <a:ext cx="4579620" cy="570230"/>
            <a:chOff x="2368295" y="268224"/>
            <a:chExt cx="457962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68295" y="591312"/>
              <a:ext cx="1327404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2867" y="268224"/>
              <a:ext cx="1318259" cy="5699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5179" y="591312"/>
              <a:ext cx="801624" cy="2331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49751" y="268224"/>
              <a:ext cx="792479" cy="5699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96283" y="591312"/>
              <a:ext cx="3151632" cy="2331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00855" y="268224"/>
              <a:ext cx="3144011" cy="569976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933444" y="573023"/>
            <a:ext cx="1450975" cy="570230"/>
            <a:chOff x="3933444" y="573023"/>
            <a:chExt cx="1450975" cy="570230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3444" y="896111"/>
              <a:ext cx="1450848" cy="2331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8016" y="573023"/>
              <a:ext cx="1443227" cy="56997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519552" y="330200"/>
            <a:ext cx="42564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 II</a:t>
            </a:r>
            <a:r>
              <a:rPr sz="2000" b="1" spc="48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«НОВООБРАЗОВАНИЯ»</a:t>
            </a:r>
            <a:endParaRPr sz="20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69645" y="1334388"/>
          <a:ext cx="8230234" cy="4240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4515"/>
                <a:gridCol w="1392555"/>
                <a:gridCol w="254635"/>
                <a:gridCol w="216534"/>
                <a:gridCol w="248920"/>
                <a:gridCol w="234950"/>
                <a:gridCol w="238125"/>
              </a:tblGrid>
              <a:tr h="82816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5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49885" marR="316865" indent="-22860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период времени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началом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57834" marR="116205" indent="-331470" algn="just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ог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  и</a:t>
                      </a:r>
                      <a:r>
                        <a:rPr sz="8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54418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Перитонит</a:t>
                      </a:r>
                      <a:r>
                        <a:rPr sz="1600" b="1" spc="4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32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43052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Язва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желудка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прободением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5105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911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час.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K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703961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43369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400" b="1" spc="2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Рак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большой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кривизны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желудка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964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С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41706">
                <a:tc>
                  <a:txBody>
                    <a:bodyPr/>
                    <a:lstStyle/>
                    <a:p>
                      <a:pPr marR="1458595" algn="ctr">
                        <a:lnSpc>
                          <a:spcPts val="1530"/>
                        </a:lnSpc>
                        <a:tabLst>
                          <a:tab pos="3924935" algn="l"/>
                        </a:tabLst>
                      </a:pPr>
                      <a:r>
                        <a:rPr sz="13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3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4281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1291717">
                <a:tc>
                  <a:txBody>
                    <a:bodyPr/>
                    <a:lstStyle/>
                    <a:p>
                      <a:pPr marL="43180">
                        <a:lnSpc>
                          <a:spcPts val="1290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0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0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или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 marR="275590">
                        <a:lnSpc>
                          <a:spcPts val="1200"/>
                        </a:lnSpc>
                        <a:spcBef>
                          <a:spcPts val="35"/>
                        </a:spcBef>
                      </a:pP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состоянием,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к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ней, включая употребление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алкоголя, наркотических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0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0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0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0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31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Постинфарктный</a:t>
                      </a:r>
                      <a:r>
                        <a:rPr sz="14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72745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25.8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4" name="object 14"/>
          <p:cNvSpPr/>
          <p:nvPr/>
        </p:nvSpPr>
        <p:spPr>
          <a:xfrm>
            <a:off x="8404479" y="3407917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7295" y="271272"/>
            <a:ext cx="5398135" cy="513715"/>
            <a:chOff x="1987295" y="271272"/>
            <a:chExt cx="5398135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7295" y="560831"/>
              <a:ext cx="5398008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0343" y="271272"/>
              <a:ext cx="5390387" cy="51358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621279" y="545591"/>
            <a:ext cx="4075429" cy="513715"/>
            <a:chOff x="2621279" y="545591"/>
            <a:chExt cx="4075429" cy="51371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1279" y="835151"/>
              <a:ext cx="4075176" cy="211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24327" y="545591"/>
              <a:ext cx="4067555" cy="51358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21789" y="326263"/>
            <a:ext cx="5051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065" marR="5080" indent="-63436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1800" b="1" spc="-6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V</a:t>
            </a:r>
            <a:r>
              <a:rPr sz="1800" b="1" spc="38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«ПСИХИЧЕСКИЕ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 РАССТРОЙСТВА </a:t>
            </a:r>
            <a:r>
              <a:rPr sz="1800" b="1" spc="-43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</a:t>
            </a:r>
            <a:r>
              <a:rPr sz="18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AF0F5C"/>
                </a:solidFill>
                <a:latin typeface="Times New Roman"/>
                <a:cs typeface="Times New Roman"/>
              </a:rPr>
              <a:t>ПОВЕДЕНИЯ»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40759" y="1266774"/>
            <a:ext cx="21520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dirty="0">
                <a:latin typeface="Times New Roman"/>
                <a:cs typeface="Times New Roman"/>
              </a:rPr>
              <a:t>Основные</a:t>
            </a:r>
            <a:r>
              <a:rPr sz="2000" i="1" spc="-8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ошибки: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540" y="2396108"/>
            <a:ext cx="8351520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70000"/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Не </a:t>
            </a:r>
            <a:r>
              <a:rPr sz="2000" b="1" spc="-15" dirty="0">
                <a:latin typeface="Times New Roman"/>
                <a:cs typeface="Times New Roman"/>
              </a:rPr>
              <a:t>соблюдается </a:t>
            </a:r>
            <a:r>
              <a:rPr sz="2000" b="1" spc="-5" dirty="0">
                <a:latin typeface="Times New Roman"/>
                <a:cs typeface="Times New Roman"/>
              </a:rPr>
              <a:t>правила </a:t>
            </a:r>
            <a:r>
              <a:rPr sz="2000" b="1" dirty="0">
                <a:latin typeface="Times New Roman"/>
                <a:cs typeface="Times New Roman"/>
              </a:rPr>
              <a:t>МКБ-10, </a:t>
            </a:r>
            <a:r>
              <a:rPr sz="2000" b="1" spc="-25" dirty="0">
                <a:latin typeface="Times New Roman"/>
                <a:cs typeface="Times New Roman"/>
              </a:rPr>
              <a:t>когда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5" dirty="0">
                <a:latin typeface="Times New Roman"/>
                <a:cs typeface="Times New Roman"/>
              </a:rPr>
              <a:t>случае </a:t>
            </a:r>
            <a:r>
              <a:rPr sz="2000" b="1" spc="-5" dirty="0">
                <a:latin typeface="Times New Roman"/>
                <a:cs typeface="Times New Roman"/>
              </a:rPr>
              <a:t>смерти, </a:t>
            </a:r>
            <a:r>
              <a:rPr sz="2000" b="1" spc="5" dirty="0">
                <a:latin typeface="Times New Roman"/>
                <a:cs typeface="Times New Roman"/>
              </a:rPr>
              <a:t>если 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имеется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сочетание </a:t>
            </a:r>
            <a:r>
              <a:rPr sz="2000" b="1" dirty="0">
                <a:latin typeface="Times New Roman"/>
                <a:cs typeface="Times New Roman"/>
              </a:rPr>
              <a:t>психических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расстройств,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вызванных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употреблением </a:t>
            </a:r>
            <a:r>
              <a:rPr sz="2000" b="1" spc="-10" dirty="0">
                <a:latin typeface="Times New Roman"/>
                <a:cs typeface="Times New Roman"/>
              </a:rPr>
              <a:t>алкоголя,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5" dirty="0">
                <a:latin typeface="Times New Roman"/>
                <a:cs typeface="Times New Roman"/>
              </a:rPr>
              <a:t>заболеваний, вызванных </a:t>
            </a:r>
            <a:r>
              <a:rPr sz="2000" b="1" spc="-10" dirty="0">
                <a:latin typeface="Times New Roman"/>
                <a:cs typeface="Times New Roman"/>
              </a:rPr>
              <a:t>употреблением </a:t>
            </a:r>
            <a:r>
              <a:rPr sz="2000" b="1" spc="-48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алкоголя, </a:t>
            </a:r>
            <a:r>
              <a:rPr sz="2000" b="1" spc="-20" dirty="0">
                <a:latin typeface="Times New Roman"/>
                <a:cs typeface="Times New Roman"/>
              </a:rPr>
              <a:t>то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15" dirty="0">
                <a:latin typeface="Times New Roman"/>
                <a:cs typeface="Times New Roman"/>
              </a:rPr>
              <a:t>качестве </a:t>
            </a:r>
            <a:r>
              <a:rPr sz="2000" b="1" i="1" spc="-5" dirty="0">
                <a:latin typeface="Times New Roman"/>
                <a:cs typeface="Times New Roman"/>
              </a:rPr>
              <a:t>первоначальной </a:t>
            </a:r>
            <a:r>
              <a:rPr sz="2000" b="1" i="1" dirty="0">
                <a:latin typeface="Times New Roman"/>
                <a:cs typeface="Times New Roman"/>
              </a:rPr>
              <a:t>причины выбирают 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заболевания,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вызванные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употреблением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алкоголя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750A3C"/>
              </a:buClr>
              <a:buFont typeface="Times New Roman"/>
              <a:buAutoNum type="arabicPeriod"/>
            </a:pPr>
            <a:endParaRPr sz="29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Clr>
                <a:srgbClr val="750A3C"/>
              </a:buClr>
              <a:buSzPct val="70000"/>
              <a:buAutoNum type="arabicPeriod"/>
              <a:tabLst>
                <a:tab pos="469265" algn="l"/>
                <a:tab pos="469900" algn="l"/>
              </a:tabLst>
            </a:pP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качестве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первоначальной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причины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смерти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применяется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диагноз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000" b="1" i="1" dirty="0">
                <a:solidFill>
                  <a:srgbClr val="C00000"/>
                </a:solidFill>
                <a:latin typeface="Times New Roman"/>
                <a:cs typeface="Times New Roman"/>
              </a:rPr>
              <a:t>F10.1</a:t>
            </a:r>
            <a:r>
              <a:rPr sz="20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«Пагубное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употребление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алкоголя».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87067" y="115823"/>
            <a:ext cx="6003290" cy="570230"/>
            <a:chOff x="1687067" y="115823"/>
            <a:chExt cx="600329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7067" y="438912"/>
              <a:ext cx="6003035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639" y="115823"/>
              <a:ext cx="5995416" cy="56997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392679" y="420623"/>
            <a:ext cx="4532630" cy="570230"/>
            <a:chOff x="2392679" y="420623"/>
            <a:chExt cx="4532630" cy="5702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2679" y="743711"/>
              <a:ext cx="4532376" cy="2331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97251" y="420623"/>
              <a:ext cx="4524756" cy="56997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837432" y="725423"/>
            <a:ext cx="1641475" cy="570230"/>
            <a:chOff x="3837432" y="725423"/>
            <a:chExt cx="1641475" cy="57023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37432" y="1048511"/>
              <a:ext cx="1641348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42004" y="725423"/>
              <a:ext cx="1633727" cy="56997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838325" y="177800"/>
            <a:ext cx="56184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V</a:t>
            </a:r>
            <a:r>
              <a:rPr sz="2000" b="1" spc="4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«ПСИХИЧЕСКИЕ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 </a:t>
            </a:r>
            <a:r>
              <a:rPr sz="2000" b="1" spc="-48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И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ПОВЕДЕНИЯ»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965250" y="1622425"/>
          <a:ext cx="7344407" cy="45110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67325"/>
                <a:gridCol w="930275"/>
                <a:gridCol w="307975"/>
                <a:gridCol w="211454"/>
                <a:gridCol w="208279"/>
                <a:gridCol w="210820"/>
                <a:gridCol w="208279"/>
              </a:tblGrid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33985" marR="121285" indent="-38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Приблизитель-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ный период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вр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ду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ача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.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73355" marR="163195" algn="ct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первоначальной</a:t>
                      </a:r>
                      <a:r>
                        <a:rPr sz="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153660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400" b="1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6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печеночная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алкогольная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нед.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6032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К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787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4540250" algn="l"/>
                          <a:tab pos="5098415" algn="l"/>
                        </a:tabLst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400" b="1" spc="3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Алкогольный гепатит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22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7175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К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7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09270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в) 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699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512572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234870">
                <a:tc>
                  <a:txBody>
                    <a:bodyPr/>
                    <a:lstStyle/>
                    <a:p>
                      <a:pPr marL="91440">
                        <a:lnSpc>
                          <a:spcPts val="1415"/>
                        </a:lnSpc>
                        <a:spcBef>
                          <a:spcPts val="334"/>
                        </a:spcBef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Прочие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важные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не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2847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патологическим состоянием,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включая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2880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наркотических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200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других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2879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r>
                        <a:rPr sz="12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 крови,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4856">
                <a:tc>
                  <a:txBody>
                    <a:bodyPr/>
                    <a:lstStyle/>
                    <a:p>
                      <a:pPr marL="91440">
                        <a:lnSpc>
                          <a:spcPts val="135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дата)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3212">
                <a:tc>
                  <a:txBody>
                    <a:bodyPr/>
                    <a:lstStyle/>
                    <a:p>
                      <a:pPr marL="91440">
                        <a:lnSpc>
                          <a:spcPts val="1814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Алкогольная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кардиомиопатия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год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44475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I42.6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4173">
                <a:tc>
                  <a:txBody>
                    <a:bodyPr/>
                    <a:lstStyle/>
                    <a:p>
                      <a:pPr marL="91440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Хронический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алкоголизм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44475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F10.2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1664">
                <a:tc>
                  <a:txBody>
                    <a:bodyPr/>
                    <a:lstStyle/>
                    <a:p>
                      <a:pPr marL="91440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Хронический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обструктивный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бронхит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44475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J44.8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7976743" y="3172586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19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87067" y="115823"/>
            <a:ext cx="6003290" cy="570230"/>
            <a:chOff x="1687067" y="115823"/>
            <a:chExt cx="600329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7067" y="438912"/>
              <a:ext cx="6003035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639" y="115823"/>
              <a:ext cx="5995416" cy="56997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392679" y="420623"/>
            <a:ext cx="4532630" cy="570230"/>
            <a:chOff x="2392679" y="420623"/>
            <a:chExt cx="4532630" cy="5702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92679" y="743711"/>
              <a:ext cx="4532376" cy="2331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97251" y="420623"/>
              <a:ext cx="4524756" cy="56997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837432" y="725423"/>
            <a:ext cx="1641475" cy="570230"/>
            <a:chOff x="3837432" y="725423"/>
            <a:chExt cx="1641475" cy="57023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37432" y="1048511"/>
              <a:ext cx="1641348" cy="233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42004" y="725423"/>
              <a:ext cx="1633727" cy="56997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838325" y="177800"/>
            <a:ext cx="56184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V</a:t>
            </a:r>
            <a:r>
              <a:rPr sz="2000" b="1" spc="44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«ПСИХИЧЕСКИЕ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 </a:t>
            </a:r>
            <a:r>
              <a:rPr sz="2000" b="1" spc="-48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И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AF0F5C"/>
                </a:solidFill>
                <a:latin typeface="Times New Roman"/>
                <a:cs typeface="Times New Roman"/>
              </a:rPr>
              <a:t>РАССТРОЙСТВА</a:t>
            </a:r>
            <a:r>
              <a:rPr sz="2000" b="1" spc="-3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ПОВЕДЕНИЯ»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749223" y="1838451"/>
          <a:ext cx="7993378" cy="3992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34050"/>
                <a:gridCol w="1011554"/>
                <a:gridCol w="336550"/>
                <a:gridCol w="226695"/>
                <a:gridCol w="228600"/>
                <a:gridCol w="227329"/>
                <a:gridCol w="228600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382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-н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22885" marR="214629" algn="ct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первоначальной</a:t>
                      </a:r>
                      <a:r>
                        <a:rPr sz="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450840" algn="l"/>
                        </a:tabLst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I. а)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Тромбоэмболия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легочной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артерии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мин.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448935" algn="l"/>
                        </a:tabLst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b="1" spc="3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Фибрилляция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предсердий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8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сутки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3175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364480" algn="l"/>
                        </a:tabLst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Алкогольная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кардиомиопатия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699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1,5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392420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234583">
                <a:tc>
                  <a:txBody>
                    <a:bodyPr/>
                    <a:lstStyle/>
                    <a:p>
                      <a:pPr marL="91440">
                        <a:lnSpc>
                          <a:spcPts val="1415"/>
                        </a:lnSpc>
                        <a:spcBef>
                          <a:spcPts val="33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важные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 не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3070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включая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3070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наркотических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4856">
                <a:tc>
                  <a:txBody>
                    <a:bodyPr/>
                    <a:lstStyle/>
                    <a:p>
                      <a:pPr marL="91440">
                        <a:lnSpc>
                          <a:spcPts val="135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дата)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3170">
                <a:tc>
                  <a:txBody>
                    <a:bodyPr/>
                    <a:lstStyle/>
                    <a:p>
                      <a:pPr marL="91440">
                        <a:lnSpc>
                          <a:spcPts val="1814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Синдром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зависимости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алкоголя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96875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F10.2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1913">
                <a:tc>
                  <a:txBody>
                    <a:bodyPr/>
                    <a:lstStyle/>
                    <a:p>
                      <a:pPr marL="91440">
                        <a:lnSpc>
                          <a:spcPts val="1820"/>
                        </a:lnSpc>
                      </a:pP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Алкогольный</a:t>
                      </a:r>
                      <a:r>
                        <a:rPr sz="16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гепатит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96875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К70.1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8384413" y="3815334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5645" marR="5080" indent="-108204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750A3C"/>
                </a:solidFill>
              </a:rPr>
              <a:t>ПОРЯДОК</a:t>
            </a:r>
            <a:r>
              <a:rPr sz="2400" spc="-65" dirty="0">
                <a:solidFill>
                  <a:srgbClr val="750A3C"/>
                </a:solidFill>
              </a:rPr>
              <a:t> </a:t>
            </a:r>
            <a:r>
              <a:rPr sz="2400" spc="-20" dirty="0">
                <a:solidFill>
                  <a:srgbClr val="750A3C"/>
                </a:solidFill>
              </a:rPr>
              <a:t>ЗАПОЛНЕНИЯ</a:t>
            </a:r>
            <a:r>
              <a:rPr sz="2400" spc="-75" dirty="0">
                <a:solidFill>
                  <a:srgbClr val="750A3C"/>
                </a:solidFill>
              </a:rPr>
              <a:t> </a:t>
            </a:r>
            <a:r>
              <a:rPr sz="2400" spc="-10" dirty="0">
                <a:solidFill>
                  <a:srgbClr val="750A3C"/>
                </a:solidFill>
              </a:rPr>
              <a:t>МЕДИЦИНСКОГО </a:t>
            </a:r>
            <a:r>
              <a:rPr sz="2400" spc="-585" dirty="0">
                <a:solidFill>
                  <a:srgbClr val="750A3C"/>
                </a:solidFill>
              </a:rPr>
              <a:t> </a:t>
            </a:r>
            <a:r>
              <a:rPr sz="2400" spc="-25" dirty="0">
                <a:solidFill>
                  <a:srgbClr val="750A3C"/>
                </a:solidFill>
              </a:rPr>
              <a:t>СВИДЕТЕЛЬСТВА</a:t>
            </a:r>
            <a:r>
              <a:rPr sz="2400" spc="35" dirty="0">
                <a:solidFill>
                  <a:srgbClr val="750A3C"/>
                </a:solidFill>
              </a:rPr>
              <a:t> </a:t>
            </a:r>
            <a:r>
              <a:rPr sz="2400" dirty="0">
                <a:solidFill>
                  <a:srgbClr val="750A3C"/>
                </a:solidFill>
              </a:rPr>
              <a:t>О</a:t>
            </a:r>
            <a:r>
              <a:rPr sz="2400" spc="-15" dirty="0">
                <a:solidFill>
                  <a:srgbClr val="750A3C"/>
                </a:solidFill>
              </a:rPr>
              <a:t> </a:t>
            </a:r>
            <a:r>
              <a:rPr sz="2400" spc="-5" dirty="0">
                <a:solidFill>
                  <a:srgbClr val="750A3C"/>
                </a:solidFill>
              </a:rPr>
              <a:t>СМЕРТИ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383540" y="1153744"/>
            <a:ext cx="8522970" cy="4854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>
              <a:lnSpc>
                <a:spcPts val="2375"/>
              </a:lnSpc>
              <a:spcBef>
                <a:spcPts val="95"/>
              </a:spcBef>
            </a:pPr>
            <a:r>
              <a:rPr sz="2200" b="1" i="1" spc="-10" dirty="0">
                <a:latin typeface="Times New Roman"/>
                <a:cs typeface="Times New Roman"/>
              </a:rPr>
              <a:t>Статистика</a:t>
            </a:r>
            <a:r>
              <a:rPr sz="2200" b="1" i="1" spc="15" dirty="0">
                <a:latin typeface="Times New Roman"/>
                <a:cs typeface="Times New Roman"/>
              </a:rPr>
              <a:t> </a:t>
            </a:r>
            <a:r>
              <a:rPr sz="2200" b="1" i="1" spc="-5" dirty="0">
                <a:latin typeface="Times New Roman"/>
                <a:cs typeface="Times New Roman"/>
              </a:rPr>
              <a:t>причин</a:t>
            </a:r>
            <a:r>
              <a:rPr sz="2200" b="1" i="1" spc="5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Times New Roman"/>
                <a:cs typeface="Times New Roman"/>
              </a:rPr>
              <a:t>смерти</a:t>
            </a:r>
            <a:r>
              <a:rPr sz="2200" b="1" i="1" spc="10" dirty="0">
                <a:latin typeface="Times New Roman"/>
                <a:cs typeface="Times New Roman"/>
              </a:rPr>
              <a:t> </a:t>
            </a:r>
            <a:r>
              <a:rPr sz="2200" b="1" i="1" spc="-5" dirty="0">
                <a:latin typeface="Times New Roman"/>
                <a:cs typeface="Times New Roman"/>
              </a:rPr>
              <a:t>основана</a:t>
            </a:r>
            <a:r>
              <a:rPr sz="2200" b="1" i="1" dirty="0">
                <a:latin typeface="Times New Roman"/>
                <a:cs typeface="Times New Roman"/>
              </a:rPr>
              <a:t> </a:t>
            </a:r>
            <a:r>
              <a:rPr sz="2200" b="1" i="1" spc="-5" dirty="0">
                <a:latin typeface="Times New Roman"/>
                <a:cs typeface="Times New Roman"/>
              </a:rPr>
              <a:t>на </a:t>
            </a:r>
            <a:r>
              <a:rPr sz="2200" b="1" i="1" spc="-15" dirty="0">
                <a:latin typeface="Times New Roman"/>
                <a:cs typeface="Times New Roman"/>
              </a:rPr>
              <a:t>концепции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ts val="2375"/>
              </a:lnSpc>
            </a:pPr>
            <a:r>
              <a:rPr sz="2200" b="1" i="1" spc="-5" dirty="0">
                <a:latin typeface="Times New Roman"/>
                <a:cs typeface="Times New Roman"/>
              </a:rPr>
              <a:t>«первоначальной</a:t>
            </a:r>
            <a:r>
              <a:rPr sz="2200" b="1" i="1" spc="-50" dirty="0">
                <a:latin typeface="Times New Roman"/>
                <a:cs typeface="Times New Roman"/>
              </a:rPr>
              <a:t> </a:t>
            </a:r>
            <a:r>
              <a:rPr sz="2200" b="1" i="1" spc="-5" dirty="0">
                <a:latin typeface="Times New Roman"/>
                <a:cs typeface="Times New Roman"/>
              </a:rPr>
              <a:t>причины</a:t>
            </a:r>
            <a:r>
              <a:rPr sz="2200" b="1" i="1" spc="-20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Times New Roman"/>
                <a:cs typeface="Times New Roman"/>
              </a:rPr>
              <a:t>смерти»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Первоначальная</a:t>
            </a:r>
            <a:r>
              <a:rPr sz="2200" b="1" i="1" spc="-4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причина </a:t>
            </a:r>
            <a:r>
              <a:rPr sz="2200" b="1" i="1" spc="-10" dirty="0">
                <a:solidFill>
                  <a:srgbClr val="AF0F5C"/>
                </a:solidFill>
                <a:latin typeface="Times New Roman"/>
                <a:cs typeface="Times New Roman"/>
              </a:rPr>
              <a:t>смерти</a:t>
            </a:r>
            <a:r>
              <a:rPr sz="2200" b="1" i="1" spc="2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AF0F5C"/>
                </a:solidFill>
                <a:latin typeface="Times New Roman"/>
                <a:cs typeface="Times New Roman"/>
              </a:rPr>
              <a:t>– </a:t>
            </a:r>
            <a:r>
              <a:rPr sz="2200" b="1" i="1" spc="-20" dirty="0">
                <a:solidFill>
                  <a:srgbClr val="AF0F5C"/>
                </a:solidFill>
                <a:latin typeface="Times New Roman"/>
                <a:cs typeface="Times New Roman"/>
              </a:rPr>
              <a:t>это:</a:t>
            </a: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ts val="2375"/>
              </a:lnSpc>
              <a:buClr>
                <a:srgbClr val="750A3C"/>
              </a:buClr>
              <a:buSzPct val="68181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200" b="1" spc="-15" dirty="0">
                <a:latin typeface="Times New Roman"/>
                <a:cs typeface="Times New Roman"/>
              </a:rPr>
              <a:t>болезнь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или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травма,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вызвавшая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цепь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событий,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непосредственно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ts val="2375"/>
              </a:lnSpc>
            </a:pPr>
            <a:r>
              <a:rPr sz="2200" b="1" spc="-10" dirty="0">
                <a:latin typeface="Times New Roman"/>
                <a:cs typeface="Times New Roman"/>
              </a:rPr>
              <a:t>приведших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к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смерти;</a:t>
            </a:r>
            <a:endParaRPr sz="2200">
              <a:latin typeface="Times New Roman"/>
              <a:cs typeface="Times New Roman"/>
            </a:endParaRPr>
          </a:p>
          <a:p>
            <a:pPr marL="355600" marR="169545" indent="-342900">
              <a:lnSpc>
                <a:spcPts val="2110"/>
              </a:lnSpc>
              <a:spcBef>
                <a:spcPts val="515"/>
              </a:spcBef>
              <a:buClr>
                <a:srgbClr val="750A3C"/>
              </a:buClr>
              <a:buSzPct val="68181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обстоятельства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несчастного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случая</a:t>
            </a:r>
            <a:r>
              <a:rPr sz="2200" b="1" spc="-10" dirty="0">
                <a:latin typeface="Times New Roman"/>
                <a:cs typeface="Times New Roman"/>
              </a:rPr>
              <a:t> или </a:t>
            </a:r>
            <a:r>
              <a:rPr sz="2200" b="1" spc="-5" dirty="0">
                <a:latin typeface="Times New Roman"/>
                <a:cs typeface="Times New Roman"/>
              </a:rPr>
              <a:t>акта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насилия,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которые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вызвали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смертельную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spc="-35" dirty="0">
                <a:latin typeface="Times New Roman"/>
                <a:cs typeface="Times New Roman"/>
              </a:rPr>
              <a:t>травму.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750A3C"/>
              </a:buClr>
              <a:buFont typeface="Wingdings"/>
              <a:buChar char=""/>
            </a:pPr>
            <a:endParaRPr sz="2300">
              <a:latin typeface="Times New Roman"/>
              <a:cs typeface="Times New Roman"/>
            </a:endParaRPr>
          </a:p>
          <a:p>
            <a:pPr marL="355600">
              <a:lnSpc>
                <a:spcPts val="2375"/>
              </a:lnSpc>
            </a:pPr>
            <a:r>
              <a:rPr sz="2200" b="1" spc="-20" dirty="0">
                <a:latin typeface="Times New Roman"/>
                <a:cs typeface="Times New Roman"/>
              </a:rPr>
              <a:t>Это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определение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продиктовано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тем,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что,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выстроив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цепь</a:t>
            </a:r>
            <a:endParaRPr sz="2200">
              <a:latin typeface="Times New Roman"/>
              <a:cs typeface="Times New Roman"/>
            </a:endParaRPr>
          </a:p>
          <a:p>
            <a:pPr marL="355600" marR="182880">
              <a:lnSpc>
                <a:spcPct val="80000"/>
              </a:lnSpc>
              <a:spcBef>
                <a:spcPts val="265"/>
              </a:spcBef>
            </a:pPr>
            <a:r>
              <a:rPr sz="2200" b="1" spc="-5" dirty="0">
                <a:latin typeface="Times New Roman"/>
                <a:cs typeface="Times New Roman"/>
              </a:rPr>
              <a:t>событий,</a:t>
            </a:r>
            <a:r>
              <a:rPr sz="2200" b="1" spc="-10" dirty="0">
                <a:latin typeface="Times New Roman"/>
                <a:cs typeface="Times New Roman"/>
              </a:rPr>
              <a:t> приведших</a:t>
            </a:r>
            <a:r>
              <a:rPr sz="2200" b="1" spc="-5" dirty="0">
                <a:latin typeface="Times New Roman"/>
                <a:cs typeface="Times New Roman"/>
              </a:rPr>
              <a:t> к </a:t>
            </a:r>
            <a:r>
              <a:rPr sz="2200" b="1" spc="-10" dirty="0">
                <a:latin typeface="Times New Roman"/>
                <a:cs typeface="Times New Roman"/>
              </a:rPr>
              <a:t>смерти,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можно</a:t>
            </a:r>
            <a:r>
              <a:rPr sz="2200" b="1" spc="-5" dirty="0">
                <a:latin typeface="Times New Roman"/>
                <a:cs typeface="Times New Roman"/>
              </a:rPr>
              <a:t> в ряде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случаев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повлиять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на</a:t>
            </a:r>
            <a:r>
              <a:rPr sz="2200" b="1" spc="-10" dirty="0">
                <a:latin typeface="Times New Roman"/>
                <a:cs typeface="Times New Roman"/>
              </a:rPr>
              <a:t> нее,</a:t>
            </a:r>
            <a:r>
              <a:rPr sz="2200" b="1" spc="-5" dirty="0">
                <a:latin typeface="Times New Roman"/>
                <a:cs typeface="Times New Roman"/>
              </a:rPr>
              <a:t> с </a:t>
            </a:r>
            <a:r>
              <a:rPr sz="2200" b="1" spc="-10" dirty="0">
                <a:latin typeface="Times New Roman"/>
                <a:cs typeface="Times New Roman"/>
              </a:rPr>
              <a:t>целью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предотвращения смерти.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Times New Roman"/>
              <a:cs typeface="Times New Roman"/>
            </a:endParaRPr>
          </a:p>
          <a:p>
            <a:pPr marL="355600" marR="1703070" indent="-342900">
              <a:lnSpc>
                <a:spcPts val="2110"/>
              </a:lnSpc>
              <a:buClr>
                <a:srgbClr val="750A3C"/>
              </a:buClr>
              <a:buSzPct val="68181"/>
              <a:buFont typeface="Wingdings"/>
              <a:buChar char=""/>
              <a:tabLst>
                <a:tab pos="354965" algn="l"/>
                <a:tab pos="355600" algn="l"/>
                <a:tab pos="635508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В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Медицинское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свидетельство</a:t>
            </a:r>
            <a:r>
              <a:rPr sz="2200" b="1" spc="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не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включаются	</a:t>
            </a:r>
            <a:r>
              <a:rPr sz="2200" b="1" spc="10" dirty="0">
                <a:latin typeface="Times New Roman"/>
                <a:cs typeface="Times New Roman"/>
              </a:rPr>
              <a:t>все </a:t>
            </a:r>
            <a:r>
              <a:rPr sz="2200" b="1" spc="-5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содержащиеся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диагнозе</a:t>
            </a:r>
            <a:r>
              <a:rPr sz="2200" b="1" spc="1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состояния.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Из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множества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ts val="1870"/>
              </a:lnSpc>
            </a:pPr>
            <a:r>
              <a:rPr sz="2200" b="1" spc="-15" dirty="0">
                <a:latin typeface="Times New Roman"/>
                <a:cs typeface="Times New Roman"/>
              </a:rPr>
              <a:t>формулировок,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записанных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в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первичной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медицинской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ts val="2375"/>
              </a:lnSpc>
              <a:tabLst>
                <a:tab pos="3848735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документации,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отбирается	</a:t>
            </a:r>
            <a:r>
              <a:rPr sz="2200" b="1" spc="-20" dirty="0">
                <a:latin typeface="Times New Roman"/>
                <a:cs typeface="Times New Roman"/>
              </a:rPr>
              <a:t>только </a:t>
            </a:r>
            <a:r>
              <a:rPr sz="2200" b="1" spc="-25" dirty="0">
                <a:latin typeface="Times New Roman"/>
                <a:cs typeface="Times New Roman"/>
              </a:rPr>
              <a:t>необходимая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информация.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9300" y="408431"/>
            <a:ext cx="5278120" cy="513715"/>
            <a:chOff x="2019300" y="408431"/>
            <a:chExt cx="527812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9300" y="697991"/>
              <a:ext cx="5277611" cy="211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2347" y="408431"/>
              <a:ext cx="5269992" cy="51358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53792" y="463422"/>
            <a:ext cx="4985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AF0F5C"/>
                </a:solidFill>
              </a:rPr>
              <a:t>КЛАСС</a:t>
            </a:r>
            <a:r>
              <a:rPr spc="-30" dirty="0">
                <a:solidFill>
                  <a:srgbClr val="AF0F5C"/>
                </a:solidFill>
              </a:rPr>
              <a:t> </a:t>
            </a:r>
            <a:r>
              <a:rPr dirty="0">
                <a:solidFill>
                  <a:srgbClr val="AF0F5C"/>
                </a:solidFill>
              </a:rPr>
              <a:t>Х</a:t>
            </a:r>
            <a:r>
              <a:rPr spc="420" dirty="0">
                <a:solidFill>
                  <a:srgbClr val="AF0F5C"/>
                </a:solidFill>
              </a:rPr>
              <a:t> </a:t>
            </a:r>
            <a:r>
              <a:rPr spc="-10" dirty="0">
                <a:solidFill>
                  <a:srgbClr val="AF0F5C"/>
                </a:solidFill>
              </a:rPr>
              <a:t>«БОЛЕЗНИ</a:t>
            </a:r>
            <a:r>
              <a:rPr spc="-40" dirty="0">
                <a:solidFill>
                  <a:srgbClr val="AF0F5C"/>
                </a:solidFill>
              </a:rPr>
              <a:t> </a:t>
            </a:r>
            <a:r>
              <a:rPr spc="-30" dirty="0">
                <a:solidFill>
                  <a:srgbClr val="AF0F5C"/>
                </a:solidFill>
              </a:rPr>
              <a:t>ОРГАНОВ</a:t>
            </a:r>
            <a:r>
              <a:rPr spc="-20" dirty="0">
                <a:solidFill>
                  <a:srgbClr val="AF0F5C"/>
                </a:solidFill>
              </a:rPr>
              <a:t> </a:t>
            </a:r>
            <a:r>
              <a:rPr spc="-5" dirty="0">
                <a:solidFill>
                  <a:srgbClr val="AF0F5C"/>
                </a:solidFill>
              </a:rPr>
              <a:t>ДЫХАНИЯ»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32859" y="1146809"/>
            <a:ext cx="21513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Основные</a:t>
            </a:r>
            <a:r>
              <a:rPr sz="2000" b="1" i="1" spc="-95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007DEA"/>
                </a:solidFill>
                <a:latin typeface="Times New Roman"/>
                <a:cs typeface="Times New Roman"/>
              </a:rPr>
              <a:t>ошибки: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540" y="1846579"/>
            <a:ext cx="119380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1.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540" y="2102866"/>
            <a:ext cx="119380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2.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540" y="2358897"/>
            <a:ext cx="119380" cy="431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3.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950" b="1" spc="10" dirty="0">
                <a:solidFill>
                  <a:srgbClr val="750A3C"/>
                </a:solidFill>
                <a:latin typeface="Times New Roman"/>
                <a:cs typeface="Times New Roman"/>
              </a:rPr>
              <a:t>4.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0739" y="1750923"/>
            <a:ext cx="7920990" cy="169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0645">
              <a:lnSpc>
                <a:spcPct val="1201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Не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всегда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правильно </a:t>
            </a:r>
            <a:r>
              <a:rPr sz="1400" b="1" spc="-10" dirty="0">
                <a:latin typeface="Times New Roman"/>
                <a:cs typeface="Times New Roman"/>
              </a:rPr>
              <a:t>пневмония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выбирается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качестве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осложнения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или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основного</a:t>
            </a:r>
            <a:r>
              <a:rPr sz="1400" b="1" spc="-5" dirty="0">
                <a:latin typeface="Times New Roman"/>
                <a:cs typeface="Times New Roman"/>
              </a:rPr>
              <a:t> заболевания.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 </a:t>
            </a:r>
            <a:r>
              <a:rPr sz="1400" b="1" spc="-10" dirty="0">
                <a:latin typeface="Times New Roman"/>
                <a:cs typeface="Times New Roman"/>
              </a:rPr>
              <a:t>качестве</a:t>
            </a:r>
            <a:r>
              <a:rPr sz="1400" b="1" spc="-5" dirty="0">
                <a:latin typeface="Times New Roman"/>
                <a:cs typeface="Times New Roman"/>
              </a:rPr>
              <a:t> первоначальной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причины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смерти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выставляется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неуточненная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пневмония.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логической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последовательности,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как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правило,</a:t>
            </a:r>
            <a:r>
              <a:rPr sz="1400" b="1" spc="-10" dirty="0">
                <a:latin typeface="Times New Roman"/>
                <a:cs typeface="Times New Roman"/>
              </a:rPr>
              <a:t> фигурирует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дыхательная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недостаточность.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тексте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диагноза,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записанном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Свидетельстве,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не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уточняется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«Хроническая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обструктивная 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болезнь </a:t>
            </a:r>
            <a:r>
              <a:rPr sz="1400" b="1" dirty="0">
                <a:latin typeface="Times New Roman"/>
                <a:cs typeface="Times New Roman"/>
              </a:rPr>
              <a:t>легких», «Бронхиальная астма»,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«Пневмония» при </a:t>
            </a:r>
            <a:r>
              <a:rPr sz="1400" b="1" spc="-10" dirty="0">
                <a:latin typeface="Times New Roman"/>
                <a:cs typeface="Times New Roman"/>
              </a:rPr>
              <a:t>этом </a:t>
            </a:r>
            <a:r>
              <a:rPr sz="1400" b="1" spc="-15" dirty="0">
                <a:latin typeface="Times New Roman"/>
                <a:cs typeface="Times New Roman"/>
              </a:rPr>
              <a:t>коды </a:t>
            </a:r>
            <a:r>
              <a:rPr sz="1400" b="1" spc="-5" dirty="0">
                <a:latin typeface="Times New Roman"/>
                <a:cs typeface="Times New Roman"/>
              </a:rPr>
              <a:t>по </a:t>
            </a:r>
            <a:r>
              <a:rPr sz="1400" b="1" dirty="0">
                <a:latin typeface="Times New Roman"/>
                <a:cs typeface="Times New Roman"/>
              </a:rPr>
              <a:t>МКБ-10 </a:t>
            </a:r>
            <a:r>
              <a:rPr sz="1400" b="1" spc="-5" dirty="0">
                <a:latin typeface="Times New Roman"/>
                <a:cs typeface="Times New Roman"/>
              </a:rPr>
              <a:t>выбираются </a:t>
            </a:r>
            <a:r>
              <a:rPr sz="1400" b="1" dirty="0">
                <a:latin typeface="Times New Roman"/>
                <a:cs typeface="Times New Roman"/>
              </a:rPr>
              <a:t>с 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уточненным </a:t>
            </a:r>
            <a:r>
              <a:rPr sz="1400" b="1" dirty="0">
                <a:latin typeface="Times New Roman"/>
                <a:cs typeface="Times New Roman"/>
              </a:rPr>
              <a:t>4-м </a:t>
            </a:r>
            <a:r>
              <a:rPr sz="1400" b="1" spc="-10" dirty="0">
                <a:latin typeface="Times New Roman"/>
                <a:cs typeface="Times New Roman"/>
              </a:rPr>
              <a:t>знаком </a:t>
            </a:r>
            <a:r>
              <a:rPr sz="1400" b="1" i="1" spc="-5" dirty="0">
                <a:latin typeface="Times New Roman"/>
                <a:cs typeface="Times New Roman"/>
              </a:rPr>
              <a:t>(если </a:t>
            </a:r>
            <a:r>
              <a:rPr sz="1400" b="1" i="1" dirty="0">
                <a:latin typeface="Times New Roman"/>
                <a:cs typeface="Times New Roman"/>
              </a:rPr>
              <a:t>в </a:t>
            </a:r>
            <a:r>
              <a:rPr sz="1400" b="1" i="1" spc="-15" dirty="0">
                <a:latin typeface="Times New Roman"/>
                <a:cs typeface="Times New Roman"/>
              </a:rPr>
              <a:t>тексте </a:t>
            </a:r>
            <a:r>
              <a:rPr sz="1400" b="1" i="1" spc="-10" dirty="0">
                <a:latin typeface="Times New Roman"/>
                <a:cs typeface="Times New Roman"/>
              </a:rPr>
              <a:t>нет </a:t>
            </a:r>
            <a:r>
              <a:rPr sz="1400" b="1" i="1" spc="-5" dirty="0">
                <a:latin typeface="Times New Roman"/>
                <a:cs typeface="Times New Roman"/>
              </a:rPr>
              <a:t>уточнения, </a:t>
            </a:r>
            <a:r>
              <a:rPr sz="1400" b="1" i="1" spc="5" dirty="0">
                <a:latin typeface="Times New Roman"/>
                <a:cs typeface="Times New Roman"/>
              </a:rPr>
              <a:t>то </a:t>
            </a:r>
            <a:r>
              <a:rPr sz="1400" b="1" i="1" spc="-15" dirty="0">
                <a:latin typeface="Times New Roman"/>
                <a:cs typeface="Times New Roman"/>
              </a:rPr>
              <a:t>невозможно </a:t>
            </a:r>
            <a:r>
              <a:rPr sz="1400" b="1" i="1" dirty="0">
                <a:latin typeface="Times New Roman"/>
                <a:cs typeface="Times New Roman"/>
              </a:rPr>
              <a:t>выбрать </a:t>
            </a:r>
            <a:r>
              <a:rPr sz="1400" b="1" i="1" spc="-5" dirty="0">
                <a:latin typeface="Times New Roman"/>
                <a:cs typeface="Times New Roman"/>
              </a:rPr>
              <a:t>правильны </a:t>
            </a:r>
            <a:r>
              <a:rPr sz="1400" b="1" i="1" spc="-25" dirty="0">
                <a:latin typeface="Times New Roman"/>
                <a:cs typeface="Times New Roman"/>
              </a:rPr>
              <a:t>код </a:t>
            </a:r>
            <a:r>
              <a:rPr sz="1400" b="1" i="1" spc="-5" dirty="0">
                <a:latin typeface="Times New Roman"/>
                <a:cs typeface="Times New Roman"/>
              </a:rPr>
              <a:t>по </a:t>
            </a:r>
            <a:r>
              <a:rPr sz="1400" b="1" i="1" spc="-335" dirty="0">
                <a:latin typeface="Times New Roman"/>
                <a:cs typeface="Times New Roman"/>
              </a:rPr>
              <a:t> </a:t>
            </a:r>
            <a:r>
              <a:rPr sz="1400" b="1" i="1" spc="-5" dirty="0">
                <a:latin typeface="Times New Roman"/>
                <a:cs typeface="Times New Roman"/>
              </a:rPr>
              <a:t>МКБ-10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</a:t>
            </a:r>
            <a:r>
              <a:rPr sz="1400" b="1" i="1" spc="-2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эти</a:t>
            </a:r>
            <a:r>
              <a:rPr sz="1400" b="1" i="1" spc="-4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состояния</a:t>
            </a:r>
            <a:r>
              <a:rPr sz="1400" b="1" i="1" spc="-3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кодируются</a:t>
            </a:r>
            <a:r>
              <a:rPr sz="1400" b="1" i="1" spc="-35" dirty="0">
                <a:latin typeface="Times New Roman"/>
                <a:cs typeface="Times New Roman"/>
              </a:rPr>
              <a:t> </a:t>
            </a:r>
            <a:r>
              <a:rPr sz="1400" b="1" i="1" spc="-5" dirty="0">
                <a:latin typeface="Times New Roman"/>
                <a:cs typeface="Times New Roman"/>
              </a:rPr>
              <a:t>неуточненными)</a:t>
            </a:r>
            <a:r>
              <a:rPr sz="1400" b="1" spc="-5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533196" y="3710685"/>
          <a:ext cx="8209279" cy="2232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4460"/>
                <a:gridCol w="2664460"/>
                <a:gridCol w="545464"/>
                <a:gridCol w="610235"/>
                <a:gridCol w="1724660"/>
              </a:tblGrid>
              <a:tr h="192405">
                <a:tc gridSpan="5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НЕВЕРНОЕ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ЗАПОЛНЕНИЕ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4">
                <a:tc gridSpan="5">
                  <a:txBody>
                    <a:bodyPr/>
                    <a:lstStyle/>
                    <a:p>
                      <a:pPr algn="ctr">
                        <a:lnSpc>
                          <a:spcPts val="141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ина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см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ер</a:t>
                      </a:r>
                      <a:r>
                        <a:rPr sz="1200" b="1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2405"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б)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75285"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r>
                        <a:rPr sz="1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обструктивная</a:t>
                      </a:r>
                      <a:r>
                        <a:rPr sz="1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легких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IV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стадии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G44.9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другая</a:t>
                      </a:r>
                      <a:r>
                        <a:rPr sz="1200" b="1" spc="-15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пневмония</a:t>
                      </a:r>
                      <a:r>
                        <a:rPr sz="1200" b="1" spc="-40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неуточненная</a:t>
                      </a:r>
                      <a:r>
                        <a:rPr sz="1200" b="1" spc="-25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J18.8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558164"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дыхательная</a:t>
                      </a:r>
                      <a:r>
                        <a:rPr sz="1200" b="1" spc="-20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92430" marR="385445" algn="ctr">
                        <a:lnSpc>
                          <a:spcPts val="144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пра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сто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рон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яя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2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1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льная 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фибринозно-гнойная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плевропневмония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J15.9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0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ВИЧ-инфекция</a:t>
                      </a:r>
                      <a:r>
                        <a:rPr sz="1200" b="1" spc="-50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B20.7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  <a:tr h="416775">
                <a:tc>
                  <a:txBody>
                    <a:bodyPr/>
                    <a:lstStyle/>
                    <a:p>
                      <a:pPr marL="568960" marR="556260" indent="-7620">
                        <a:lnSpc>
                          <a:spcPts val="14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latin typeface="Times New Roman"/>
                          <a:cs typeface="Times New Roman"/>
                        </a:rPr>
                        <a:t>легочная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недостаточность</a:t>
                      </a:r>
                      <a:r>
                        <a:rPr sz="1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J95.3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904875" marR="66040" indent="-834390">
                        <a:lnSpc>
                          <a:spcPts val="1440"/>
                        </a:lnSpc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хроническая</a:t>
                      </a:r>
                      <a:r>
                        <a:rPr sz="1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latin typeface="Times New Roman"/>
                          <a:cs typeface="Times New Roman"/>
                        </a:rPr>
                        <a:t>обструктивная</a:t>
                      </a:r>
                      <a:r>
                        <a:rPr sz="1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latin typeface="Times New Roman"/>
                          <a:cs typeface="Times New Roman"/>
                        </a:rPr>
                        <a:t>болезнь </a:t>
                      </a:r>
                      <a:r>
                        <a:rPr sz="1200" b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легких </a:t>
                      </a:r>
                      <a:r>
                        <a:rPr sz="1200" b="1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J44.0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95"/>
                        </a:lnSpc>
                      </a:pPr>
                      <a:r>
                        <a:rPr sz="1200" b="1" dirty="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395"/>
                        </a:lnSpc>
                      </a:pPr>
                      <a:r>
                        <a:rPr sz="1200" b="1" dirty="0">
                          <a:solidFill>
                            <a:srgbClr val="AF0F5C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7A0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25167" y="268224"/>
            <a:ext cx="5866130" cy="570230"/>
            <a:chOff x="1725167" y="268224"/>
            <a:chExt cx="586613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5167" y="591312"/>
              <a:ext cx="586587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9739" y="268224"/>
              <a:ext cx="5858256" cy="56997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37432" y="896111"/>
              <a:ext cx="1641348" cy="2331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42004" y="573023"/>
              <a:ext cx="1633727" cy="56997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876425" y="330200"/>
            <a:ext cx="55410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Х</a:t>
            </a:r>
            <a:r>
              <a:rPr sz="2000" b="1" spc="48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ОРГАНОВ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ДЫХАНИЯ»</a:t>
            </a:r>
            <a:endParaRPr sz="20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749223" y="1838451"/>
          <a:ext cx="7993378" cy="3992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34050"/>
                <a:gridCol w="1011554"/>
                <a:gridCol w="336550"/>
                <a:gridCol w="226695"/>
                <a:gridCol w="228600"/>
                <a:gridCol w="227329"/>
                <a:gridCol w="228600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382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-н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22885" marR="214629" algn="ct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первоначальной</a:t>
                      </a:r>
                      <a:r>
                        <a:rPr sz="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231130" algn="l"/>
                        </a:tabLst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b="1" spc="3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Стафилококковый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сепсис</a:t>
                      </a:r>
                      <a:r>
                        <a:rPr sz="16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сут.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A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248910" algn="l"/>
                        </a:tabLst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b="1" spc="3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Пиоторакс</a:t>
                      </a:r>
                      <a:r>
                        <a:rPr sz="1600" u="heavy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8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дня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J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6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360035" algn="l"/>
                        </a:tabLst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b="1" spc="3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Долевая</a:t>
                      </a:r>
                      <a:r>
                        <a:rPr sz="16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пневмония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699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нед.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J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30288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234583">
                <a:tc>
                  <a:txBody>
                    <a:bodyPr/>
                    <a:lstStyle/>
                    <a:p>
                      <a:pPr marL="91440">
                        <a:lnSpc>
                          <a:spcPts val="1415"/>
                        </a:lnSpc>
                        <a:spcBef>
                          <a:spcPts val="33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важные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 не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3070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включая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3070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наркотических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4856">
                <a:tc>
                  <a:txBody>
                    <a:bodyPr/>
                    <a:lstStyle/>
                    <a:p>
                      <a:pPr marL="91440">
                        <a:lnSpc>
                          <a:spcPts val="135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дата)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3170">
                <a:tc>
                  <a:txBody>
                    <a:bodyPr/>
                    <a:lstStyle/>
                    <a:p>
                      <a:pPr marL="91440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Хронический</a:t>
                      </a:r>
                      <a:r>
                        <a:rPr sz="1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обструктивный</a:t>
                      </a:r>
                      <a:r>
                        <a:rPr sz="16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бронхит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95275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J44.8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1913">
                <a:tc>
                  <a:txBody>
                    <a:bodyPr/>
                    <a:lstStyle/>
                    <a:p>
                      <a:pPr marL="91440">
                        <a:lnSpc>
                          <a:spcPts val="182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Атеросклеротический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95275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I25.1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8381110" y="3266694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25167" y="268224"/>
            <a:ext cx="5866130" cy="570230"/>
            <a:chOff x="1725167" y="268224"/>
            <a:chExt cx="5866130" cy="5702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5167" y="591312"/>
              <a:ext cx="5865876" cy="233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9739" y="268224"/>
              <a:ext cx="5858256" cy="56997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837432" y="573023"/>
            <a:ext cx="1641475" cy="570230"/>
            <a:chOff x="3837432" y="573023"/>
            <a:chExt cx="1641475" cy="5702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37432" y="896111"/>
              <a:ext cx="1513332" cy="2331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42004" y="573023"/>
              <a:ext cx="1505712" cy="5699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01768" y="896111"/>
              <a:ext cx="477012" cy="2331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06340" y="573023"/>
              <a:ext cx="469391" cy="56997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876425" y="330200"/>
            <a:ext cx="55410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AF0F5C"/>
                </a:solidFill>
                <a:latin typeface="Times New Roman"/>
                <a:cs typeface="Times New Roman"/>
              </a:rPr>
              <a:t>КЛАСС</a:t>
            </a:r>
            <a:r>
              <a:rPr sz="2000" b="1" spc="-5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Х</a:t>
            </a:r>
            <a:r>
              <a:rPr sz="2000" b="1" spc="484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AF0F5C"/>
                </a:solidFill>
                <a:latin typeface="Times New Roman"/>
                <a:cs typeface="Times New Roman"/>
              </a:rPr>
              <a:t>«БОЛЕЗНИ</a:t>
            </a:r>
            <a:r>
              <a:rPr sz="2000" b="1" spc="-50" dirty="0">
                <a:solidFill>
                  <a:srgbClr val="AF0F5C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AF0F5C"/>
                </a:solidFill>
                <a:latin typeface="Times New Roman"/>
                <a:cs typeface="Times New Roman"/>
              </a:rPr>
              <a:t>ОРГАНОВ </a:t>
            </a:r>
            <a:r>
              <a:rPr sz="2000" b="1" dirty="0">
                <a:solidFill>
                  <a:srgbClr val="AF0F5C"/>
                </a:solidFill>
                <a:latin typeface="Times New Roman"/>
                <a:cs typeface="Times New Roman"/>
              </a:rPr>
              <a:t>ДЫХАНИЯ»</a:t>
            </a:r>
            <a:endParaRPr sz="20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ПРИМЕР</a:t>
            </a:r>
            <a:r>
              <a:rPr sz="2000" b="1" i="1" spc="-50" dirty="0">
                <a:solidFill>
                  <a:srgbClr val="007DEA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07DEA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749223" y="1838451"/>
          <a:ext cx="7993378" cy="39928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34050"/>
                <a:gridCol w="1011554"/>
                <a:gridCol w="336550"/>
                <a:gridCol w="226695"/>
                <a:gridCol w="228600"/>
                <a:gridCol w="227329"/>
                <a:gridCol w="228600"/>
              </a:tblGrid>
              <a:tr h="701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19.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382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иблизит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-н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период времени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между началом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сса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смертью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Код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МКБ-10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22885" marR="214629" algn="ctr">
                        <a:lnSpc>
                          <a:spcPct val="100000"/>
                        </a:lnSpc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первоначальной</a:t>
                      </a:r>
                      <a:r>
                        <a:rPr sz="8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ны  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436870" algn="l"/>
                        </a:tabLst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I.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Полная</a:t>
                      </a:r>
                      <a:r>
                        <a:rPr sz="1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предсердно-желудочковая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блокада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0360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болезнь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непосредственно</a:t>
                      </a:r>
                      <a:r>
                        <a:rPr sz="8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приведшее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сут.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06680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420360" algn="l"/>
                        </a:tabLst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600" b="1" spc="3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Острый</a:t>
                      </a:r>
                      <a:r>
                        <a:rPr sz="16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инфаркт</a:t>
                      </a:r>
                      <a:r>
                        <a:rPr sz="1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миокарда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перегородочный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908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патологическое</a:t>
                      </a:r>
                      <a:r>
                        <a:rPr sz="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состояние,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привело</a:t>
                      </a:r>
                      <a:r>
                        <a:rPr sz="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возникновению</a:t>
                      </a:r>
                      <a:r>
                        <a:rPr sz="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вышеуказанной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причины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дня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120014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I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5450840" algn="l"/>
                        </a:tabLst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6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Бронхиальная</a:t>
                      </a:r>
                      <a:r>
                        <a:rPr sz="16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астма</a:t>
                      </a:r>
                      <a:r>
                        <a:rPr sz="1600" b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аллергическая</a:t>
                      </a:r>
                      <a:r>
                        <a:rPr sz="16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699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первоначальная</a:t>
                      </a:r>
                      <a:r>
                        <a:rPr sz="8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причина</a:t>
                      </a:r>
                      <a:r>
                        <a:rPr sz="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смерти</a:t>
                      </a:r>
                      <a:r>
                        <a:rPr sz="8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указывается</a:t>
                      </a:r>
                      <a:r>
                        <a:rPr sz="8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последней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нед.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J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4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5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5480685" algn="l"/>
                        </a:tabLst>
                      </a:pPr>
                      <a:r>
                        <a:rPr sz="1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4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1582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800" spc="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ах</a:t>
                      </a:r>
                      <a:r>
                        <a:rPr sz="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рав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800" spc="-1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800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800" dirty="0">
                          <a:latin typeface="Times New Roman"/>
                          <a:cs typeface="Times New Roman"/>
                        </a:rPr>
                        <a:t>иях</a:t>
                      </a: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</a:tr>
              <a:tr h="234583">
                <a:tc>
                  <a:txBody>
                    <a:bodyPr/>
                    <a:lstStyle/>
                    <a:p>
                      <a:pPr marL="91440">
                        <a:lnSpc>
                          <a:spcPts val="1415"/>
                        </a:lnSpc>
                        <a:spcBef>
                          <a:spcPts val="330"/>
                        </a:spcBef>
                      </a:pPr>
                      <a:r>
                        <a:rPr sz="1200" b="1" spc="-5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Прочие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важные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состояния,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способствовавшие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смерти,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но не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3070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болезнью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патологическим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состоянием,</a:t>
                      </a:r>
                      <a:r>
                        <a:rPr sz="12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приведшим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ней,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включая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употребление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3070">
                <a:tc>
                  <a:txBody>
                    <a:bodyPr/>
                    <a:lstStyle/>
                    <a:p>
                      <a:pPr marL="91440">
                        <a:lnSpc>
                          <a:spcPts val="1340"/>
                        </a:lnSpc>
                      </a:pP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алкоголя,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наркотических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средств,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психотропных</a:t>
                      </a:r>
                      <a:r>
                        <a:rPr sz="12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токсических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веществ,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4856">
                <a:tc>
                  <a:txBody>
                    <a:bodyPr/>
                    <a:lstStyle/>
                    <a:p>
                      <a:pPr marL="91440">
                        <a:lnSpc>
                          <a:spcPts val="1355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крови,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операции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(название,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дата)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43170">
                <a:tc>
                  <a:txBody>
                    <a:bodyPr/>
                    <a:lstStyle/>
                    <a:p>
                      <a:pPr marL="91440">
                        <a:lnSpc>
                          <a:spcPts val="1814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Постинфарктный</a:t>
                      </a:r>
                      <a:r>
                        <a:rPr sz="1600" b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кардиосклероз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95275">
                        <a:lnSpc>
                          <a:spcPts val="1814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I25.8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1913">
                <a:tc>
                  <a:txBody>
                    <a:bodyPr/>
                    <a:lstStyle/>
                    <a:p>
                      <a:pPr marL="91440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Артериальная</a:t>
                      </a:r>
                      <a:r>
                        <a:rPr sz="1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гипертензия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6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лет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95275">
                        <a:lnSpc>
                          <a:spcPts val="1820"/>
                        </a:lnSpc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I10.X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F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8384413" y="3815334"/>
            <a:ext cx="50800" cy="20320"/>
          </a:xfrm>
          <a:custGeom>
            <a:avLst/>
            <a:gdLst/>
            <a:ahLst/>
            <a:cxnLst/>
            <a:rect l="l" t="t" r="r" b="b"/>
            <a:pathLst>
              <a:path w="50800" h="20320">
                <a:moveTo>
                  <a:pt x="50292" y="0"/>
                </a:moveTo>
                <a:lnTo>
                  <a:pt x="0" y="0"/>
                </a:lnTo>
                <a:lnTo>
                  <a:pt x="0" y="19812"/>
                </a:lnTo>
                <a:lnTo>
                  <a:pt x="50292" y="19812"/>
                </a:lnTo>
                <a:lnTo>
                  <a:pt x="50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6448" y="307847"/>
            <a:ext cx="8298180" cy="513715"/>
            <a:chOff x="536448" y="307847"/>
            <a:chExt cx="829818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6448" y="597407"/>
              <a:ext cx="5423916" cy="2103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496" y="307847"/>
              <a:ext cx="5416296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3371" y="597407"/>
              <a:ext cx="393191" cy="2103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47944" y="307847"/>
              <a:ext cx="384048" cy="513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9571" y="597407"/>
              <a:ext cx="3115055" cy="2103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24144" y="307847"/>
              <a:ext cx="3105911" cy="51358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375916" y="582168"/>
            <a:ext cx="4566285" cy="513715"/>
            <a:chOff x="2375916" y="582168"/>
            <a:chExt cx="4566285" cy="513715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75916" y="871727"/>
              <a:ext cx="4565904" cy="2103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8964" y="582168"/>
              <a:ext cx="4558284" cy="51358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8514" marR="5080" indent="-184023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ПИСЬМО </a:t>
            </a:r>
            <a:r>
              <a:rPr spc="-20" dirty="0"/>
              <a:t>ФГБУ</a:t>
            </a:r>
            <a:r>
              <a:rPr spc="10" dirty="0"/>
              <a:t> </a:t>
            </a:r>
            <a:r>
              <a:rPr dirty="0"/>
              <a:t>ЦНИИОИЗ</a:t>
            </a:r>
            <a:r>
              <a:rPr spc="-20" dirty="0"/>
              <a:t> </a:t>
            </a:r>
            <a:r>
              <a:rPr dirty="0"/>
              <a:t>ОТ </a:t>
            </a:r>
            <a:r>
              <a:rPr spc="-30" dirty="0"/>
              <a:t>11.03.2013Г.</a:t>
            </a:r>
            <a:r>
              <a:rPr spc="-5" dirty="0"/>
              <a:t> </a:t>
            </a:r>
            <a:r>
              <a:rPr dirty="0"/>
              <a:t>№ 7-5/150 «О </a:t>
            </a:r>
            <a:r>
              <a:rPr spc="-25" dirty="0"/>
              <a:t>КОДИРОВАНИИ </a:t>
            </a:r>
            <a:r>
              <a:rPr spc="-434" dirty="0"/>
              <a:t> </a:t>
            </a:r>
            <a:r>
              <a:rPr spc="-25" dirty="0"/>
              <a:t>ЗАБОЛЕВАНИЙ</a:t>
            </a:r>
            <a:r>
              <a:rPr spc="-35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dirty="0"/>
              <a:t>ПРИЧИН</a:t>
            </a:r>
            <a:r>
              <a:rPr spc="-15" dirty="0"/>
              <a:t> </a:t>
            </a:r>
            <a:r>
              <a:rPr dirty="0"/>
              <a:t>СМЕРТИ»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83540" y="1407667"/>
            <a:ext cx="8484235" cy="2001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Изменения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«Краткую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номенклатуру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причин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2010»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были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введены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Росстатом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письмом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от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05.03.2011 </a:t>
            </a:r>
            <a:r>
              <a:rPr sz="1800" b="1" dirty="0">
                <a:latin typeface="Times New Roman"/>
                <a:cs typeface="Times New Roman"/>
              </a:rPr>
              <a:t>№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8-0-19/213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 касаются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только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кодирования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причин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смерти.</a:t>
            </a:r>
            <a:endParaRPr sz="1800">
              <a:latin typeface="Times New Roman"/>
              <a:cs typeface="Times New Roman"/>
            </a:endParaRPr>
          </a:p>
          <a:p>
            <a:pPr marL="355600" marR="6985" indent="-342900">
              <a:lnSpc>
                <a:spcPct val="100000"/>
              </a:lnSpc>
              <a:spcBef>
                <a:spcPts val="434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Минздрав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РФ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издавал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нормативного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правового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акта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внесении </a:t>
            </a:r>
            <a:r>
              <a:rPr sz="1800" b="1" spc="-10" dirty="0">
                <a:latin typeface="Times New Roman"/>
                <a:cs typeface="Times New Roman"/>
              </a:rPr>
              <a:t>изменений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дополнений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ВОЗ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МКБ-10,</a:t>
            </a:r>
            <a:r>
              <a:rPr sz="1800" b="1" spc="-15" dirty="0">
                <a:latin typeface="Times New Roman"/>
                <a:cs typeface="Times New Roman"/>
              </a:rPr>
              <a:t> начиная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1996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года.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Поэтому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мы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можем 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говорить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</a:t>
            </a:r>
            <a:r>
              <a:rPr sz="1800" b="1" spc="-5" dirty="0">
                <a:latin typeface="Times New Roman"/>
                <a:cs typeface="Times New Roman"/>
              </a:rPr>
              <a:t> применении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кодов,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содержащихся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письме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Росстата,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только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медицинских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свидетельствах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</a:t>
            </a:r>
            <a:r>
              <a:rPr sz="1800" b="1" spc="-5" dirty="0">
                <a:latin typeface="Times New Roman"/>
                <a:cs typeface="Times New Roman"/>
              </a:rPr>
              <a:t> смерти.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6448" y="307847"/>
            <a:ext cx="8298180" cy="513715"/>
            <a:chOff x="536448" y="307847"/>
            <a:chExt cx="8298180" cy="513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6448" y="597407"/>
              <a:ext cx="5423916" cy="2103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496" y="307847"/>
              <a:ext cx="5416296" cy="513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43371" y="597407"/>
              <a:ext cx="393191" cy="2103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47944" y="307847"/>
              <a:ext cx="384048" cy="513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9571" y="597407"/>
              <a:ext cx="3115055" cy="2103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24144" y="307847"/>
              <a:ext cx="3105911" cy="51358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375916" y="582168"/>
            <a:ext cx="4566285" cy="513715"/>
            <a:chOff x="2375916" y="582168"/>
            <a:chExt cx="4566285" cy="513715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75916" y="871727"/>
              <a:ext cx="4565904" cy="2103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78964" y="582168"/>
              <a:ext cx="4558284" cy="51358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83540" y="362203"/>
            <a:ext cx="8517890" cy="4857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9950" marR="281305" indent="-184023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ПИСЬМО </a:t>
            </a:r>
            <a:r>
              <a:rPr sz="18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ФГБУ</a:t>
            </a:r>
            <a:r>
              <a:rPr sz="18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ЦНИИОИЗ</a:t>
            </a:r>
            <a:r>
              <a:rPr sz="18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ОТ </a:t>
            </a:r>
            <a:r>
              <a:rPr sz="18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11.03.2013Г.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№ 7-5/150 «О </a:t>
            </a:r>
            <a:r>
              <a:rPr sz="18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КОДИРОВАНИИ </a:t>
            </a:r>
            <a:r>
              <a:rPr sz="1800" b="1" spc="-434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ЗАБОЛЕВАНИЙ</a:t>
            </a:r>
            <a:r>
              <a:rPr sz="18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И</a:t>
            </a:r>
            <a:r>
              <a:rPr sz="18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ПРИЧИН</a:t>
            </a:r>
            <a:r>
              <a:rPr sz="1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СМЕРТИ»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32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С80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Злокачественное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новообразование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без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уточнения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локализации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43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С80.0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Злокачественное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новообразование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неизвестной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первичной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локализации,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так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обозначенное.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Первичная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локализация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неизвестна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Times New Roman"/>
                <a:cs typeface="Times New Roman"/>
              </a:rPr>
              <a:t>С80.9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Злокачественное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новообразование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неуточненное.</a:t>
            </a:r>
            <a:endParaRPr sz="1800">
              <a:latin typeface="Times New Roman"/>
              <a:cs typeface="Times New Roman"/>
            </a:endParaRPr>
          </a:p>
          <a:p>
            <a:pPr marL="927100" marR="5878830">
              <a:lnSpc>
                <a:spcPct val="120000"/>
              </a:lnSpc>
            </a:pPr>
            <a:r>
              <a:rPr sz="1800" b="1" dirty="0">
                <a:latin typeface="Times New Roman"/>
                <a:cs typeface="Times New Roman"/>
              </a:rPr>
              <a:t>Рак </a:t>
            </a:r>
            <a:r>
              <a:rPr sz="1800" b="1" spc="-20" dirty="0">
                <a:latin typeface="Times New Roman"/>
                <a:cs typeface="Times New Roman"/>
              </a:rPr>
              <a:t>БДУ </a:t>
            </a:r>
            <a:r>
              <a:rPr sz="1800" b="1" spc="-15" dirty="0">
                <a:latin typeface="Times New Roman"/>
                <a:cs typeface="Times New Roman"/>
              </a:rPr>
              <a:t> Карцинома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БДУ</a:t>
            </a:r>
            <a:endParaRPr sz="18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latin typeface="Times New Roman"/>
                <a:cs typeface="Times New Roman"/>
              </a:rPr>
              <a:t>Злокачественность</a:t>
            </a:r>
            <a:r>
              <a:rPr sz="1800" b="1" spc="-20" dirty="0">
                <a:latin typeface="Times New Roman"/>
                <a:cs typeface="Times New Roman"/>
              </a:rPr>
              <a:t> БДУ</a:t>
            </a:r>
            <a:endParaRPr sz="1800">
              <a:latin typeface="Times New Roman"/>
              <a:cs typeface="Times New Roman"/>
            </a:endParaRPr>
          </a:p>
          <a:p>
            <a:pPr marL="927100" marR="4293870">
              <a:lnSpc>
                <a:spcPct val="120000"/>
              </a:lnSpc>
              <a:spcBef>
                <a:spcPts val="5"/>
              </a:spcBef>
            </a:pPr>
            <a:r>
              <a:rPr sz="1800" b="1" spc="-10" dirty="0">
                <a:latin typeface="Times New Roman"/>
                <a:cs typeface="Times New Roman"/>
              </a:rPr>
              <a:t>Злокачественная </a:t>
            </a:r>
            <a:r>
              <a:rPr sz="1800" b="1" spc="-20" dirty="0">
                <a:latin typeface="Times New Roman"/>
                <a:cs typeface="Times New Roman"/>
              </a:rPr>
              <a:t>кахексия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БДУ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Множественный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рак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БДУ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Clr>
                <a:srgbClr val="750A3C"/>
              </a:buClr>
              <a:buSzPct val="69444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Исключены:</a:t>
            </a:r>
            <a:endParaRPr sz="18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434"/>
              </a:spcBef>
            </a:pPr>
            <a:r>
              <a:rPr sz="1800" b="1" spc="-10" dirty="0">
                <a:latin typeface="Times New Roman"/>
                <a:cs typeface="Times New Roman"/>
              </a:rPr>
              <a:t>Множественный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вторичный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рак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БДУ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(С79.9)</a:t>
            </a:r>
            <a:endParaRPr sz="1800">
              <a:latin typeface="Times New Roman"/>
              <a:cs typeface="Times New Roman"/>
            </a:endParaRPr>
          </a:p>
          <a:p>
            <a:pPr marL="927100" marR="1398270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latin typeface="Times New Roman"/>
                <a:cs typeface="Times New Roman"/>
              </a:rPr>
              <a:t>Вторичное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злокачественное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новообразование</a:t>
            </a:r>
            <a:r>
              <a:rPr sz="1800" b="1" spc="6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неуточненной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локализации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(С79.9)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4350" y="457200"/>
            <a:ext cx="8629650" cy="608330"/>
            <a:chOff x="514350" y="457200"/>
            <a:chExt cx="8629650" cy="6083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7416" y="780288"/>
              <a:ext cx="3421379" cy="2316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1988" y="457200"/>
              <a:ext cx="3413760" cy="56997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99054" y="518540"/>
            <a:ext cx="30975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AF0F5C"/>
                </a:solidFill>
              </a:rPr>
              <a:t>СПИСОК</a:t>
            </a:r>
            <a:r>
              <a:rPr sz="2000" spc="-75" dirty="0">
                <a:solidFill>
                  <a:srgbClr val="AF0F5C"/>
                </a:solidFill>
              </a:rPr>
              <a:t> </a:t>
            </a:r>
            <a:r>
              <a:rPr sz="2000" spc="-15" dirty="0">
                <a:solidFill>
                  <a:srgbClr val="AF0F5C"/>
                </a:solidFill>
              </a:rPr>
              <a:t>ИСТОЧНИКОВ</a:t>
            </a:r>
            <a:endParaRPr sz="2000"/>
          </a:p>
        </p:txBody>
      </p:sp>
      <p:sp>
        <p:nvSpPr>
          <p:cNvPr id="6" name="object 6"/>
          <p:cNvSpPr txBox="1"/>
          <p:nvPr/>
        </p:nvSpPr>
        <p:spPr>
          <a:xfrm>
            <a:off x="383540" y="1109218"/>
            <a:ext cx="8484870" cy="5404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dirty="0">
                <a:latin typeface="Times New Roman"/>
                <a:cs typeface="Times New Roman"/>
              </a:rPr>
              <a:t>МКБ-10,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том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2.</a:t>
            </a:r>
            <a:endParaRPr sz="1400">
              <a:latin typeface="Times New Roman"/>
              <a:cs typeface="Times New Roman"/>
            </a:endParaRPr>
          </a:p>
          <a:p>
            <a:pPr marL="355600" marR="46355" indent="-342900">
              <a:lnSpc>
                <a:spcPct val="80100"/>
              </a:lnSpc>
              <a:spcBef>
                <a:spcPts val="330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10" dirty="0">
                <a:latin typeface="Times New Roman"/>
                <a:cs typeface="Times New Roman"/>
              </a:rPr>
              <a:t>Методическое </a:t>
            </a:r>
            <a:r>
              <a:rPr sz="1400" spc="5" dirty="0">
                <a:latin typeface="Times New Roman"/>
                <a:cs typeface="Times New Roman"/>
              </a:rPr>
              <a:t>пособие </a:t>
            </a:r>
            <a:r>
              <a:rPr sz="1400" spc="-5" dirty="0">
                <a:latin typeface="Times New Roman"/>
                <a:cs typeface="Times New Roman"/>
              </a:rPr>
              <a:t>«Использование Международной статистической</a:t>
            </a:r>
            <a:r>
              <a:rPr sz="1400" dirty="0">
                <a:latin typeface="Times New Roman"/>
                <a:cs typeface="Times New Roman"/>
              </a:rPr>
              <a:t> классификации болезней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проблем, связанных </a:t>
            </a:r>
            <a:r>
              <a:rPr sz="1400" dirty="0">
                <a:latin typeface="Times New Roman"/>
                <a:cs typeface="Times New Roman"/>
              </a:rPr>
              <a:t>со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здоровьем, десятого </a:t>
            </a:r>
            <a:r>
              <a:rPr sz="1400" dirty="0">
                <a:latin typeface="Times New Roman"/>
                <a:cs typeface="Times New Roman"/>
              </a:rPr>
              <a:t>пересмотра </a:t>
            </a:r>
            <a:r>
              <a:rPr sz="1400" spc="5" dirty="0">
                <a:latin typeface="Times New Roman"/>
                <a:cs typeface="Times New Roman"/>
              </a:rPr>
              <a:t>(МКБ-10)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практике </a:t>
            </a:r>
            <a:r>
              <a:rPr sz="1400" dirty="0">
                <a:latin typeface="Times New Roman"/>
                <a:cs typeface="Times New Roman"/>
              </a:rPr>
              <a:t>отечественной медицины».-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М., </a:t>
            </a:r>
            <a:r>
              <a:rPr sz="1400" dirty="0">
                <a:latin typeface="Times New Roman"/>
                <a:cs typeface="Times New Roman"/>
              </a:rPr>
              <a:t>2002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Times New Roman"/>
                <a:cs typeface="Times New Roman"/>
              </a:rPr>
              <a:t>г.</a:t>
            </a:r>
            <a:endParaRPr sz="1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15" dirty="0">
                <a:latin typeface="Times New Roman"/>
                <a:cs typeface="Times New Roman"/>
              </a:rPr>
              <a:t>«Руководство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 </a:t>
            </a:r>
            <a:r>
              <a:rPr sz="1400" spc="-15" dirty="0">
                <a:latin typeface="Times New Roman"/>
                <a:cs typeface="Times New Roman"/>
              </a:rPr>
              <a:t>кодированию </a:t>
            </a:r>
            <a:r>
              <a:rPr sz="1400" dirty="0">
                <a:latin typeface="Times New Roman"/>
                <a:cs typeface="Times New Roman"/>
              </a:rPr>
              <a:t>причин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смерти»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ФГБУ </a:t>
            </a:r>
            <a:r>
              <a:rPr sz="1400" spc="-10" dirty="0">
                <a:latin typeface="Times New Roman"/>
                <a:cs typeface="Times New Roman"/>
              </a:rPr>
              <a:t>«ЦНИИОИЗ»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Минздрава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РФ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(Москва, </a:t>
            </a:r>
            <a:r>
              <a:rPr sz="1400" spc="-20" dirty="0">
                <a:latin typeface="Times New Roman"/>
                <a:cs typeface="Times New Roman"/>
              </a:rPr>
              <a:t>2008г.);</a:t>
            </a:r>
            <a:endParaRPr sz="1400">
              <a:latin typeface="Times New Roman"/>
              <a:cs typeface="Times New Roman"/>
            </a:endParaRPr>
          </a:p>
          <a:p>
            <a:pPr marL="355600" marR="266065" indent="-342900">
              <a:lnSpc>
                <a:spcPts val="1340"/>
              </a:lnSpc>
              <a:spcBef>
                <a:spcPts val="330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5" dirty="0">
                <a:latin typeface="Times New Roman"/>
                <a:cs typeface="Times New Roman"/>
              </a:rPr>
              <a:t>Письмо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Минздравсоцразвития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России</a:t>
            </a:r>
            <a:r>
              <a:rPr sz="1400" spc="-10" dirty="0">
                <a:latin typeface="Times New Roman"/>
                <a:cs typeface="Times New Roman"/>
              </a:rPr>
              <a:t> от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30.09.2011г. </a:t>
            </a:r>
            <a:r>
              <a:rPr sz="1400" dirty="0">
                <a:latin typeface="Times New Roman"/>
                <a:cs typeface="Times New Roman"/>
              </a:rPr>
              <a:t>№14-9/10/2-9696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«Об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особенностях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кодирования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травм</a:t>
            </a:r>
            <a:r>
              <a:rPr sz="1400" dirty="0">
                <a:latin typeface="Times New Roman"/>
                <a:cs typeface="Times New Roman"/>
              </a:rPr>
              <a:t> при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ДТП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соответствии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МКБ-10».</a:t>
            </a:r>
            <a:endParaRPr sz="1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5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Письмо</a:t>
            </a:r>
            <a:r>
              <a:rPr sz="1400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006FC0"/>
                </a:solidFill>
                <a:latin typeface="Times New Roman"/>
                <a:cs typeface="Times New Roman"/>
              </a:rPr>
              <a:t>ФГБУ 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ЦНИИОИЗ</a:t>
            </a:r>
            <a:r>
              <a:rPr sz="1400" spc="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от</a:t>
            </a:r>
            <a:r>
              <a:rPr sz="14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006FC0"/>
                </a:solidFill>
                <a:latin typeface="Times New Roman"/>
                <a:cs typeface="Times New Roman"/>
              </a:rPr>
              <a:t>11.03.2013г.</a:t>
            </a:r>
            <a:r>
              <a:rPr sz="14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№</a:t>
            </a:r>
            <a:r>
              <a:rPr sz="14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7-5/150</a:t>
            </a:r>
            <a:r>
              <a:rPr sz="1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«О</a:t>
            </a:r>
            <a:r>
              <a:rPr sz="14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006FC0"/>
                </a:solidFill>
                <a:latin typeface="Times New Roman"/>
                <a:cs typeface="Times New Roman"/>
              </a:rPr>
              <a:t>кодировании</a:t>
            </a:r>
            <a:r>
              <a:rPr sz="14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заболеваний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 и</a:t>
            </a: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причин</a:t>
            </a:r>
            <a:r>
              <a:rPr sz="14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6FC0"/>
                </a:solidFill>
                <a:latin typeface="Times New Roman"/>
                <a:cs typeface="Times New Roman"/>
              </a:rPr>
              <a:t>смерти»;</a:t>
            </a:r>
            <a:endParaRPr sz="1400">
              <a:latin typeface="Times New Roman"/>
              <a:cs typeface="Times New Roman"/>
            </a:endParaRPr>
          </a:p>
          <a:p>
            <a:pPr marL="355600" indent="-342900">
              <a:lnSpc>
                <a:spcPts val="1515"/>
              </a:lnSpc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5" dirty="0">
                <a:latin typeface="Times New Roman"/>
                <a:cs typeface="Times New Roman"/>
              </a:rPr>
              <a:t>Письмо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Минздравсоцразвития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России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19.01.2009г.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 </a:t>
            </a:r>
            <a:r>
              <a:rPr sz="1400" spc="-5" dirty="0">
                <a:latin typeface="Times New Roman"/>
                <a:cs typeface="Times New Roman"/>
              </a:rPr>
              <a:t>14-6/10/2-178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«О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порядке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выдачи</a:t>
            </a:r>
            <a:r>
              <a:rPr sz="1400" dirty="0">
                <a:latin typeface="Times New Roman"/>
                <a:cs typeface="Times New Roman"/>
              </a:rPr>
              <a:t> и</a:t>
            </a:r>
            <a:r>
              <a:rPr sz="1400" spc="-5" dirty="0">
                <a:latin typeface="Times New Roman"/>
                <a:cs typeface="Times New Roman"/>
              </a:rPr>
              <a:t> заполнения</a:t>
            </a:r>
            <a:endParaRPr sz="1400">
              <a:latin typeface="Times New Roman"/>
              <a:cs typeface="Times New Roman"/>
            </a:endParaRPr>
          </a:p>
          <a:p>
            <a:pPr marL="355600">
              <a:lnSpc>
                <a:spcPts val="1515"/>
              </a:lnSpc>
            </a:pPr>
            <a:r>
              <a:rPr sz="1400" dirty="0">
                <a:latin typeface="Times New Roman"/>
                <a:cs typeface="Times New Roman"/>
              </a:rPr>
              <a:t>медицинских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свидетельств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рождении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" dirty="0">
                <a:latin typeface="Times New Roman"/>
                <a:cs typeface="Times New Roman"/>
              </a:rPr>
              <a:t> смерти».</a:t>
            </a:r>
            <a:endParaRPr sz="1400">
              <a:latin typeface="Times New Roman"/>
              <a:cs typeface="Times New Roman"/>
            </a:endParaRPr>
          </a:p>
          <a:p>
            <a:pPr marL="355600" marR="909955" indent="-342900">
              <a:lnSpc>
                <a:spcPts val="1340"/>
              </a:lnSpc>
              <a:spcBef>
                <a:spcPts val="330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5" dirty="0">
                <a:latin typeface="Times New Roman"/>
                <a:cs typeface="Times New Roman"/>
              </a:rPr>
              <a:t>Письмо Минздравсоцразвития </a:t>
            </a:r>
            <a:r>
              <a:rPr sz="1400" dirty="0">
                <a:latin typeface="Times New Roman"/>
                <a:cs typeface="Times New Roman"/>
              </a:rPr>
              <a:t>России </a:t>
            </a:r>
            <a:r>
              <a:rPr sz="1400" spc="-10" dirty="0">
                <a:latin typeface="Times New Roman"/>
                <a:cs typeface="Times New Roman"/>
              </a:rPr>
              <a:t>от </a:t>
            </a:r>
            <a:r>
              <a:rPr sz="1400" spc="-15" dirty="0">
                <a:latin typeface="Times New Roman"/>
                <a:cs typeface="Times New Roman"/>
              </a:rPr>
              <a:t>27.12.2005г. </a:t>
            </a:r>
            <a:r>
              <a:rPr sz="1400" dirty="0">
                <a:latin typeface="Times New Roman"/>
                <a:cs typeface="Times New Roman"/>
              </a:rPr>
              <a:t>№ </a:t>
            </a:r>
            <a:r>
              <a:rPr sz="1400" spc="5" dirty="0">
                <a:latin typeface="Times New Roman"/>
                <a:cs typeface="Times New Roman"/>
              </a:rPr>
              <a:t>6458-ВС </a:t>
            </a:r>
            <a:r>
              <a:rPr sz="1400" spc="-5" dirty="0">
                <a:latin typeface="Times New Roman"/>
                <a:cs typeface="Times New Roman"/>
              </a:rPr>
              <a:t>«О заполнении </a:t>
            </a:r>
            <a:r>
              <a:rPr sz="1400" dirty="0">
                <a:latin typeface="Times New Roman"/>
                <a:cs typeface="Times New Roman"/>
              </a:rPr>
              <a:t>медицинских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свидетельств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смерти».</a:t>
            </a:r>
            <a:endParaRPr sz="1400">
              <a:latin typeface="Times New Roman"/>
              <a:cs typeface="Times New Roman"/>
            </a:endParaRPr>
          </a:p>
          <a:p>
            <a:pPr marL="355600" marR="788670" indent="-342900">
              <a:lnSpc>
                <a:spcPts val="1340"/>
              </a:lnSpc>
              <a:spcBef>
                <a:spcPts val="345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5" dirty="0">
                <a:latin typeface="Times New Roman"/>
                <a:cs typeface="Times New Roman"/>
              </a:rPr>
              <a:t>Письмо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Минздравсоцразвития </a:t>
            </a:r>
            <a:r>
              <a:rPr sz="1400" dirty="0">
                <a:latin typeface="Times New Roman"/>
                <a:cs typeface="Times New Roman"/>
              </a:rPr>
              <a:t>России</a:t>
            </a:r>
            <a:r>
              <a:rPr sz="1400" spc="-10" dirty="0">
                <a:latin typeface="Times New Roman"/>
                <a:cs typeface="Times New Roman"/>
              </a:rPr>
              <a:t> от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26.04.2011г.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«Об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особенностях</a:t>
            </a:r>
            <a:r>
              <a:rPr sz="1400" spc="-15" dirty="0">
                <a:latin typeface="Times New Roman"/>
                <a:cs typeface="Times New Roman"/>
              </a:rPr>
              <a:t> кодирования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некоторых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заболеваний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класса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IX </a:t>
            </a:r>
            <a:r>
              <a:rPr sz="1400" spc="-5" dirty="0">
                <a:latin typeface="Times New Roman"/>
                <a:cs typeface="Times New Roman"/>
              </a:rPr>
              <a:t>МКБ-10».</a:t>
            </a:r>
            <a:endParaRPr sz="1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5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spc="-5" dirty="0">
                <a:latin typeface="Times New Roman"/>
                <a:cs typeface="Times New Roman"/>
              </a:rPr>
              <a:t>Письмо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Федеральной </a:t>
            </a:r>
            <a:r>
              <a:rPr sz="1400" spc="-15" dirty="0">
                <a:latin typeface="Times New Roman"/>
                <a:cs typeface="Times New Roman"/>
              </a:rPr>
              <a:t>службы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Государственной</a:t>
            </a:r>
            <a:r>
              <a:rPr sz="1400" spc="-5" dirty="0">
                <a:latin typeface="Times New Roman"/>
                <a:cs typeface="Times New Roman"/>
              </a:rPr>
              <a:t> статистики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05.03.2011г.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№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8-0-19/213.</a:t>
            </a:r>
            <a:endParaRPr sz="1400">
              <a:latin typeface="Times New Roman"/>
              <a:cs typeface="Times New Roman"/>
            </a:endParaRPr>
          </a:p>
          <a:p>
            <a:pPr marL="355600" marR="334645" indent="-342900">
              <a:lnSpc>
                <a:spcPct val="80000"/>
              </a:lnSpc>
              <a:spcBef>
                <a:spcPts val="340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dirty="0">
                <a:latin typeface="Times New Roman"/>
                <a:cs typeface="Times New Roman"/>
              </a:rPr>
              <a:t>«Порядок </a:t>
            </a:r>
            <a:r>
              <a:rPr sz="1400" spc="-5" dirty="0">
                <a:latin typeface="Times New Roman"/>
                <a:cs typeface="Times New Roman"/>
              </a:rPr>
              <a:t>статистического </a:t>
            </a:r>
            <a:r>
              <a:rPr sz="1400" dirty="0">
                <a:latin typeface="Times New Roman"/>
                <a:cs typeface="Times New Roman"/>
              </a:rPr>
              <a:t>учета и </a:t>
            </a:r>
            <a:r>
              <a:rPr sz="1400" spc="-10" dirty="0">
                <a:latin typeface="Times New Roman"/>
                <a:cs typeface="Times New Roman"/>
              </a:rPr>
              <a:t>кодирования </a:t>
            </a:r>
            <a:r>
              <a:rPr sz="1400" dirty="0">
                <a:latin typeface="Times New Roman"/>
                <a:cs typeface="Times New Roman"/>
              </a:rPr>
              <a:t>состояний, </a:t>
            </a:r>
            <a:r>
              <a:rPr sz="1400" spc="-5" dirty="0">
                <a:latin typeface="Times New Roman"/>
                <a:cs typeface="Times New Roman"/>
              </a:rPr>
              <a:t>вязанных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употреблением психоактивных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веществ,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соответствии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МКБ-10»,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методические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рекомендации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ФГБУ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«ЦНИИОИЗ»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Минздрава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РФ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(Москва,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2013г.).</a:t>
            </a:r>
            <a:endParaRPr sz="1400">
              <a:latin typeface="Times New Roman"/>
              <a:cs typeface="Times New Roman"/>
            </a:endParaRPr>
          </a:p>
          <a:p>
            <a:pPr marL="355600" marR="247650" indent="-342900">
              <a:lnSpc>
                <a:spcPts val="1340"/>
              </a:lnSpc>
              <a:spcBef>
                <a:spcPts val="325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dirty="0">
                <a:latin typeface="Times New Roman"/>
                <a:cs typeface="Times New Roman"/>
              </a:rPr>
              <a:t>«Порядок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оформления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«Медицинских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свидетельств о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смерти»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случаях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смерти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некоторых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болезней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системы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кровообращения»,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методические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рекомендации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ФГБУ</a:t>
            </a:r>
            <a:r>
              <a:rPr sz="1400" spc="-10" dirty="0">
                <a:latin typeface="Times New Roman"/>
                <a:cs typeface="Times New Roman"/>
              </a:rPr>
              <a:t> «ЦНИИОИЗ»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Минздрава</a:t>
            </a:r>
            <a:r>
              <a:rPr sz="1400" spc="-15" dirty="0">
                <a:latin typeface="Times New Roman"/>
                <a:cs typeface="Times New Roman"/>
              </a:rPr>
              <a:t> РФ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(Москва,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2013г.).</a:t>
            </a:r>
            <a:endParaRPr sz="1400">
              <a:latin typeface="Times New Roman"/>
              <a:cs typeface="Times New Roman"/>
            </a:endParaRPr>
          </a:p>
          <a:p>
            <a:pPr marL="355600" marR="380365" indent="-342900">
              <a:lnSpc>
                <a:spcPct val="80100"/>
              </a:lnSpc>
              <a:spcBef>
                <a:spcPts val="355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dirty="0">
                <a:latin typeface="Times New Roman"/>
                <a:cs typeface="Times New Roman"/>
              </a:rPr>
              <a:t>«Порядок </a:t>
            </a:r>
            <a:r>
              <a:rPr sz="1400" spc="-5" dirty="0">
                <a:latin typeface="Times New Roman"/>
                <a:cs typeface="Times New Roman"/>
              </a:rPr>
              <a:t>оформления «Медицинских </a:t>
            </a:r>
            <a:r>
              <a:rPr sz="1400" dirty="0">
                <a:latin typeface="Times New Roman"/>
                <a:cs typeface="Times New Roman"/>
              </a:rPr>
              <a:t>свидетельств о </a:t>
            </a:r>
            <a:r>
              <a:rPr sz="1400" spc="-5" dirty="0">
                <a:latin typeface="Times New Roman"/>
                <a:cs typeface="Times New Roman"/>
              </a:rPr>
              <a:t>смерти»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случаях смерти </a:t>
            </a:r>
            <a:r>
              <a:rPr sz="1400" spc="-10" dirty="0">
                <a:latin typeface="Times New Roman"/>
                <a:cs typeface="Times New Roman"/>
              </a:rPr>
              <a:t>от </a:t>
            </a:r>
            <a:r>
              <a:rPr sz="1400" dirty="0">
                <a:latin typeface="Times New Roman"/>
                <a:cs typeface="Times New Roman"/>
              </a:rPr>
              <a:t>транспортных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несчастных </a:t>
            </a:r>
            <a:r>
              <a:rPr sz="1400" spc="-5" dirty="0">
                <a:latin typeface="Times New Roman"/>
                <a:cs typeface="Times New Roman"/>
              </a:rPr>
              <a:t>случаев, </a:t>
            </a:r>
            <a:r>
              <a:rPr sz="1400" spc="-10" dirty="0">
                <a:latin typeface="Times New Roman"/>
                <a:cs typeface="Times New Roman"/>
              </a:rPr>
              <a:t>включая </a:t>
            </a:r>
            <a:r>
              <a:rPr sz="1400" spc="-5" dirty="0">
                <a:latin typeface="Times New Roman"/>
                <a:cs typeface="Times New Roman"/>
              </a:rPr>
              <a:t>ДТП», </a:t>
            </a:r>
            <a:r>
              <a:rPr sz="1400" dirty="0">
                <a:latin typeface="Times New Roman"/>
                <a:cs typeface="Times New Roman"/>
              </a:rPr>
              <a:t>методические </a:t>
            </a:r>
            <a:r>
              <a:rPr sz="1400" spc="-10" dirty="0">
                <a:latin typeface="Times New Roman"/>
                <a:cs typeface="Times New Roman"/>
              </a:rPr>
              <a:t>рекомендации </a:t>
            </a:r>
            <a:r>
              <a:rPr sz="1400" spc="-15" dirty="0">
                <a:latin typeface="Times New Roman"/>
                <a:cs typeface="Times New Roman"/>
              </a:rPr>
              <a:t>ФГБУ </a:t>
            </a:r>
            <a:r>
              <a:rPr sz="1400" spc="-5" dirty="0">
                <a:latin typeface="Times New Roman"/>
                <a:cs typeface="Times New Roman"/>
              </a:rPr>
              <a:t>«ЦНИИОИЗ» Минздрава </a:t>
            </a:r>
            <a:r>
              <a:rPr sz="1400" spc="-15" dirty="0">
                <a:latin typeface="Times New Roman"/>
                <a:cs typeface="Times New Roman"/>
              </a:rPr>
              <a:t>РФ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(Москва,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2013г.).</a:t>
            </a:r>
            <a:endParaRPr sz="1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spcBef>
                <a:spcPts val="335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dirty="0">
                <a:latin typeface="Times New Roman"/>
                <a:cs typeface="Times New Roman"/>
              </a:rPr>
              <a:t>«Принципы </a:t>
            </a:r>
            <a:r>
              <a:rPr sz="1400" spc="-15" dirty="0">
                <a:latin typeface="Times New Roman"/>
                <a:cs typeface="Times New Roman"/>
              </a:rPr>
              <a:t>кодирования </a:t>
            </a:r>
            <a:r>
              <a:rPr sz="1400" dirty="0">
                <a:latin typeface="Times New Roman"/>
                <a:cs typeface="Times New Roman"/>
              </a:rPr>
              <a:t>состояний у лиц, страдающих сахарным </a:t>
            </a:r>
            <a:r>
              <a:rPr sz="1400" spc="-10" dirty="0">
                <a:latin typeface="Times New Roman"/>
                <a:cs typeface="Times New Roman"/>
              </a:rPr>
              <a:t>диабетом», </a:t>
            </a:r>
            <a:r>
              <a:rPr sz="1400" dirty="0">
                <a:latin typeface="Times New Roman"/>
                <a:cs typeface="Times New Roman"/>
              </a:rPr>
              <a:t>методические </a:t>
            </a:r>
            <a:r>
              <a:rPr sz="1400" spc="-10" dirty="0">
                <a:latin typeface="Times New Roman"/>
                <a:cs typeface="Times New Roman"/>
              </a:rPr>
              <a:t>рекомендации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ФГБУ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«ЦНИИОИЗ»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Минздрава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РФ</a:t>
            </a:r>
            <a:r>
              <a:rPr sz="1400" spc="-5" dirty="0">
                <a:latin typeface="Times New Roman"/>
                <a:cs typeface="Times New Roman"/>
              </a:rPr>
              <a:t> (Москва,</a:t>
            </a:r>
            <a:r>
              <a:rPr sz="1400" spc="-20" dirty="0">
                <a:latin typeface="Times New Roman"/>
                <a:cs typeface="Times New Roman"/>
              </a:rPr>
              <a:t> 2013г.).</a:t>
            </a:r>
            <a:endParaRPr sz="1400">
              <a:latin typeface="Times New Roman"/>
              <a:cs typeface="Times New Roman"/>
            </a:endParaRPr>
          </a:p>
          <a:p>
            <a:pPr marL="355600" marR="426720" indent="-342900">
              <a:lnSpc>
                <a:spcPts val="1340"/>
              </a:lnSpc>
              <a:spcBef>
                <a:spcPts val="330"/>
              </a:spcBef>
              <a:buClr>
                <a:srgbClr val="750A3C"/>
              </a:buClr>
              <a:buSzPct val="6785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1400" dirty="0">
                <a:latin typeface="Times New Roman"/>
                <a:cs typeface="Times New Roman"/>
              </a:rPr>
              <a:t>Презентационные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материалы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(Вайсман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Давид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Александрович,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кандидат</a:t>
            </a:r>
            <a:r>
              <a:rPr sz="1400" dirty="0">
                <a:latin typeface="Times New Roman"/>
                <a:cs typeface="Times New Roman"/>
              </a:rPr>
              <a:t> медицинских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наук,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ведущий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научный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сотрудник ФГБУ </a:t>
            </a:r>
            <a:r>
              <a:rPr sz="1400" spc="-5" dirty="0">
                <a:latin typeface="Times New Roman"/>
                <a:cs typeface="Times New Roman"/>
              </a:rPr>
              <a:t>«ЦНИИОИЗ»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Минздрава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РФ).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CustomShape 1"/>
          <p:cNvSpPr/>
          <p:nvPr/>
        </p:nvSpPr>
        <p:spPr>
          <a:xfrm>
            <a:off x="395640" y="188640"/>
            <a:ext cx="856692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ts val="5800"/>
              </a:lnSpc>
            </a:pPr>
            <a:r>
              <a:rPr lang="ru-RU" sz="3600" b="1" strike="noStrike" spc="-1">
                <a:solidFill>
                  <a:srgbClr val="2F5897"/>
                </a:solidFill>
                <a:latin typeface="Tahoma"/>
                <a:ea typeface="Tahoma"/>
              </a:rPr>
              <a:t>КОНТАКТНАЯ ИНФОРМАЦИЯ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426" name="CustomShape 2"/>
          <p:cNvSpPr/>
          <p:nvPr/>
        </p:nvSpPr>
        <p:spPr>
          <a:xfrm>
            <a:off x="539640" y="1052640"/>
            <a:ext cx="8145000" cy="54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1" i="1" strike="noStrike" spc="-1">
                <a:solidFill>
                  <a:srgbClr val="000000"/>
                </a:solidFill>
                <a:latin typeface="Tahoma"/>
                <a:ea typeface="Tahoma"/>
              </a:rPr>
              <a:t>По вопросам выбора кода для </a:t>
            </a:r>
            <a:r>
              <a:rPr lang="ru-RU" sz="3200" b="0" strike="noStrike" spc="-1">
                <a:solidFill>
                  <a:srgbClr val="000000"/>
                </a:solidFill>
                <a:latin typeface="Tahoma"/>
                <a:ea typeface="Tahoma"/>
              </a:rPr>
              <a:t>сложных и спорных случаев обращаться в патологоанатомическое отделение ГБУЗ «КОКБ».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Wingdings 2"/>
                <a:ea typeface="Tahoma"/>
              </a:rPr>
              <a:t></a:t>
            </a:r>
            <a:r>
              <a:rPr lang="ru-RU" sz="3200" b="1" strike="noStrike" spc="-1">
                <a:solidFill>
                  <a:srgbClr val="000000"/>
                </a:solidFill>
                <a:latin typeface="Tahoma"/>
                <a:ea typeface="Tahoma"/>
              </a:rPr>
              <a:t>72-56–54,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r>
              <a:rPr lang="ru-RU" sz="3200" b="1" strike="noStrike" spc="-1">
                <a:solidFill>
                  <a:srgbClr val="000000"/>
                </a:solidFill>
                <a:latin typeface="Tahoma"/>
                <a:ea typeface="Tahoma"/>
              </a:rPr>
              <a:t>8-910-910-15-33 заведующий патологоанатомическим отделением ГБУЗ «КОКБ» Козлович Сергей Антонович</a:t>
            </a:r>
            <a:r>
              <a:rPr lang="ru-RU" sz="3200" b="0" strike="noStrike" spc="-1">
                <a:solidFill>
                  <a:srgbClr val="000000"/>
                </a:solidFill>
                <a:latin typeface="Tahoma"/>
                <a:ea typeface="Tahoma"/>
              </a:rPr>
              <a:t>.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81"/>
              </a:spcBef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4524" y="228600"/>
            <a:ext cx="7103745" cy="680085"/>
            <a:chOff x="1144524" y="228600"/>
            <a:chExt cx="7103745" cy="680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4524" y="615695"/>
              <a:ext cx="7103364" cy="2758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28600"/>
              <a:ext cx="7095744" cy="67970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226564" y="594359"/>
            <a:ext cx="4866640" cy="680085"/>
            <a:chOff x="2226564" y="594359"/>
            <a:chExt cx="4866640" cy="68008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26564" y="981455"/>
              <a:ext cx="4866132" cy="2758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1136" y="594359"/>
              <a:ext cx="4858512" cy="67970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5645" marR="5080" indent="-108204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750A3C"/>
                </a:solidFill>
              </a:rPr>
              <a:t>ПОРЯДОК</a:t>
            </a:r>
            <a:r>
              <a:rPr sz="2400" spc="-65" dirty="0">
                <a:solidFill>
                  <a:srgbClr val="750A3C"/>
                </a:solidFill>
              </a:rPr>
              <a:t> </a:t>
            </a:r>
            <a:r>
              <a:rPr sz="2400" spc="-20" dirty="0">
                <a:solidFill>
                  <a:srgbClr val="750A3C"/>
                </a:solidFill>
              </a:rPr>
              <a:t>ЗАПОЛНЕНИЯ</a:t>
            </a:r>
            <a:r>
              <a:rPr sz="2400" spc="-75" dirty="0">
                <a:solidFill>
                  <a:srgbClr val="750A3C"/>
                </a:solidFill>
              </a:rPr>
              <a:t> </a:t>
            </a:r>
            <a:r>
              <a:rPr sz="2400" spc="-10" dirty="0">
                <a:solidFill>
                  <a:srgbClr val="750A3C"/>
                </a:solidFill>
              </a:rPr>
              <a:t>МЕДИЦИНСКОГО </a:t>
            </a:r>
            <a:r>
              <a:rPr sz="2400" spc="-585" dirty="0">
                <a:solidFill>
                  <a:srgbClr val="750A3C"/>
                </a:solidFill>
              </a:rPr>
              <a:t> </a:t>
            </a:r>
            <a:r>
              <a:rPr sz="2400" spc="-25" dirty="0">
                <a:solidFill>
                  <a:srgbClr val="750A3C"/>
                </a:solidFill>
              </a:rPr>
              <a:t>СВИДЕТЕЛЬСТВА</a:t>
            </a:r>
            <a:r>
              <a:rPr sz="2400" spc="35" dirty="0">
                <a:solidFill>
                  <a:srgbClr val="750A3C"/>
                </a:solidFill>
              </a:rPr>
              <a:t> </a:t>
            </a:r>
            <a:r>
              <a:rPr sz="2400" dirty="0">
                <a:solidFill>
                  <a:srgbClr val="750A3C"/>
                </a:solidFill>
              </a:rPr>
              <a:t>О</a:t>
            </a:r>
            <a:r>
              <a:rPr sz="2400" spc="-15" dirty="0">
                <a:solidFill>
                  <a:srgbClr val="750A3C"/>
                </a:solidFill>
              </a:rPr>
              <a:t> </a:t>
            </a:r>
            <a:r>
              <a:rPr sz="2400" spc="-5" dirty="0">
                <a:solidFill>
                  <a:srgbClr val="750A3C"/>
                </a:solidFill>
              </a:rPr>
              <a:t>СМЕРТИ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383540" y="1156791"/>
            <a:ext cx="8454390" cy="508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270"/>
              </a:lnSpc>
              <a:spcBef>
                <a:spcPts val="100"/>
              </a:spcBef>
              <a:buClr>
                <a:srgbClr val="750A3C"/>
              </a:buClr>
              <a:buSzPct val="6904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b="1" dirty="0">
                <a:latin typeface="Times New Roman"/>
                <a:cs typeface="Times New Roman"/>
              </a:rPr>
              <a:t>в </a:t>
            </a:r>
            <a:r>
              <a:rPr sz="2100" b="1" spc="-15" dirty="0">
                <a:latin typeface="Times New Roman"/>
                <a:cs typeface="Times New Roman"/>
              </a:rPr>
              <a:t>каждом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подпункте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части</a:t>
            </a:r>
            <a:r>
              <a:rPr sz="21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1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указывается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latin typeface="Times New Roman"/>
                <a:cs typeface="Times New Roman"/>
              </a:rPr>
              <a:t>только</a:t>
            </a:r>
            <a:r>
              <a:rPr sz="2100" b="1" spc="20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одна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причина</a:t>
            </a:r>
            <a:endParaRPr sz="2100">
              <a:latin typeface="Times New Roman"/>
              <a:cs typeface="Times New Roman"/>
            </a:endParaRPr>
          </a:p>
          <a:p>
            <a:pPr marL="355600" marR="222885">
              <a:lnSpc>
                <a:spcPts val="2020"/>
              </a:lnSpc>
              <a:spcBef>
                <a:spcPts val="234"/>
              </a:spcBef>
              <a:tabLst>
                <a:tab pos="6223635" algn="l"/>
              </a:tabLst>
            </a:pP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смерти</a:t>
            </a:r>
            <a:r>
              <a:rPr sz="2100" b="1" spc="-5" dirty="0">
                <a:latin typeface="Times New Roman"/>
                <a:cs typeface="Times New Roman"/>
              </a:rPr>
              <a:t>,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при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этом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latin typeface="Times New Roman"/>
                <a:cs typeface="Times New Roman"/>
              </a:rPr>
              <a:t>может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быть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заполнена </a:t>
            </a:r>
            <a:r>
              <a:rPr sz="2100" b="1" spc="-5" dirty="0">
                <a:latin typeface="Times New Roman"/>
                <a:cs typeface="Times New Roman"/>
              </a:rPr>
              <a:t>строка	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а)</a:t>
            </a:r>
            <a:r>
              <a:rPr sz="2100" b="1" dirty="0">
                <a:latin typeface="Times New Roman"/>
                <a:cs typeface="Times New Roman"/>
              </a:rPr>
              <a:t>,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строки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а)</a:t>
            </a:r>
            <a:r>
              <a:rPr sz="21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б) </a:t>
            </a:r>
            <a:r>
              <a:rPr sz="2100" b="1" spc="-509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или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строки </a:t>
            </a:r>
            <a:r>
              <a:rPr sz="2100" b="1" spc="-15" dirty="0">
                <a:latin typeface="Times New Roman"/>
                <a:cs typeface="Times New Roman"/>
              </a:rPr>
              <a:t>подпунктов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а)</a:t>
            </a:r>
            <a:r>
              <a:rPr sz="2100" b="1" dirty="0">
                <a:latin typeface="Times New Roman"/>
                <a:cs typeface="Times New Roman"/>
              </a:rPr>
              <a:t>,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б)</a:t>
            </a:r>
            <a:r>
              <a:rPr sz="21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в)</a:t>
            </a:r>
            <a:r>
              <a:rPr sz="2100" b="1" dirty="0">
                <a:latin typeface="Times New Roman"/>
                <a:cs typeface="Times New Roman"/>
              </a:rPr>
              <a:t>. </a:t>
            </a:r>
            <a:r>
              <a:rPr sz="2100" b="1" spc="-10" dirty="0">
                <a:latin typeface="Times New Roman"/>
                <a:cs typeface="Times New Roman"/>
              </a:rPr>
              <a:t>Строка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подпункта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г)</a:t>
            </a:r>
            <a:endParaRPr sz="2100">
              <a:latin typeface="Times New Roman"/>
              <a:cs typeface="Times New Roman"/>
            </a:endParaRPr>
          </a:p>
          <a:p>
            <a:pPr marL="355600" marR="303530">
              <a:lnSpc>
                <a:spcPct val="80000"/>
              </a:lnSpc>
              <a:spcBef>
                <a:spcPts val="10"/>
              </a:spcBef>
              <a:tabLst>
                <a:tab pos="1974214" algn="l"/>
              </a:tabLst>
            </a:pPr>
            <a:r>
              <a:rPr sz="2100" b="1" spc="-5" dirty="0">
                <a:latin typeface="Times New Roman"/>
                <a:cs typeface="Times New Roman"/>
              </a:rPr>
              <a:t>заполняется	</a:t>
            </a:r>
            <a:r>
              <a:rPr sz="2100" b="1" spc="-15" dirty="0">
                <a:latin typeface="Times New Roman"/>
                <a:cs typeface="Times New Roman"/>
              </a:rPr>
              <a:t>только, </a:t>
            </a:r>
            <a:r>
              <a:rPr sz="2100" b="1" spc="5" dirty="0">
                <a:latin typeface="Times New Roman"/>
                <a:cs typeface="Times New Roman"/>
              </a:rPr>
              <a:t>если </a:t>
            </a:r>
            <a:r>
              <a:rPr sz="2100" b="1" spc="-5" dirty="0">
                <a:latin typeface="Times New Roman"/>
                <a:cs typeface="Times New Roman"/>
              </a:rPr>
              <a:t>причиной смерти являются травмы </a:t>
            </a:r>
            <a:r>
              <a:rPr sz="2100" b="1" dirty="0">
                <a:latin typeface="Times New Roman"/>
                <a:cs typeface="Times New Roman"/>
              </a:rPr>
              <a:t>и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отравления;</a:t>
            </a:r>
            <a:endParaRPr sz="2100">
              <a:latin typeface="Times New Roman"/>
              <a:cs typeface="Times New Roman"/>
            </a:endParaRPr>
          </a:p>
          <a:p>
            <a:pPr marL="355600" marR="895985" indent="-342900">
              <a:lnSpc>
                <a:spcPct val="80000"/>
              </a:lnSpc>
              <a:spcBef>
                <a:spcPts val="505"/>
              </a:spcBef>
              <a:buClr>
                <a:srgbClr val="750A3C"/>
              </a:buClr>
              <a:buSzPct val="6904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b="1" spc="-10" dirty="0">
                <a:latin typeface="Times New Roman"/>
                <a:cs typeface="Times New Roman"/>
              </a:rPr>
              <a:t>заполнение</a:t>
            </a:r>
            <a:r>
              <a:rPr sz="2100" b="1" spc="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части</a:t>
            </a:r>
            <a:r>
              <a:rPr sz="2100" b="1" spc="1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I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пункта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19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Медицинского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свидетельства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производится </a:t>
            </a:r>
            <a:r>
              <a:rPr sz="2100" b="1" dirty="0">
                <a:latin typeface="Times New Roman"/>
                <a:cs typeface="Times New Roman"/>
              </a:rPr>
              <a:t>в </a:t>
            </a:r>
            <a:r>
              <a:rPr sz="2100" b="1" spc="-10" dirty="0">
                <a:latin typeface="Times New Roman"/>
                <a:cs typeface="Times New Roman"/>
              </a:rPr>
              <a:t>обратной последовательности </a:t>
            </a:r>
            <a:r>
              <a:rPr sz="2100" b="1" dirty="0">
                <a:latin typeface="Times New Roman"/>
                <a:cs typeface="Times New Roman"/>
              </a:rPr>
              <a:t>к </a:t>
            </a:r>
            <a:r>
              <a:rPr sz="2100" b="1" spc="-10" dirty="0">
                <a:latin typeface="Times New Roman"/>
                <a:cs typeface="Times New Roman"/>
              </a:rPr>
              <a:t>основному </a:t>
            </a:r>
            <a:r>
              <a:rPr sz="2100" b="1" spc="-5" dirty="0">
                <a:latin typeface="Times New Roman"/>
                <a:cs typeface="Times New Roman"/>
              </a:rPr>
              <a:t> заболеванию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 </a:t>
            </a:r>
            <a:r>
              <a:rPr sz="2100" b="1" spc="-5" dirty="0">
                <a:latin typeface="Times New Roman"/>
                <a:cs typeface="Times New Roman"/>
              </a:rPr>
              <a:t>осложнениями: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latin typeface="Times New Roman"/>
                <a:cs typeface="Times New Roman"/>
              </a:rPr>
              <a:t>формулировка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основного</a:t>
            </a:r>
            <a:endParaRPr sz="2100">
              <a:latin typeface="Times New Roman"/>
              <a:cs typeface="Times New Roman"/>
            </a:endParaRPr>
          </a:p>
          <a:p>
            <a:pPr marL="355600" marR="589915">
              <a:lnSpc>
                <a:spcPct val="80000"/>
              </a:lnSpc>
              <a:tabLst>
                <a:tab pos="7555865" algn="l"/>
              </a:tabLst>
            </a:pPr>
            <a:r>
              <a:rPr sz="2100" b="1" dirty="0">
                <a:latin typeface="Times New Roman"/>
                <a:cs typeface="Times New Roman"/>
              </a:rPr>
              <a:t>за</a:t>
            </a:r>
            <a:r>
              <a:rPr sz="2100" b="1" spc="-20" dirty="0">
                <a:latin typeface="Times New Roman"/>
                <a:cs typeface="Times New Roman"/>
              </a:rPr>
              <a:t>бо</a:t>
            </a:r>
            <a:r>
              <a:rPr sz="2100" b="1" spc="-5" dirty="0">
                <a:latin typeface="Times New Roman"/>
                <a:cs typeface="Times New Roman"/>
              </a:rPr>
              <a:t>ле</a:t>
            </a:r>
            <a:r>
              <a:rPr sz="2100" b="1" spc="5" dirty="0">
                <a:latin typeface="Times New Roman"/>
                <a:cs typeface="Times New Roman"/>
              </a:rPr>
              <a:t>в</a:t>
            </a:r>
            <a:r>
              <a:rPr sz="2100" b="1" dirty="0">
                <a:latin typeface="Times New Roman"/>
                <a:cs typeface="Times New Roman"/>
              </a:rPr>
              <a:t>а</a:t>
            </a:r>
            <a:r>
              <a:rPr sz="2100" b="1" spc="5" dirty="0">
                <a:latin typeface="Times New Roman"/>
                <a:cs typeface="Times New Roman"/>
              </a:rPr>
              <a:t>н</a:t>
            </a:r>
            <a:r>
              <a:rPr sz="2100" b="1" spc="-5" dirty="0">
                <a:latin typeface="Times New Roman"/>
                <a:cs typeface="Times New Roman"/>
              </a:rPr>
              <a:t>и</a:t>
            </a:r>
            <a:r>
              <a:rPr sz="2100" b="1" dirty="0">
                <a:latin typeface="Times New Roman"/>
                <a:cs typeface="Times New Roman"/>
              </a:rPr>
              <a:t>я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зан</a:t>
            </a:r>
            <a:r>
              <a:rPr sz="2100" b="1" spc="5" dirty="0">
                <a:latin typeface="Times New Roman"/>
                <a:cs typeface="Times New Roman"/>
              </a:rPr>
              <a:t>о</a:t>
            </a:r>
            <a:r>
              <a:rPr sz="2100" b="1" dirty="0">
                <a:latin typeface="Times New Roman"/>
                <a:cs typeface="Times New Roman"/>
              </a:rPr>
              <a:t>си</a:t>
            </a:r>
            <a:r>
              <a:rPr sz="2100" b="1" spc="25" dirty="0">
                <a:latin typeface="Times New Roman"/>
                <a:cs typeface="Times New Roman"/>
              </a:rPr>
              <a:t>т</a:t>
            </a:r>
            <a:r>
              <a:rPr sz="2100" b="1" dirty="0">
                <a:latin typeface="Times New Roman"/>
                <a:cs typeface="Times New Roman"/>
              </a:rPr>
              <a:t>с</a:t>
            </a:r>
            <a:r>
              <a:rPr sz="2100" b="1" spc="5" dirty="0">
                <a:latin typeface="Times New Roman"/>
                <a:cs typeface="Times New Roman"/>
              </a:rPr>
              <a:t>я</a:t>
            </a:r>
            <a:r>
              <a:rPr sz="2100" b="1" dirty="0">
                <a:latin typeface="Times New Roman"/>
                <a:cs typeface="Times New Roman"/>
              </a:rPr>
              <a:t>, </a:t>
            </a:r>
            <a:r>
              <a:rPr sz="2100" b="1" spc="-30" dirty="0">
                <a:latin typeface="Times New Roman"/>
                <a:cs typeface="Times New Roman"/>
              </a:rPr>
              <a:t>к</a:t>
            </a:r>
            <a:r>
              <a:rPr sz="2100" b="1" dirty="0">
                <a:latin typeface="Times New Roman"/>
                <a:cs typeface="Times New Roman"/>
              </a:rPr>
              <a:t>ак</a:t>
            </a:r>
            <a:r>
              <a:rPr sz="2100" b="1" spc="-5" dirty="0">
                <a:latin typeface="Times New Roman"/>
                <a:cs typeface="Times New Roman"/>
              </a:rPr>
              <a:t> пра</a:t>
            </a:r>
            <a:r>
              <a:rPr sz="2100" b="1" spc="5" dirty="0">
                <a:latin typeface="Times New Roman"/>
                <a:cs typeface="Times New Roman"/>
              </a:rPr>
              <a:t>в</a:t>
            </a:r>
            <a:r>
              <a:rPr sz="2100" b="1" spc="-5" dirty="0">
                <a:latin typeface="Times New Roman"/>
                <a:cs typeface="Times New Roman"/>
              </a:rPr>
              <a:t>ил</a:t>
            </a:r>
            <a:r>
              <a:rPr sz="2100" b="1" dirty="0">
                <a:latin typeface="Times New Roman"/>
                <a:cs typeface="Times New Roman"/>
              </a:rPr>
              <a:t>о, </a:t>
            </a:r>
            <a:r>
              <a:rPr sz="2100" b="1" spc="-5" dirty="0">
                <a:latin typeface="Times New Roman"/>
                <a:cs typeface="Times New Roman"/>
              </a:rPr>
              <a:t>н</a:t>
            </a:r>
            <a:r>
              <a:rPr sz="2100" b="1" dirty="0">
                <a:latin typeface="Times New Roman"/>
                <a:cs typeface="Times New Roman"/>
              </a:rPr>
              <a:t>а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</a:t>
            </a:r>
            <a:r>
              <a:rPr sz="2100" b="1" spc="25" dirty="0">
                <a:latin typeface="Times New Roman"/>
                <a:cs typeface="Times New Roman"/>
              </a:rPr>
              <a:t>т</a:t>
            </a:r>
            <a:r>
              <a:rPr sz="2100" b="1" spc="-5" dirty="0">
                <a:latin typeface="Times New Roman"/>
                <a:cs typeface="Times New Roman"/>
              </a:rPr>
              <a:t>ро</a:t>
            </a:r>
            <a:r>
              <a:rPr sz="2100" b="1" spc="-20" dirty="0">
                <a:latin typeface="Times New Roman"/>
                <a:cs typeface="Times New Roman"/>
              </a:rPr>
              <a:t>к</a:t>
            </a:r>
            <a:r>
              <a:rPr sz="2100" b="1" dirty="0">
                <a:latin typeface="Times New Roman"/>
                <a:cs typeface="Times New Roman"/>
              </a:rPr>
              <a:t>у</a:t>
            </a:r>
            <a:r>
              <a:rPr sz="2100" b="1" spc="-5" dirty="0">
                <a:latin typeface="Times New Roman"/>
                <a:cs typeface="Times New Roman"/>
              </a:rPr>
              <a:t> п</a:t>
            </a:r>
            <a:r>
              <a:rPr sz="2100" b="1" spc="-55" dirty="0">
                <a:latin typeface="Times New Roman"/>
                <a:cs typeface="Times New Roman"/>
              </a:rPr>
              <a:t>о</a:t>
            </a:r>
            <a:r>
              <a:rPr sz="2100" b="1" dirty="0">
                <a:latin typeface="Times New Roman"/>
                <a:cs typeface="Times New Roman"/>
              </a:rPr>
              <a:t>д</a:t>
            </a:r>
            <a:r>
              <a:rPr sz="2100" b="1" spc="5" dirty="0">
                <a:latin typeface="Times New Roman"/>
                <a:cs typeface="Times New Roman"/>
              </a:rPr>
              <a:t>п</a:t>
            </a:r>
            <a:r>
              <a:rPr sz="2100" b="1" spc="15" dirty="0">
                <a:latin typeface="Times New Roman"/>
                <a:cs typeface="Times New Roman"/>
              </a:rPr>
              <a:t>у</a:t>
            </a:r>
            <a:r>
              <a:rPr sz="2100" b="1" spc="-5" dirty="0">
                <a:latin typeface="Times New Roman"/>
                <a:cs typeface="Times New Roman"/>
              </a:rPr>
              <a:t>нк</a:t>
            </a:r>
            <a:r>
              <a:rPr sz="2100" b="1" spc="25" dirty="0">
                <a:latin typeface="Times New Roman"/>
                <a:cs typeface="Times New Roman"/>
              </a:rPr>
              <a:t>т</a:t>
            </a:r>
            <a:r>
              <a:rPr sz="2100" b="1" dirty="0">
                <a:latin typeface="Times New Roman"/>
                <a:cs typeface="Times New Roman"/>
              </a:rPr>
              <a:t>а	</a:t>
            </a:r>
            <a:r>
              <a:rPr sz="2100" b="1" spc="5" dirty="0">
                <a:latin typeface="Times New Roman"/>
                <a:cs typeface="Times New Roman"/>
              </a:rPr>
              <a:t>в</a:t>
            </a:r>
            <a:r>
              <a:rPr sz="2100" b="1" dirty="0">
                <a:latin typeface="Times New Roman"/>
                <a:cs typeface="Times New Roman"/>
              </a:rPr>
              <a:t>).  </a:t>
            </a:r>
            <a:r>
              <a:rPr sz="2100" b="1" spc="-15" dirty="0">
                <a:latin typeface="Times New Roman"/>
                <a:cs typeface="Times New Roman"/>
              </a:rPr>
              <a:t>Затем</a:t>
            </a:r>
            <a:r>
              <a:rPr sz="2100" b="1" spc="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выбирается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spc="5" dirty="0">
                <a:latin typeface="Times New Roman"/>
                <a:cs typeface="Times New Roman"/>
              </a:rPr>
              <a:t>1–2 </a:t>
            </a:r>
            <a:r>
              <a:rPr sz="2100" b="1" spc="-10" dirty="0">
                <a:latin typeface="Times New Roman"/>
                <a:cs typeface="Times New Roman"/>
              </a:rPr>
              <a:t>осложнения,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из </a:t>
            </a:r>
            <a:r>
              <a:rPr sz="2100" b="1" spc="-10" dirty="0">
                <a:latin typeface="Times New Roman"/>
                <a:cs typeface="Times New Roman"/>
              </a:rPr>
              <a:t>которых </a:t>
            </a:r>
            <a:r>
              <a:rPr sz="2100" b="1" spc="-5" dirty="0">
                <a:latin typeface="Times New Roman"/>
                <a:cs typeface="Times New Roman"/>
              </a:rPr>
              <a:t>составляют</a:t>
            </a:r>
            <a:endParaRPr sz="2100">
              <a:latin typeface="Times New Roman"/>
              <a:cs typeface="Times New Roman"/>
            </a:endParaRPr>
          </a:p>
          <a:p>
            <a:pPr marL="355600" marR="5080">
              <a:lnSpc>
                <a:spcPct val="80000"/>
              </a:lnSpc>
              <a:spcBef>
                <a:spcPts val="5"/>
              </a:spcBef>
              <a:tabLst>
                <a:tab pos="3338195" algn="l"/>
              </a:tabLst>
            </a:pPr>
            <a:r>
              <a:rPr sz="2100" b="1" dirty="0">
                <a:latin typeface="Times New Roman"/>
                <a:cs typeface="Times New Roman"/>
              </a:rPr>
              <a:t>«логическую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последовательность»</a:t>
            </a:r>
            <a:r>
              <a:rPr sz="2100" b="1" spc="2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 </a:t>
            </a:r>
            <a:r>
              <a:rPr sz="2100" b="1" spc="-10" dirty="0">
                <a:latin typeface="Times New Roman"/>
                <a:cs typeface="Times New Roman"/>
              </a:rPr>
              <a:t>записывают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их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на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строках </a:t>
            </a:r>
            <a:r>
              <a:rPr sz="2100" b="1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подпунктов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а)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б). При	</a:t>
            </a:r>
            <a:r>
              <a:rPr sz="2100" b="1" spc="-15" dirty="0">
                <a:latin typeface="Times New Roman"/>
                <a:cs typeface="Times New Roman"/>
              </a:rPr>
              <a:t>этом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состояние,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записанное</a:t>
            </a:r>
            <a:r>
              <a:rPr sz="2100" b="1" spc="1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строкой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ниже,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должно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являться</a:t>
            </a:r>
            <a:r>
              <a:rPr sz="2100" b="1" spc="15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причиной</a:t>
            </a:r>
            <a:r>
              <a:rPr sz="2100" b="1" spc="-10" dirty="0">
                <a:latin typeface="Times New Roman"/>
                <a:cs typeface="Times New Roman"/>
              </a:rPr>
              <a:t> возникновения</a:t>
            </a:r>
            <a:r>
              <a:rPr sz="2100" b="1" spc="-5" dirty="0">
                <a:latin typeface="Times New Roman"/>
                <a:cs typeface="Times New Roman"/>
              </a:rPr>
              <a:t> состояния,</a:t>
            </a:r>
            <a:endParaRPr sz="2100">
              <a:latin typeface="Times New Roman"/>
              <a:cs typeface="Times New Roman"/>
            </a:endParaRPr>
          </a:p>
          <a:p>
            <a:pPr marL="355600" marR="789305" algn="just">
              <a:lnSpc>
                <a:spcPct val="80000"/>
              </a:lnSpc>
            </a:pPr>
            <a:r>
              <a:rPr sz="2100" b="1" spc="-10" dirty="0">
                <a:latin typeface="Times New Roman"/>
                <a:cs typeface="Times New Roman"/>
              </a:rPr>
              <a:t>записанного </a:t>
            </a:r>
            <a:r>
              <a:rPr sz="2100" b="1" spc="-5" dirty="0">
                <a:latin typeface="Times New Roman"/>
                <a:cs typeface="Times New Roman"/>
              </a:rPr>
              <a:t>строкой выше. Допускается </a:t>
            </a:r>
            <a:r>
              <a:rPr sz="2100" b="1" spc="-10" dirty="0">
                <a:latin typeface="Times New Roman"/>
                <a:cs typeface="Times New Roman"/>
              </a:rPr>
              <a:t>производить отбор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причин </a:t>
            </a:r>
            <a:r>
              <a:rPr sz="2100" b="1" spc="-10" dirty="0">
                <a:latin typeface="Times New Roman"/>
                <a:cs typeface="Times New Roman"/>
              </a:rPr>
              <a:t>смерти </a:t>
            </a:r>
            <a:r>
              <a:rPr sz="2100" b="1" spc="-5" dirty="0">
                <a:latin typeface="Times New Roman"/>
                <a:cs typeface="Times New Roman"/>
              </a:rPr>
              <a:t>для </a:t>
            </a:r>
            <a:r>
              <a:rPr sz="2100" b="1" spc="-15" dirty="0">
                <a:latin typeface="Times New Roman"/>
                <a:cs typeface="Times New Roman"/>
              </a:rPr>
              <a:t>Медицинского </a:t>
            </a:r>
            <a:r>
              <a:rPr sz="2100" b="1" spc="-5" dirty="0">
                <a:latin typeface="Times New Roman"/>
                <a:cs typeface="Times New Roman"/>
              </a:rPr>
              <a:t>свидетельства </a:t>
            </a:r>
            <a:r>
              <a:rPr sz="2100" b="1" dirty="0">
                <a:latin typeface="Times New Roman"/>
                <a:cs typeface="Times New Roman"/>
              </a:rPr>
              <a:t>и в </a:t>
            </a:r>
            <a:r>
              <a:rPr sz="2100" b="1" spc="-20" dirty="0">
                <a:latin typeface="Times New Roman"/>
                <a:cs typeface="Times New Roman"/>
              </a:rPr>
              <a:t>другом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порядке,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15" dirty="0">
                <a:latin typeface="Times New Roman"/>
                <a:cs typeface="Times New Roman"/>
              </a:rPr>
              <a:t>начиная</a:t>
            </a:r>
            <a:r>
              <a:rPr sz="2100" b="1" dirty="0">
                <a:latin typeface="Times New Roman"/>
                <a:cs typeface="Times New Roman"/>
              </a:rPr>
              <a:t> с </a:t>
            </a:r>
            <a:r>
              <a:rPr sz="2100" b="1" spc="-5" dirty="0">
                <a:latin typeface="Times New Roman"/>
                <a:cs typeface="Times New Roman"/>
              </a:rPr>
              <a:t>непосредственной причины;</a:t>
            </a:r>
            <a:endParaRPr sz="2100">
              <a:latin typeface="Times New Roman"/>
              <a:cs typeface="Times New Roman"/>
            </a:endParaRPr>
          </a:p>
          <a:p>
            <a:pPr marL="355600" marR="502284" indent="-342900">
              <a:lnSpc>
                <a:spcPts val="2020"/>
              </a:lnSpc>
              <a:spcBef>
                <a:spcPts val="484"/>
              </a:spcBef>
              <a:buClr>
                <a:srgbClr val="750A3C"/>
              </a:buClr>
              <a:buSzPct val="69047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100" b="1" dirty="0">
                <a:latin typeface="Times New Roman"/>
                <a:cs typeface="Times New Roman"/>
              </a:rPr>
              <a:t>в части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I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spc="5" dirty="0">
                <a:latin typeface="Times New Roman"/>
                <a:cs typeface="Times New Roman"/>
              </a:rPr>
              <a:t>пункта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19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latin typeface="Times New Roman"/>
                <a:cs typeface="Times New Roman"/>
              </a:rPr>
              <a:t>может</a:t>
            </a:r>
            <a:r>
              <a:rPr sz="2100" b="1" dirty="0">
                <a:latin typeface="Times New Roman"/>
                <a:cs typeface="Times New Roman"/>
              </a:rPr>
              <a:t> быть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записана</a:t>
            </a:r>
            <a:r>
              <a:rPr sz="2100" b="1" spc="20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только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одна </a:t>
            </a:r>
            <a:r>
              <a:rPr sz="21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нозологическая единица</a:t>
            </a:r>
            <a:r>
              <a:rPr sz="2100" b="1" spc="-5" dirty="0">
                <a:latin typeface="Times New Roman"/>
                <a:cs typeface="Times New Roman"/>
              </a:rPr>
              <a:t>, </a:t>
            </a:r>
            <a:r>
              <a:rPr sz="2100" b="1" spc="5" dirty="0">
                <a:latin typeface="Times New Roman"/>
                <a:cs typeface="Times New Roman"/>
              </a:rPr>
              <a:t>если </a:t>
            </a:r>
            <a:r>
              <a:rPr sz="2100" b="1" spc="-10" dirty="0">
                <a:latin typeface="Times New Roman"/>
                <a:cs typeface="Times New Roman"/>
              </a:rPr>
              <a:t>это </a:t>
            </a:r>
            <a:r>
              <a:rPr sz="2100" b="1" spc="-5" dirty="0">
                <a:latin typeface="Times New Roman"/>
                <a:cs typeface="Times New Roman"/>
              </a:rPr>
              <a:t>не </a:t>
            </a:r>
            <a:r>
              <a:rPr sz="2100" b="1" spc="-15" dirty="0">
                <a:latin typeface="Times New Roman"/>
                <a:cs typeface="Times New Roman"/>
              </a:rPr>
              <a:t>оговорено </a:t>
            </a:r>
            <a:r>
              <a:rPr sz="2100" b="1" spc="-5" dirty="0">
                <a:latin typeface="Times New Roman"/>
                <a:cs typeface="Times New Roman"/>
              </a:rPr>
              <a:t>специальными </a:t>
            </a:r>
            <a:r>
              <a:rPr sz="2100" b="1" spc="-509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правилами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МКБ-10.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8426</Words>
  <Application>Microsoft Office PowerPoint</Application>
  <PresentationFormat>Экран (4:3)</PresentationFormat>
  <Paragraphs>2133</Paragraphs>
  <Slides>86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7" baseType="lpstr">
      <vt:lpstr>Office Theme</vt:lpstr>
      <vt:lpstr>ОФОРМЛЕНИЕ МЕДИЦИНСКОГО  СВИДЕТЕЛЬСТВА О СМЕРТИ КОДИРОВАНИЕ ПРИЧИН СМЕРТИ</vt:lpstr>
      <vt:lpstr>УЧЕТНАЯ ФОРМА № 106/У-21</vt:lpstr>
      <vt:lpstr>Слайд 3</vt:lpstr>
      <vt:lpstr>Слайд 4</vt:lpstr>
      <vt:lpstr>ПОРЯДОК ЗАПОЛНЕНИЯ МЕДИЦИНСКОГО  СВИДЕТЕЛЬСТВА О СМЕРТИ</vt:lpstr>
      <vt:lpstr>Слайд 6</vt:lpstr>
      <vt:lpstr>Слайд 7</vt:lpstr>
      <vt:lpstr>ПОРЯДОК ЗАПОЛНЕНИЯ МЕДИЦИНСКОГО  СВИДЕТЕЛЬСТВА О СМЕРТИ</vt:lpstr>
      <vt:lpstr>ПОРЯДОК ЗАПОЛНЕНИЯ МЕДИЦИНСКОГО  СВИДЕТЕЛЬСТВА О СМЕРТИ</vt:lpstr>
      <vt:lpstr>ПОРЯДОК ЗАПОЛНЕНИЯ МЕДИЦИНСКОГО  СВИДЕТЕЛЬСТВА О СМЕРТИ</vt:lpstr>
      <vt:lpstr>Слайд 11</vt:lpstr>
      <vt:lpstr>Слайд 12</vt:lpstr>
      <vt:lpstr>Слайд 13</vt:lpstr>
      <vt:lpstr>Слайд 14</vt:lpstr>
      <vt:lpstr>Слайд 15</vt:lpstr>
      <vt:lpstr>ОСНОВНЫЕ ЗАМЕЧАНИЯ И ОШИБКИ ПРИ ЗАПОЛНЕНИИ  МЕДИЦИНСКИХ СВИДЕТЕЛЬСТВ О СМЕРТИ</vt:lpstr>
      <vt:lpstr>ОСНОВНЫЕ ЗАМЕЧАНИЯ И ОШИБКИ ПРИ ЗАПОЛНЕНИИ  МЕДИЦИНСКИХ СВИДЕТЕЛЬСТВ О СМЕРТИ</vt:lpstr>
      <vt:lpstr>Кодирование причин смерти</vt:lpstr>
      <vt:lpstr>БЛОК «ХРОНИЧЕСКИЕ РЕВМАТИЧЕСКИЕ БОЛЕЗНИ  СЕРДЦА» (I05-I09)</vt:lpstr>
      <vt:lpstr>БЛОК «ХРОНИЧЕСКИЕ РЕВМАТИЧЕСКИЕ БОЛЕЗНИ СЕРДЦА» (I05-I09) ПРИМЕР</vt:lpstr>
      <vt:lpstr>Слайд 21</vt:lpstr>
      <vt:lpstr>Слайд 22</vt:lpstr>
      <vt:lpstr>Слайд 23</vt:lpstr>
      <vt:lpstr>Слайд 24</vt:lpstr>
      <vt:lpstr>БЛОК «БОЛЕЗНИ, ХАРАКТЕРИЗУЮЩИЕСЯ ПОВЫШЕННЫМ КРОВЯНЫМ  ДАВЛЕНИЕМ» (I10-I15)</vt:lpstr>
      <vt:lpstr>Слайд 26</vt:lpstr>
      <vt:lpstr>Слайд 27</vt:lpstr>
      <vt:lpstr>БЛОК «БОЛЕЗНИ, ХАРАКТЕРИЗУЮЩИЕСЯ ПОВЫШЕННЫМ КРОВЯНЫМ ДАВЛЕНИЕМ» (I11-I13)</vt:lpstr>
      <vt:lpstr>БЛОК «ИШЕМИЧЕСКИЕ БОЛЕЗНИ СЕРДЦА» (I20-I25)</vt:lpstr>
      <vt:lpstr>БЛОК «ИШЕМИЧЕСКИЕ БОЛЕЗНИ СЕРДЦА» (I20-I25)</vt:lpstr>
      <vt:lpstr>БЛОК «ИШЕМИЧЕСКИЕ БОЛЕЗНИ СЕРДЦА» (I20-I25)</vt:lpstr>
      <vt:lpstr>БЛОК «ИШЕМИЧЕСКИЕ БОЛЕЗНИ СЕРДЦА» (I20-I25)</vt:lpstr>
      <vt:lpstr>БЛОК «ИШЕМИЧЕСКИЕ БОЛЕЗНИ СЕРДЦА» (I20-I25)</vt:lpstr>
      <vt:lpstr>Слайд 34</vt:lpstr>
      <vt:lpstr>Слайд 35</vt:lpstr>
      <vt:lpstr>Слайд 36</vt:lpstr>
      <vt:lpstr>Слайд 37</vt:lpstr>
      <vt:lpstr>БОЛЕЗНИ СИСТЕМЫ КРОВООБРАЩЕНИЯ</vt:lpstr>
      <vt:lpstr>БОЛЕЗНИ СИСТЕМЫ КРОВООБРАЩЕНИЯ</vt:lpstr>
      <vt:lpstr>Слайд 40</vt:lpstr>
      <vt:lpstr>БЛОК «ЦЕРЕБРОВАСКУЛЯРНЫЕ БОЛЕЗНИ» (I60-I69)</vt:lpstr>
      <vt:lpstr>«ОСТРЫЕ ЦЕРЕБРОВАСКУЛЯРНЫЕ БОЛЕЗНИ» (I60-I66)</vt:lpstr>
      <vt:lpstr>«ОСТРЫЕ ЦЕРЕБРОВАСКУЛЯРНЫЕ БОЛЕЗНИ» (I60-I66)</vt:lpstr>
      <vt:lpstr>Слайд 44</vt:lpstr>
      <vt:lpstr>Слайд 45</vt:lpstr>
      <vt:lpstr>«ОСТРЫЕ ЦЕРЕБРОВАСКУЛЯРНЫЕ БОЛЕЗНИ» (I60-I66)</vt:lpstr>
      <vt:lpstr>«ОСТРЫЕ ЦЕРЕБРОВАСКУЛЯРНЫЕ БОЛЕЗНИ» (I60-I66)</vt:lpstr>
      <vt:lpstr>Слайд 48</vt:lpstr>
      <vt:lpstr>Слайд 49</vt:lpstr>
      <vt:lpstr>Слайд 50</vt:lpstr>
      <vt:lpstr>Слайд 51</vt:lpstr>
      <vt:lpstr>«ОСТРЫЕ ЦЕРЕБРОВАСКУЛЯРНЫЕ БОЛЕЗНИ» (I60-I66)</vt:lpstr>
      <vt:lpstr>Слайд 53</vt:lpstr>
      <vt:lpstr>Слайд 54</vt:lpstr>
      <vt:lpstr>«ЦЕРЕБРОВАСКУЛЯРНЫЕ БОЛЕЗНИ»</vt:lpstr>
      <vt:lpstr>«ЦЕРЕБРОВАСКУЛЯРНЫЕ БОЛЕЗНИ»</vt:lpstr>
      <vt:lpstr>«ЦЕРЕБРОВАСКУЛЯРНЫЕ БОЛЕЗНИ»</vt:lpstr>
      <vt:lpstr>Слайд 58</vt:lpstr>
      <vt:lpstr>Слайд 59</vt:lpstr>
      <vt:lpstr>ХРОНИЧЕСКИЕ ФОРМЫ ЦЕРЕБРОВАСКУЛЯРНЫХ  БОЛЕЗНЕЙ (I67)</vt:lpstr>
      <vt:lpstr>Слайд 61</vt:lpstr>
      <vt:lpstr>Слайд 62</vt:lpstr>
      <vt:lpstr>Слайд 63</vt:lpstr>
      <vt:lpstr>Слайд 64</vt:lpstr>
      <vt:lpstr>Слайд 65</vt:lpstr>
      <vt:lpstr>БЛОК «ЦЕРЕБРОВАСКУЛЯРНЫЕ БОЛЕЗНИ» (I60-I69)</vt:lpstr>
      <vt:lpstr>Слайд 67</vt:lpstr>
      <vt:lpstr>«АТЕРОСКЛЕРОЗ» (I70)</vt:lpstr>
      <vt:lpstr>ДИАГНОЗ «СТАРОСТЬ» R54</vt:lpstr>
      <vt:lpstr>Основные ошибки:</vt:lpstr>
      <vt:lpstr>Слайд 71</vt:lpstr>
      <vt:lpstr>Слайд 72</vt:lpstr>
      <vt:lpstr>Слайд 73</vt:lpstr>
      <vt:lpstr>Слайд 74</vt:lpstr>
      <vt:lpstr>КЛАСС II «НОВООБРАЗОВАНИЯ»</vt:lpstr>
      <vt:lpstr>Слайд 76</vt:lpstr>
      <vt:lpstr>Основные ошибки:</vt:lpstr>
      <vt:lpstr>Слайд 78</vt:lpstr>
      <vt:lpstr>Слайд 79</vt:lpstr>
      <vt:lpstr>КЛАСС Х «БОЛЕЗНИ ОРГАНОВ ДЫХАНИЯ»</vt:lpstr>
      <vt:lpstr>Слайд 81</vt:lpstr>
      <vt:lpstr>Слайд 82</vt:lpstr>
      <vt:lpstr>ПИСЬМО ФГБУ ЦНИИОИЗ ОТ 11.03.2013Г. № 7-5/150 «О КОДИРОВАНИИ  ЗАБОЛЕВАНИЙ И ПРИЧИН СМЕРТИ»</vt:lpstr>
      <vt:lpstr>Слайд 84</vt:lpstr>
      <vt:lpstr>СПИСОК ИСТОЧНИКОВ</vt:lpstr>
      <vt:lpstr>Слайд 86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Пендальф</cp:lastModifiedBy>
  <cp:revision>2</cp:revision>
  <dcterms:created xsi:type="dcterms:W3CDTF">2023-05-11T16:53:43Z</dcterms:created>
  <dcterms:modified xsi:type="dcterms:W3CDTF">2023-05-11T17:08:46Z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2014-09-17T00:00:00Z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2023-05-11T00:00:00Z</vt:filetime>
  </property>
</Properties>
</file>