
<file path=[Content_Types].xml><?xml version="1.0" encoding="utf-8"?>
<Types xmlns="http://schemas.openxmlformats.org/package/2006/content-types"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65"/>
  </p:notesMasterIdLst>
  <p:handoutMasterIdLst>
    <p:handoutMasterId r:id="rId66"/>
  </p:handoutMasterIdLst>
  <p:sldIdLst>
    <p:sldId id="366" r:id="rId2"/>
    <p:sldId id="462" r:id="rId3"/>
    <p:sldId id="535" r:id="rId4"/>
    <p:sldId id="596" r:id="rId5"/>
    <p:sldId id="591" r:id="rId6"/>
    <p:sldId id="571" r:id="rId7"/>
    <p:sldId id="572" r:id="rId8"/>
    <p:sldId id="595" r:id="rId9"/>
    <p:sldId id="574" r:id="rId10"/>
    <p:sldId id="575" r:id="rId11"/>
    <p:sldId id="576" r:id="rId12"/>
    <p:sldId id="577" r:id="rId13"/>
    <p:sldId id="578" r:id="rId14"/>
    <p:sldId id="592" r:id="rId15"/>
    <p:sldId id="580" r:id="rId16"/>
    <p:sldId id="581" r:id="rId17"/>
    <p:sldId id="582" r:id="rId18"/>
    <p:sldId id="583" r:id="rId19"/>
    <p:sldId id="599" r:id="rId20"/>
    <p:sldId id="584" r:id="rId21"/>
    <p:sldId id="600" r:id="rId22"/>
    <p:sldId id="585" r:id="rId23"/>
    <p:sldId id="616" r:id="rId24"/>
    <p:sldId id="586" r:id="rId25"/>
    <p:sldId id="617" r:id="rId26"/>
    <p:sldId id="536" r:id="rId27"/>
    <p:sldId id="429" r:id="rId28"/>
    <p:sldId id="560" r:id="rId29"/>
    <p:sldId id="543" r:id="rId30"/>
    <p:sldId id="544" r:id="rId31"/>
    <p:sldId id="563" r:id="rId32"/>
    <p:sldId id="564" r:id="rId33"/>
    <p:sldId id="566" r:id="rId34"/>
    <p:sldId id="545" r:id="rId35"/>
    <p:sldId id="567" r:id="rId36"/>
    <p:sldId id="568" r:id="rId37"/>
    <p:sldId id="495" r:id="rId38"/>
    <p:sldId id="546" r:id="rId39"/>
    <p:sldId id="547" r:id="rId40"/>
    <p:sldId id="548" r:id="rId41"/>
    <p:sldId id="496" r:id="rId42"/>
    <p:sldId id="553" r:id="rId43"/>
    <p:sldId id="554" r:id="rId44"/>
    <p:sldId id="550" r:id="rId45"/>
    <p:sldId id="555" r:id="rId46"/>
    <p:sldId id="556" r:id="rId47"/>
    <p:sldId id="551" r:id="rId48"/>
    <p:sldId id="552" r:id="rId49"/>
    <p:sldId id="557" r:id="rId50"/>
    <p:sldId id="558" r:id="rId51"/>
    <p:sldId id="559" r:id="rId52"/>
    <p:sldId id="603" r:id="rId53"/>
    <p:sldId id="604" r:id="rId54"/>
    <p:sldId id="605" r:id="rId55"/>
    <p:sldId id="606" r:id="rId56"/>
    <p:sldId id="607" r:id="rId57"/>
    <p:sldId id="608" r:id="rId58"/>
    <p:sldId id="609" r:id="rId59"/>
    <p:sldId id="610" r:id="rId60"/>
    <p:sldId id="611" r:id="rId61"/>
    <p:sldId id="612" r:id="rId62"/>
    <p:sldId id="259" r:id="rId63"/>
    <p:sldId id="602" r:id="rId64"/>
  </p:sldIdLst>
  <p:sldSz cx="9144000" cy="6858000" type="screen4x3"/>
  <p:notesSz cx="6796088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ECFF"/>
    <a:srgbClr val="CCFFFF"/>
    <a:srgbClr val="FFF3CD"/>
    <a:srgbClr val="808000"/>
    <a:srgbClr val="CCCC00"/>
    <a:srgbClr val="FF99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65" autoAdjust="0"/>
    <p:restoredTop sz="86187" autoAdjust="0"/>
  </p:normalViewPr>
  <p:slideViewPr>
    <p:cSldViewPr>
      <p:cViewPr>
        <p:scale>
          <a:sx n="100" d="100"/>
          <a:sy n="100" d="100"/>
        </p:scale>
        <p:origin x="-108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8279585173804494"/>
          <c:y val="5.0105787769762496E-2"/>
          <c:w val="0.81720414826195453"/>
          <c:h val="0.6875304074143038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диспансерные отделения</c:v>
                </c:pt>
              </c:strCache>
            </c:strRef>
          </c:tx>
          <c:spPr>
            <a:solidFill>
              <a:schemeClr val="accent1"/>
            </a:solidFill>
            <a:ln w="17730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3.7187247935471512E-2"/>
                  <c:y val="-1.5353116422105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097368926445501E-2"/>
                  <c:y val="-2.7237781986112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5460">
                <a:noFill/>
              </a:ln>
            </c:spPr>
            <c:txPr>
              <a:bodyPr/>
              <a:lstStyle/>
              <a:p>
                <a:pPr>
                  <a:defRPr sz="1202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145</c:v>
                </c:pt>
                <c:pt idx="1">
                  <c:v>167</c:v>
                </c:pt>
                <c:pt idx="2">
                  <c:v>186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94582656"/>
        <c:axId val="94618368"/>
        <c:axId val="0"/>
      </c:bar3DChart>
      <c:catAx>
        <c:axId val="94582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43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1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94618368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94618368"/>
        <c:scaling>
          <c:orientation val="minMax"/>
          <c:min val="0"/>
        </c:scaling>
        <c:delete val="0"/>
        <c:axPos val="l"/>
        <c:majorGridlines>
          <c:spPr>
            <a:ln w="4433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443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94582656"/>
        <c:crosses val="autoZero"/>
        <c:crossBetween val="between"/>
      </c:valAx>
      <c:spPr>
        <a:noFill/>
        <a:ln w="25449">
          <a:noFill/>
        </a:ln>
      </c:spPr>
    </c:plotArea>
    <c:legend>
      <c:legendPos val="r"/>
      <c:layout>
        <c:manualLayout>
          <c:xMode val="edge"/>
          <c:yMode val="edge"/>
          <c:x val="0.1907216122791299"/>
          <c:y val="0.83378741221513275"/>
          <c:w val="0.51030912791126437"/>
          <c:h val="0.16076293702304989"/>
        </c:manualLayout>
      </c:layout>
      <c:overlay val="0"/>
      <c:spPr>
        <a:noFill/>
        <a:ln w="35460">
          <a:noFill/>
        </a:ln>
      </c:spPr>
      <c:txPr>
        <a:bodyPr/>
        <a:lstStyle/>
        <a:p>
          <a:pPr>
            <a:defRPr sz="1284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3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solidFill>
          <a:schemeClr val="bg1"/>
        </a:solidFill>
        <a:ln w="12700">
          <a:solidFill>
            <a:schemeClr val="tx1"/>
          </a:solidFill>
          <a:prstDash val="solid"/>
        </a:ln>
      </c:spPr>
    </c:sideWall>
    <c:backWall>
      <c:thickness val="0"/>
      <c:spPr>
        <a:solidFill>
          <a:schemeClr val="bg1"/>
        </a:solidFill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8611184405436432"/>
          <c:y val="6.8912953468598062E-2"/>
          <c:w val="0.79023077670846698"/>
          <c:h val="0.734490074968174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физические лица</c:v>
                </c:pt>
              </c:strCache>
            </c:strRef>
          </c:tx>
          <c:spPr>
            <a:solidFill>
              <a:srgbClr val="008000"/>
            </a:solidFill>
            <a:ln w="1448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8729446728141352E-2"/>
                  <c:y val="-4.506464374192097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1,02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566540293574399E-2"/>
                  <c:y val="-5.56749921774203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0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92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0776094322853016E-2"/>
                  <c:y val="-5.1091439535351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8973">
                <a:noFill/>
              </a:ln>
            </c:spPr>
            <c:txPr>
              <a:bodyPr/>
              <a:lstStyle/>
              <a:p>
                <a:pPr>
                  <a:defRPr sz="171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1.02</c:v>
                </c:pt>
                <c:pt idx="1">
                  <c:v>0.92</c:v>
                </c:pt>
                <c:pt idx="2">
                  <c:v>0.89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90658688"/>
        <c:axId val="128213760"/>
        <c:axId val="0"/>
      </c:bar3DChart>
      <c:catAx>
        <c:axId val="90658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62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28213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8213760"/>
        <c:scaling>
          <c:orientation val="minMax"/>
          <c:max val="2"/>
          <c:min val="0"/>
        </c:scaling>
        <c:delete val="0"/>
        <c:axPos val="l"/>
        <c:majorGridlines>
          <c:spPr>
            <a:ln w="3622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62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1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90658688"/>
        <c:crosses val="autoZero"/>
        <c:crossBetween val="between"/>
        <c:majorUnit val="0.25"/>
      </c:valAx>
      <c:spPr>
        <a:noFill/>
        <a:ln w="2539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46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ayout>
        <c:manualLayout>
          <c:xMode val="edge"/>
          <c:yMode val="edge"/>
          <c:x val="9.2377177998740886E-2"/>
          <c:y val="0.81087563130298468"/>
          <c:w val="0.89480306586305225"/>
          <c:h val="9.9873577749683931E-2"/>
        </c:manualLayout>
      </c:layout>
      <c:overlay val="0"/>
      <c:spPr>
        <a:noFill/>
        <a:ln w="28973">
          <a:noFill/>
        </a:ln>
      </c:spPr>
      <c:txPr>
        <a:bodyPr/>
        <a:lstStyle/>
        <a:p>
          <a:pPr>
            <a:defRPr sz="1466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71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5362045951826134"/>
          <c:y val="5.7289520573663412E-2"/>
          <c:w val="0.86087980500654926"/>
          <c:h val="0.56907216494845358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занятые должности -всего</c:v>
                </c:pt>
              </c:strCache>
            </c:strRef>
          </c:tx>
          <c:spPr>
            <a:solidFill>
              <a:srgbClr val="99CCFF"/>
            </a:solidFill>
            <a:ln w="1635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0964927280174745E-2"/>
                  <c:y val="-1.49504897522014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5317715020637854E-2"/>
                  <c:y val="-2.1403629910266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3.6324676316681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3610</c:v>
                </c:pt>
                <c:pt idx="1">
                  <c:v>2926</c:v>
                </c:pt>
                <c:pt idx="2">
                  <c:v>2712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из них на амбулаторном приеме</c:v>
                </c:pt>
              </c:strCache>
            </c:strRef>
          </c:tx>
          <c:spPr>
            <a:solidFill>
              <a:srgbClr val="3366FF"/>
            </a:solidFill>
            <a:ln w="1635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087268329277468E-2"/>
                  <c:y val="-9.6737650754860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977790355027913E-2"/>
                  <c:y val="-5.6074040778344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1941334141460579E-2"/>
                  <c:y val="-2.96407109498826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Sheet1!$B$3:$D$3</c:f>
              <c:numCache>
                <c:formatCode>0.0</c:formatCode>
                <c:ptCount val="3"/>
                <c:pt idx="0" formatCode="General">
                  <c:v>1983</c:v>
                </c:pt>
                <c:pt idx="1">
                  <c:v>1636.5</c:v>
                </c:pt>
                <c:pt idx="2" formatCode="0.00">
                  <c:v>1512.25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7376512"/>
        <c:axId val="157378048"/>
        <c:axId val="0"/>
      </c:bar3DChart>
      <c:catAx>
        <c:axId val="157376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08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378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7378048"/>
        <c:scaling>
          <c:orientation val="minMax"/>
          <c:max val="4000"/>
        </c:scaling>
        <c:delete val="0"/>
        <c:axPos val="l"/>
        <c:majorGridlines>
          <c:spPr>
            <a:ln w="4089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408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376512"/>
        <c:crosses val="autoZero"/>
        <c:crossBetween val="between"/>
        <c:majorUnit val="1000"/>
        <c:minorUnit val="10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8819776714513556"/>
          <c:y val="0.79430789133247093"/>
          <c:w val="0.80223285486443374"/>
          <c:h val="0.17335058214747739"/>
        </c:manualLayout>
      </c:layout>
      <c:overlay val="0"/>
      <c:spPr>
        <a:noFill/>
        <a:ln w="32712">
          <a:noFill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209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1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873015873015873"/>
          <c:y val="6.7567567567567571E-3"/>
          <c:w val="0.80318656457847859"/>
          <c:h val="0.6023541092281020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физические лица</c:v>
                </c:pt>
              </c:strCache>
            </c:strRef>
          </c:tx>
          <c:spPr>
            <a:solidFill>
              <a:srgbClr val="008000"/>
            </a:solidFill>
            <a:ln w="1494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7.1876887876501511E-3"/>
                  <c:y val="-6.9557133065176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2578518507742818E-3"/>
                  <c:y val="-5.2932046677703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0779429147600994E-2"/>
                  <c:y val="-3.45269153499922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18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1898</c:v>
                </c:pt>
                <c:pt idx="1">
                  <c:v>1526</c:v>
                </c:pt>
                <c:pt idx="2">
                  <c:v>1440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7532928"/>
        <c:axId val="157535616"/>
        <c:axId val="0"/>
      </c:bar3DChart>
      <c:catAx>
        <c:axId val="157532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73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535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7535616"/>
        <c:scaling>
          <c:orientation val="minMax"/>
          <c:max val="4000"/>
          <c:min val="0"/>
        </c:scaling>
        <c:delete val="0"/>
        <c:axPos val="l"/>
        <c:majorGridlines>
          <c:spPr>
            <a:ln w="3737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73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532928"/>
        <c:crosses val="autoZero"/>
        <c:crossBetween val="between"/>
        <c:majorUnit val="1000"/>
        <c:minorUnit val="50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016597510373444"/>
          <c:y val="0.71392722710163103"/>
          <c:w val="0.86514522821576778"/>
          <c:h val="0.16060225846925971"/>
        </c:manualLayout>
      </c:layout>
      <c:overlay val="0"/>
      <c:spPr>
        <a:noFill/>
        <a:ln w="29894">
          <a:noFill/>
        </a:ln>
      </c:spPr>
      <c:txPr>
        <a:bodyPr/>
        <a:lstStyle/>
        <a:p>
          <a:pPr>
            <a:defRPr sz="1512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61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1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873015873015873"/>
          <c:y val="6.7567567567567571E-3"/>
          <c:w val="0.80083632876462107"/>
          <c:h val="0.7884006097341380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физические лица</c:v>
                </c:pt>
              </c:strCache>
            </c:strRef>
          </c:tx>
          <c:spPr>
            <a:solidFill>
              <a:srgbClr val="008000"/>
            </a:solidFill>
            <a:ln w="149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7.1876887876501528E-3"/>
                  <c:y val="-6.9557133065176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2578518507742818E-3"/>
                  <c:y val="-5.2932046677703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9910">
                <a:noFill/>
              </a:ln>
            </c:spPr>
            <c:txPr>
              <a:bodyPr/>
              <a:lstStyle/>
              <a:p>
                <a:pPr>
                  <a:defRPr sz="161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0.00</c:formatCode>
                <c:ptCount val="3"/>
                <c:pt idx="0" formatCode="General">
                  <c:v>0.13</c:v>
                </c:pt>
                <c:pt idx="1">
                  <c:v>0.1</c:v>
                </c:pt>
                <c:pt idx="2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7672192"/>
        <c:axId val="157674880"/>
        <c:axId val="0"/>
      </c:bar3DChart>
      <c:catAx>
        <c:axId val="157672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73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1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674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7674880"/>
        <c:scaling>
          <c:orientation val="minMax"/>
          <c:max val="0.15000000000000013"/>
          <c:min val="0"/>
        </c:scaling>
        <c:delete val="0"/>
        <c:axPos val="l"/>
        <c:majorGridlines>
          <c:spPr>
            <a:ln w="3739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73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672192"/>
        <c:crosses val="autoZero"/>
        <c:crossBetween val="between"/>
        <c:majorUnit val="2.0000000000000011E-2"/>
      </c:valAx>
      <c:spPr>
        <a:solidFill>
          <a:schemeClr val="bg1"/>
        </a:solidFill>
        <a:ln w="25403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ayout>
        <c:manualLayout>
          <c:xMode val="edge"/>
          <c:yMode val="edge"/>
          <c:x val="8.565737051792828E-2"/>
          <c:y val="0.87625899280575548"/>
          <c:w val="0.83266932270916327"/>
          <c:h val="9.9280575539568344E-2"/>
        </c:manualLayout>
      </c:layout>
      <c:overlay val="0"/>
      <c:spPr>
        <a:solidFill>
          <a:schemeClr val="bg1"/>
        </a:solidFill>
        <a:ln w="29910">
          <a:noFill/>
        </a:ln>
      </c:spPr>
      <c:txPr>
        <a:bodyPr/>
        <a:lstStyle/>
        <a:p>
          <a:pPr>
            <a:defRPr sz="1513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19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Число </a:t>
            </a:r>
            <a:r>
              <a:rPr lang="ru-RU" dirty="0" smtClean="0"/>
              <a:t>психиатрических </a:t>
            </a:r>
            <a:r>
              <a:rPr lang="ru-RU" dirty="0"/>
              <a:t>коек (всего) - </a:t>
            </a:r>
            <a:r>
              <a:rPr lang="ru-RU" dirty="0" err="1"/>
              <a:t>абс</a:t>
            </a:r>
            <a:r>
              <a:rPr lang="ru-RU" dirty="0"/>
              <a:t>.</a:t>
            </a:r>
          </a:p>
        </c:rich>
      </c:tx>
      <c:layout/>
      <c:overlay val="0"/>
      <c:spPr>
        <a:solidFill>
          <a:schemeClr val="bg1"/>
        </a:solidFill>
      </c:spPr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12104575472001075"/>
          <c:w val="0.84261685131022124"/>
          <c:h val="0.7463684780719973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Число психииатрических коек (всего) - абс.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6063838567243011"/>
                  <c:y val="-0.29594623189837277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261360443157991E-2"/>
                  <c:y val="-0.24971570487744715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634197169149509E-2"/>
                  <c:y val="-0.20359262934842215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160493827160542E-3"/>
                  <c:y val="-6.147626538142012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96296296295184E-3"/>
                  <c:y val="3.073813269071005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0864197530864204E-3"/>
                  <c:y val="5.635324326630166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432098765432104E-3"/>
                  <c:y val="8.196835384189352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1316741696017799E-16"/>
                  <c:y val="0.1050219533599259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7160493827160542E-3"/>
                  <c:y val="0.1408831081657543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161748</c:v>
                </c:pt>
                <c:pt idx="1">
                  <c:v>138950</c:v>
                </c:pt>
                <c:pt idx="2">
                  <c:v>136726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8958336"/>
        <c:axId val="158959872"/>
        <c:axId val="0"/>
      </c:bar3DChart>
      <c:catAx>
        <c:axId val="158958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58959872"/>
        <c:crosses val="autoZero"/>
        <c:auto val="1"/>
        <c:lblAlgn val="ctr"/>
        <c:lblOffset val="100"/>
        <c:noMultiLvlLbl val="0"/>
      </c:catAx>
      <c:valAx>
        <c:axId val="158959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58958336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12104575472001075"/>
          <c:w val="0.84261685131022124"/>
          <c:h val="0.7463684780719973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2557354885997649E-3"/>
                  <c:y val="-0.22099057082780524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4935605323712451E-3"/>
                  <c:y val="-0.3753766660839867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8712258765595127E-2"/>
                  <c:y val="-0.3623222645566827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160493827160542E-3"/>
                  <c:y val="-6.147626538142012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96296296295184E-3"/>
                  <c:y val="3.073813269071005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0864197530864204E-3"/>
                  <c:y val="5.635324326630166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432098765432104E-3"/>
                  <c:y val="8.196835384189352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1316741696017799E-16"/>
                  <c:y val="0.1050219533599259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7160493827160542E-3"/>
                  <c:y val="0.1408831081657543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16274</c:v>
                </c:pt>
                <c:pt idx="1">
                  <c:v>19093</c:v>
                </c:pt>
                <c:pt idx="2">
                  <c:v>19235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9762176"/>
        <c:axId val="169772160"/>
        <c:axId val="0"/>
      </c:bar3DChart>
      <c:catAx>
        <c:axId val="169762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69772160"/>
        <c:crosses val="autoZero"/>
        <c:auto val="1"/>
        <c:lblAlgn val="ctr"/>
        <c:lblOffset val="100"/>
        <c:noMultiLvlLbl val="0"/>
      </c:catAx>
      <c:valAx>
        <c:axId val="169772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69762176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12104575472001075"/>
          <c:w val="0.84261685131022124"/>
          <c:h val="0.7463684780719973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4348104611381965"/>
                  <c:y val="-0.3731064712357216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462569734698648E-2"/>
                  <c:y val="-0.26294334806697545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7351172053850218E-2"/>
                  <c:y val="-0.1925697380145151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160493827160542E-3"/>
                  <c:y val="-6.147626538142012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96296296295184E-3"/>
                  <c:y val="3.073813269071005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0864197530864204E-3"/>
                  <c:y val="5.635324326630166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432098765432104E-3"/>
                  <c:y val="8.196835384189352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1316741696017799E-16"/>
                  <c:y val="0.1050219533599259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7160493827160542E-3"/>
                  <c:y val="0.1408831081657543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12946</c:v>
                </c:pt>
                <c:pt idx="1">
                  <c:v>5395</c:v>
                </c:pt>
                <c:pt idx="2">
                  <c:v>4589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1620224"/>
        <c:axId val="171621760"/>
        <c:axId val="0"/>
      </c:bar3DChart>
      <c:catAx>
        <c:axId val="17162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1621760"/>
        <c:crosses val="autoZero"/>
        <c:auto val="1"/>
        <c:lblAlgn val="ctr"/>
        <c:lblOffset val="100"/>
        <c:noMultiLvlLbl val="0"/>
      </c:catAx>
      <c:valAx>
        <c:axId val="1716217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1620224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13105243208270975"/>
          <c:w val="0.84261685131022124"/>
          <c:h val="0.61300133318520167"/>
        </c:manualLayout>
      </c:layout>
      <c:bar3DChart>
        <c:barDir val="col"/>
        <c:grouping val="stack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0152320"/>
        <c:axId val="170153856"/>
        <c:axId val="0"/>
      </c:bar3DChart>
      <c:catAx>
        <c:axId val="170152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0153856"/>
        <c:crosses val="autoZero"/>
        <c:auto val="1"/>
        <c:lblAlgn val="ctr"/>
        <c:lblOffset val="100"/>
        <c:noMultiLvlLbl val="0"/>
      </c:catAx>
      <c:valAx>
        <c:axId val="1701538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01523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200" b="1" baseline="0"/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13105243208270975"/>
          <c:w val="0.84261685131022124"/>
          <c:h val="0.747871968474091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Абс.число пациентов (тыс.человек)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8242620042437596"/>
                  <c:y val="-0.3492803631840470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6412410727335839E-2"/>
                  <c:y val="-0.2559083849071235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400919313135997E-2"/>
                  <c:y val="-0.2144097278951576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4223.7</c:v>
                </c:pt>
                <c:pt idx="1">
                  <c:v>4094</c:v>
                </c:pt>
                <c:pt idx="2" formatCode="General">
                  <c:v>4044.2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1478400"/>
        <c:axId val="171488384"/>
        <c:axId val="0"/>
      </c:bar3DChart>
      <c:catAx>
        <c:axId val="17147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1488384"/>
        <c:crosses val="autoZero"/>
        <c:auto val="1"/>
        <c:lblAlgn val="ctr"/>
        <c:lblOffset val="100"/>
        <c:noMultiLvlLbl val="0"/>
      </c:catAx>
      <c:valAx>
        <c:axId val="171488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1478400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aseline="0"/>
            </a:pPr>
            <a:r>
              <a:rPr lang="ru-RU" dirty="0"/>
              <a:t>Показатели общей заболеваемости </a:t>
            </a:r>
            <a:endParaRPr lang="ru-RU" dirty="0" smtClean="0"/>
          </a:p>
          <a:p>
            <a:pPr>
              <a:defRPr sz="1200" baseline="0"/>
            </a:pPr>
            <a:r>
              <a:rPr lang="ru-RU" dirty="0" smtClean="0"/>
              <a:t>(на </a:t>
            </a:r>
            <a:r>
              <a:rPr lang="ru-RU" dirty="0"/>
              <a:t>100 </a:t>
            </a:r>
            <a:r>
              <a:rPr lang="ru-RU" dirty="0" err="1"/>
              <a:t>тыс.нас</a:t>
            </a:r>
            <a:r>
              <a:rPr lang="ru-RU" dirty="0"/>
              <a:t>.)</a:t>
            </a:r>
          </a:p>
        </c:rich>
      </c:tx>
      <c:layout>
        <c:manualLayout>
          <c:xMode val="edge"/>
          <c:yMode val="edge"/>
          <c:x val="0.21574234092694422"/>
          <c:y val="6.2055862105856549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21902864702275879"/>
          <c:w val="0.84261685131022124"/>
          <c:h val="0.648385518892962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Показатели общей заболеваемости на 100 тыс.нас.)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4348115248668353"/>
                  <c:y val="-0.3220641289641375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462487176619348E-2"/>
                  <c:y val="-0.2337762068928890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515347767679426E-2"/>
                  <c:y val="-0.1706944993479047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160493827160542E-3"/>
                  <c:y val="-6.147626538142012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96296296295184E-3"/>
                  <c:y val="3.073813269071005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0864197530864204E-3"/>
                  <c:y val="5.635324326630166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432098765432104E-3"/>
                  <c:y val="8.196835384189352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1316741696017799E-16"/>
                  <c:y val="0.1050219533599259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7160493827160542E-3"/>
                  <c:y val="0.1408831081657543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2966.6</c:v>
                </c:pt>
                <c:pt idx="1">
                  <c:v>2799</c:v>
                </c:pt>
                <c:pt idx="2" formatCode="General">
                  <c:v>2764.9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5434496"/>
        <c:axId val="165436032"/>
        <c:axId val="0"/>
      </c:bar3DChart>
      <c:catAx>
        <c:axId val="165434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65436032"/>
        <c:crosses val="autoZero"/>
        <c:auto val="1"/>
        <c:lblAlgn val="ctr"/>
        <c:lblOffset val="100"/>
        <c:noMultiLvlLbl val="0"/>
      </c:catAx>
      <c:valAx>
        <c:axId val="165436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65434496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8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olid"/>
        </a:ln>
      </c:spPr>
    </c:sideWall>
    <c:backWall>
      <c:thickness val="0"/>
      <c:spPr>
        <a:noFill/>
        <a:ln w="12700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245668986020647"/>
          <c:y val="5.0925925925925986E-2"/>
          <c:w val="0.87754331013979414"/>
          <c:h val="0.641443238717336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психоневрологические кабинеты (отделения)</c:v>
                </c:pt>
              </c:strCache>
            </c:strRef>
          </c:tx>
          <c:spPr>
            <a:solidFill>
              <a:srgbClr val="CCCCFF"/>
            </a:solidFill>
            <a:ln w="1982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5335110110198476E-2"/>
                  <c:y val="-1.0241307955027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6589785705045771E-3"/>
                  <c:y val="-2.4554023705530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9660">
                <a:noFill/>
              </a:ln>
            </c:spPr>
            <c:txPr>
              <a:bodyPr/>
              <a:lstStyle/>
              <a:p>
                <a:pPr>
                  <a:defRPr sz="12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2249</c:v>
                </c:pt>
                <c:pt idx="1">
                  <c:v>1967</c:v>
                </c:pt>
                <c:pt idx="2">
                  <c:v>2023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7176960"/>
        <c:axId val="157178496"/>
        <c:axId val="0"/>
      </c:bar3DChart>
      <c:catAx>
        <c:axId val="15717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95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34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178496"/>
        <c:crossesAt val="1000"/>
        <c:auto val="1"/>
        <c:lblAlgn val="ctr"/>
        <c:lblOffset val="100"/>
        <c:tickLblSkip val="1"/>
        <c:tickMarkSkip val="1"/>
        <c:noMultiLvlLbl val="0"/>
      </c:catAx>
      <c:valAx>
        <c:axId val="157178496"/>
        <c:scaling>
          <c:orientation val="minMax"/>
          <c:max val="2400"/>
          <c:min val="1000"/>
        </c:scaling>
        <c:delete val="0"/>
        <c:axPos val="l"/>
        <c:majorGridlines>
          <c:spPr>
            <a:ln w="4958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495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1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176960"/>
        <c:crosses val="autoZero"/>
        <c:crossBetween val="between"/>
      </c:valAx>
      <c:spPr>
        <a:noFill/>
        <a:ln w="25716">
          <a:noFill/>
        </a:ln>
      </c:spPr>
    </c:plotArea>
    <c:legend>
      <c:legendPos val="r"/>
      <c:layout>
        <c:manualLayout>
          <c:xMode val="edge"/>
          <c:yMode val="edge"/>
          <c:x val="0.11520001935118435"/>
          <c:y val="0.83001284881230863"/>
          <c:w val="0.79394113074076722"/>
          <c:h val="0.15284974536154561"/>
        </c:manualLayout>
      </c:layout>
      <c:overlay val="0"/>
      <c:spPr>
        <a:noFill/>
        <a:ln w="39660">
          <a:noFill/>
        </a:ln>
      </c:spPr>
      <c:txPr>
        <a:bodyPr/>
        <a:lstStyle/>
        <a:p>
          <a:pPr>
            <a:defRPr sz="121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44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200" b="1" baseline="0"/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13105243208270975"/>
          <c:w val="0.84261685131022124"/>
          <c:h val="0.747871968474091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Абс.число пациентов (тыс.человек)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8242620042437596"/>
                  <c:y val="-0.3492803631840470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216105805207115"/>
                  <c:y val="-0.31349833011751527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8088433375645069E-2"/>
                  <c:y val="-0.30079480964700067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552.79999999999995</c:v>
                </c:pt>
                <c:pt idx="1">
                  <c:v>450.9</c:v>
                </c:pt>
                <c:pt idx="2" formatCode="General">
                  <c:v>440.1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6464384"/>
        <c:axId val="161244288"/>
        <c:axId val="0"/>
      </c:bar3DChart>
      <c:catAx>
        <c:axId val="126464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1244288"/>
        <c:crosses val="autoZero"/>
        <c:auto val="1"/>
        <c:lblAlgn val="ctr"/>
        <c:lblOffset val="100"/>
        <c:noMultiLvlLbl val="0"/>
      </c:catAx>
      <c:valAx>
        <c:axId val="161244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26464384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246190102120974"/>
          <c:y val="5.5523666094713757E-2"/>
        </c:manualLayout>
      </c:layout>
      <c:overlay val="0"/>
      <c:txPr>
        <a:bodyPr/>
        <a:lstStyle/>
        <a:p>
          <a:pPr>
            <a:defRPr sz="1200" baseline="0"/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21902864702275879"/>
          <c:w val="0.84261685131022124"/>
          <c:h val="0.648385518892962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Показатели первичной заболеваемости (на 100 тыс.нас.)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7085547966481199"/>
                  <c:y val="-0.3143166554478696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604490489281746E-2"/>
                  <c:y val="-0.30790015706315854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475982092456097E-2"/>
                  <c:y val="-0.29285825540081611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160493827160542E-3"/>
                  <c:y val="-6.147626538142012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96296296295184E-3"/>
                  <c:y val="3.073813269071005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0864197530864204E-3"/>
                  <c:y val="5.635324326630166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432098765432104E-3"/>
                  <c:y val="8.196835384189352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1316741696017799E-16"/>
                  <c:y val="0.1050219533599259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7160493827160542E-3"/>
                  <c:y val="0.1408831081657543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388.3</c:v>
                </c:pt>
                <c:pt idx="1">
                  <c:v>308.3</c:v>
                </c:pt>
                <c:pt idx="2" formatCode="General">
                  <c:v>300.89999999999998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8802048"/>
        <c:axId val="186066048"/>
        <c:axId val="0"/>
      </c:bar3DChart>
      <c:catAx>
        <c:axId val="178802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6066048"/>
        <c:crosses val="autoZero"/>
        <c:auto val="1"/>
        <c:lblAlgn val="ctr"/>
        <c:lblOffset val="100"/>
        <c:noMultiLvlLbl val="0"/>
      </c:catAx>
      <c:valAx>
        <c:axId val="186066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78802048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aseline="0"/>
            </a:pPr>
            <a:r>
              <a:rPr lang="ru-RU" sz="1400" dirty="0" smtClean="0"/>
              <a:t>На </a:t>
            </a:r>
            <a:r>
              <a:rPr lang="ru-RU" sz="1400" dirty="0"/>
              <a:t>100 тыс. человек населения</a:t>
            </a:r>
          </a:p>
        </c:rich>
      </c:tx>
      <c:layout>
        <c:manualLayout>
          <c:xMode val="edge"/>
          <c:yMode val="edge"/>
          <c:x val="0.1246190102120974"/>
          <c:y val="5.5523666094713757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21902864702275879"/>
          <c:w val="0.84261685131022124"/>
          <c:h val="0.648385518892962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100 тыс. человек населения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775953808059381E-2"/>
                  <c:y val="-0.21748645575328238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6034620963935118E-2"/>
                  <c:y val="-0.29060932227573844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06007692110558E-2"/>
                  <c:y val="-0.32398252046068954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160493827160542E-3"/>
                  <c:y val="-6.147626538142012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96296296295184E-3"/>
                  <c:y val="3.073813269071005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0864197530864204E-3"/>
                  <c:y val="5.635324326630166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432098765432104E-3"/>
                  <c:y val="8.196835384189352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1316741696017799E-16"/>
                  <c:y val="0.1050219533599259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7160493827160542E-3"/>
                  <c:y val="0.1408831081657543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696.3</c:v>
                </c:pt>
                <c:pt idx="1">
                  <c:v>721.9</c:v>
                </c:pt>
                <c:pt idx="2" formatCode="General">
                  <c:v>722.3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0806656"/>
        <c:axId val="190812544"/>
        <c:axId val="0"/>
      </c:bar3DChart>
      <c:catAx>
        <c:axId val="190806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812544"/>
        <c:crosses val="autoZero"/>
        <c:auto val="1"/>
        <c:lblAlgn val="ctr"/>
        <c:lblOffset val="100"/>
        <c:noMultiLvlLbl val="0"/>
      </c:catAx>
      <c:valAx>
        <c:axId val="190812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806656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aseline="0"/>
            </a:pPr>
            <a:r>
              <a:rPr lang="ru-RU" dirty="0" err="1"/>
              <a:t>Абс.число</a:t>
            </a:r>
            <a:r>
              <a:rPr lang="ru-RU" dirty="0"/>
              <a:t> </a:t>
            </a:r>
            <a:r>
              <a:rPr lang="ru-RU" dirty="0" smtClean="0"/>
              <a:t>инвалидов </a:t>
            </a:r>
            <a:r>
              <a:rPr lang="ru-RU" dirty="0"/>
              <a:t>(</a:t>
            </a:r>
            <a:r>
              <a:rPr lang="ru-RU" dirty="0" err="1"/>
              <a:t>тыс.человек</a:t>
            </a:r>
            <a:r>
              <a:rPr lang="ru-RU" dirty="0"/>
              <a:t>)</a:t>
            </a:r>
          </a:p>
        </c:rich>
      </c:tx>
      <c:layout>
        <c:manualLayout>
          <c:xMode val="edge"/>
          <c:yMode val="edge"/>
          <c:x val="0.2373422317315847"/>
          <c:y val="0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13105243208270975"/>
          <c:w val="0.84261685131022124"/>
          <c:h val="0.747871968474091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Абс.число пациентов (тыс.человек)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4683742870287706E-2"/>
                  <c:y val="-0.284491632449002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4941548831253776"/>
                  <c:y val="-0.309899240220474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8647890602914517E-2"/>
                  <c:y val="-0.365583529267723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989.4</c:v>
                </c:pt>
                <c:pt idx="1">
                  <c:v>1056</c:v>
                </c:pt>
                <c:pt idx="2" formatCode="General">
                  <c:v>1056.3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0819712"/>
        <c:axId val="190830848"/>
        <c:axId val="0"/>
      </c:bar3DChart>
      <c:catAx>
        <c:axId val="19081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830848"/>
        <c:crosses val="autoZero"/>
        <c:auto val="1"/>
        <c:lblAlgn val="ctr"/>
        <c:lblOffset val="100"/>
        <c:noMultiLvlLbl val="0"/>
      </c:catAx>
      <c:valAx>
        <c:axId val="190830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819712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86538461538491"/>
          <c:y val="6.2231759656652362E-2"/>
          <c:w val="0.8125"/>
          <c:h val="0.6480686695278993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абс.число больных (тыс.)</c:v>
                </c:pt>
              </c:strCache>
            </c:strRef>
          </c:tx>
          <c:spPr>
            <a:ln w="37911">
              <a:solidFill>
                <a:srgbClr val="008000"/>
              </a:solidFill>
              <a:prstDash val="solid"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7.353043133759242E-2"/>
                  <c:y val="5.47517052099253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6427722478086465E-2"/>
                  <c:y val="2.53592950584994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5509225397986313E-2"/>
                  <c:y val="3.38560287235462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26304109097211903"/>
                  <c:y val="-3.65393740282409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-0.28724558015153739"/>
                  <c:y val="-3.22934396652341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339622641509448E-3"/>
                  <c:y val="2.20250862456515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16037735849056603"/>
                  <c:y val="2.447231805072394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6.2893081761006372E-2"/>
                  <c:y val="-2.69195498557963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275">
                <a:noFill/>
              </a:ln>
            </c:spPr>
            <c:txPr>
              <a:bodyPr/>
              <a:lstStyle/>
              <a:p>
                <a:pPr>
                  <a:defRPr sz="1792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0.0</c:formatCode>
                <c:ptCount val="3"/>
                <c:pt idx="0">
                  <c:v>989.35299999999995</c:v>
                </c:pt>
                <c:pt idx="1">
                  <c:v>1055.98</c:v>
                </c:pt>
                <c:pt idx="2">
                  <c:v>1056.3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1011456"/>
        <c:axId val="191034880"/>
      </c:lineChart>
      <c:catAx>
        <c:axId val="19101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60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79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1034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034880"/>
        <c:scaling>
          <c:orientation val="minMax"/>
          <c:min val="975"/>
        </c:scaling>
        <c:delete val="0"/>
        <c:axPos val="l"/>
        <c:majorGridlines>
          <c:spPr>
            <a:ln w="3160">
              <a:solidFill>
                <a:schemeClr val="tx1"/>
              </a:solidFill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6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9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1011456"/>
        <c:crosses val="autoZero"/>
        <c:crossBetween val="between"/>
      </c:valAx>
      <c:spPr>
        <a:noFill/>
        <a:ln w="12636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3.962264150943396E-2"/>
          <c:y val="0.91617647058823515"/>
          <c:w val="0.87358490566037739"/>
          <c:h val="7.7941176470588222E-2"/>
        </c:manualLayout>
      </c:layout>
      <c:overlay val="0"/>
      <c:spPr>
        <a:noFill/>
        <a:ln w="25275">
          <a:noFill/>
        </a:ln>
      </c:spPr>
      <c:txPr>
        <a:bodyPr/>
        <a:lstStyle/>
        <a:p>
          <a:pPr>
            <a:defRPr sz="1647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79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9184281008279"/>
          <c:y val="7.9041038941218819E-2"/>
          <c:w val="0.7489403537727316"/>
          <c:h val="0.62912621359223364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на 100 тыс. человек населения</c:v>
                </c:pt>
              </c:strCache>
            </c:strRef>
          </c:tx>
          <c:spPr>
            <a:ln w="38475">
              <a:solidFill>
                <a:srgbClr val="00800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008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4444133374394575E-2"/>
                  <c:y val="5.5172408582567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7615741388803344E-2"/>
                  <c:y val="3.84909241293441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1034237386993304"/>
                  <c:y val="-4.10162753883270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21386540310012442"/>
                  <c:y val="-4.27275455757904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3736153494405434E-2"/>
                  <c:y val="1.80937545626788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23261382830799671"/>
                  <c:y val="-3.6950214314869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16592476459773992"/>
                  <c:y val="-2.3988003731551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13036945789822432"/>
                  <c:y val="-5.27736082094126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629613557677049E-2"/>
                  <c:y val="-3.598200559732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5.6295902274233096E-2"/>
                  <c:y val="4.5577207089947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649">
                <a:noFill/>
              </a:ln>
            </c:spPr>
            <c:txPr>
              <a:bodyPr/>
              <a:lstStyle/>
              <a:p>
                <a:pPr>
                  <a:defRPr sz="1817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0.0</c:formatCode>
                <c:ptCount val="3"/>
                <c:pt idx="0">
                  <c:v>696.31434933106971</c:v>
                </c:pt>
                <c:pt idx="1">
                  <c:v>721.9</c:v>
                </c:pt>
                <c:pt idx="2">
                  <c:v>722.2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1201664"/>
        <c:axId val="191204352"/>
      </c:lineChart>
      <c:catAx>
        <c:axId val="191201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207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81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1204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204352"/>
        <c:scaling>
          <c:orientation val="minMax"/>
          <c:max val="732"/>
        </c:scaling>
        <c:delete val="0"/>
        <c:axPos val="l"/>
        <c:majorGridlines>
          <c:spPr>
            <a:ln w="3207">
              <a:solidFill>
                <a:schemeClr val="tx1"/>
              </a:solidFill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20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1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1201664"/>
        <c:crosses val="autoZero"/>
        <c:crossBetween val="between"/>
      </c:valAx>
      <c:spPr>
        <a:noFill/>
        <a:ln w="12824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1708185053380777"/>
          <c:y val="0.86724386724386726"/>
          <c:w val="0.69928825622775781"/>
          <c:h val="0.1212121212121212"/>
        </c:manualLayout>
      </c:layout>
      <c:overlay val="0"/>
      <c:spPr>
        <a:noFill/>
        <a:ln w="25649">
          <a:noFill/>
        </a:ln>
      </c:spPr>
      <c:txPr>
        <a:bodyPr/>
        <a:lstStyle/>
        <a:p>
          <a:pPr>
            <a:defRPr sz="1671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81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aseline="0"/>
            </a:pPr>
            <a:r>
              <a:rPr lang="ru-RU" dirty="0" smtClean="0"/>
              <a:t>На </a:t>
            </a:r>
            <a:r>
              <a:rPr lang="ru-RU" dirty="0"/>
              <a:t>100 тыс. человек населения</a:t>
            </a:r>
          </a:p>
        </c:rich>
      </c:tx>
      <c:layout>
        <c:manualLayout>
          <c:xMode val="edge"/>
          <c:yMode val="edge"/>
          <c:x val="0.1246190102120974"/>
          <c:y val="5.5523666094713757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21902864702275879"/>
          <c:w val="0.84261685131022124"/>
          <c:h val="0.648385518892962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100 тыс. человек населения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17085547966481199"/>
                  <c:y val="-0.29010910552422281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545818687196843E-2"/>
                  <c:y val="-0.28023465802274694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226438989645899E-2"/>
                  <c:y val="-0.2790256420310597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160493827160542E-3"/>
                  <c:y val="-6.147626538142012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96296296295184E-3"/>
                  <c:y val="3.073813269071005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0864197530864204E-3"/>
                  <c:y val="5.635324326630166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432098765432104E-3"/>
                  <c:y val="8.196835384189352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1316741696017799E-16"/>
                  <c:y val="0.10502195335992599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7160493827160542E-3"/>
                  <c:y val="0.14088310816575436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466.7</c:v>
                </c:pt>
                <c:pt idx="1">
                  <c:v>429.4</c:v>
                </c:pt>
                <c:pt idx="2">
                  <c:v>430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1415424"/>
        <c:axId val="191416960"/>
        <c:axId val="0"/>
      </c:bar3DChart>
      <c:catAx>
        <c:axId val="191415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1416960"/>
        <c:crossesAt val="350"/>
        <c:auto val="1"/>
        <c:lblAlgn val="ctr"/>
        <c:lblOffset val="100"/>
        <c:noMultiLvlLbl val="0"/>
      </c:catAx>
      <c:valAx>
        <c:axId val="191416960"/>
        <c:scaling>
          <c:orientation val="minMax"/>
          <c:min val="3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1415424"/>
        <c:crosses val="autoZero"/>
        <c:crossBetween val="between"/>
      </c:valAx>
      <c:spPr>
        <a:solidFill>
          <a:schemeClr val="bg1"/>
        </a:solidFill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200" baseline="0"/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0903409811145"/>
          <c:y val="0.13105243208270975"/>
          <c:w val="0.84261685131022124"/>
          <c:h val="0.747871968474091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Абс.число пациентов (тыс.человек)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9547135088993537E-3"/>
                  <c:y val="-0.371072911090686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016008248016984E-2"/>
                  <c:y val="-0.300279009402995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1226615375234884E-2"/>
                  <c:y val="-0.378410479643675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" sourceLinked="0"/>
            <c:txPr>
              <a:bodyPr/>
              <a:lstStyle/>
              <a:p>
                <a:pPr>
                  <a:defRPr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664.4</c:v>
                </c:pt>
                <c:pt idx="1">
                  <c:v>628</c:v>
                </c:pt>
                <c:pt idx="2" formatCode="General">
                  <c:v>628.9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1580032"/>
        <c:axId val="191587072"/>
        <c:axId val="0"/>
      </c:bar3DChart>
      <c:catAx>
        <c:axId val="191580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1587072"/>
        <c:crosses val="autoZero"/>
        <c:auto val="1"/>
        <c:lblAlgn val="ctr"/>
        <c:lblOffset val="100"/>
        <c:noMultiLvlLbl val="0"/>
      </c:catAx>
      <c:valAx>
        <c:axId val="191587072"/>
        <c:scaling>
          <c:orientation val="minMax"/>
          <c:max val="700"/>
          <c:min val="4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1580032"/>
        <c:crosses val="autoZero"/>
        <c:crossBetween val="between"/>
      </c:valAx>
      <c:spPr>
        <a:noFill/>
        <a:ln w="25234">
          <a:noFill/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788"/>
      </a:pPr>
      <a:endParaRPr lang="ru-R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10576923076924"/>
          <c:y val="6.2231759656652362E-2"/>
          <c:w val="0.82248705882687889"/>
          <c:h val="0.6480686695278993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абс.число больных (тыс.)</c:v>
                </c:pt>
              </c:strCache>
            </c:strRef>
          </c:tx>
          <c:spPr>
            <a:ln w="37911">
              <a:solidFill>
                <a:srgbClr val="008000"/>
              </a:solidFill>
              <a:prstDash val="solid"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6.8487061395990187E-2"/>
                  <c:y val="-8.01487200452486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2353365027484772"/>
                  <c:y val="3.44911242580746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723270440251583E-2"/>
                  <c:y val="-1.22361566675106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771405932789E-2"/>
                  <c:y val="1.2726566411114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8288887238151835"/>
                  <c:y val="2.34751147404644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25805972366688E-2"/>
                  <c:y val="1.402514058091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16602045818087618"/>
                  <c:y val="7.34169400050640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5157232704402406E-2"/>
                  <c:y val="2.93667760020256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1027103744339645"/>
                  <c:y val="-2.69195446685235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1048131514959304E-16"/>
                  <c:y val="-3.18140073355277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275">
                <a:noFill/>
              </a:ln>
            </c:spPr>
            <c:txPr>
              <a:bodyPr/>
              <a:lstStyle/>
              <a:p>
                <a:pPr>
                  <a:defRPr sz="1792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#,##0.0</c:formatCode>
                <c:ptCount val="3"/>
                <c:pt idx="0">
                  <c:v>664.40200000000004</c:v>
                </c:pt>
                <c:pt idx="1">
                  <c:v>627.99900000000002</c:v>
                </c:pt>
                <c:pt idx="2">
                  <c:v>628.9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1980672"/>
        <c:axId val="191987712"/>
      </c:lineChart>
      <c:catAx>
        <c:axId val="19198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60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79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1987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987712"/>
        <c:scaling>
          <c:orientation val="minMax"/>
        </c:scaling>
        <c:delete val="0"/>
        <c:axPos val="l"/>
        <c:majorGridlines>
          <c:spPr>
            <a:ln w="3160">
              <a:solidFill>
                <a:schemeClr val="tx1"/>
              </a:solidFill>
              <a:prstDash val="solid"/>
            </a:ln>
          </c:spPr>
        </c:majorGridlines>
        <c:numFmt formatCode="#,##0" sourceLinked="0"/>
        <c:majorTickMark val="out"/>
        <c:minorTickMark val="none"/>
        <c:tickLblPos val="nextTo"/>
        <c:spPr>
          <a:ln w="316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9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1980672"/>
        <c:crosses val="autoZero"/>
        <c:crossBetween val="between"/>
      </c:valAx>
      <c:spPr>
        <a:solidFill>
          <a:schemeClr val="bg1"/>
        </a:solidFill>
        <a:ln w="12636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6.5217391304347824E-2"/>
          <c:y val="0.91323529411764692"/>
          <c:w val="0.87500000000000011"/>
          <c:h val="7.7941176470588222E-2"/>
        </c:manualLayout>
      </c:layout>
      <c:overlay val="0"/>
      <c:spPr>
        <a:noFill/>
        <a:ln w="25275">
          <a:noFill/>
        </a:ln>
      </c:spPr>
      <c:txPr>
        <a:bodyPr/>
        <a:lstStyle/>
        <a:p>
          <a:pPr>
            <a:defRPr sz="1647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79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03614457831436"/>
          <c:y val="6.0085836909871432E-2"/>
          <c:w val="0.82168674698794908"/>
          <c:h val="0.60729613733905574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на 100 тыс. человек населения</c:v>
                </c:pt>
              </c:strCache>
            </c:strRef>
          </c:tx>
          <c:spPr>
            <a:ln w="37952">
              <a:solidFill>
                <a:srgbClr val="008000"/>
              </a:solidFill>
              <a:prstDash val="solid"/>
            </a:ln>
          </c:spPr>
          <c:marker>
            <c:symbol val="diamond"/>
            <c:size val="6"/>
            <c:spPr>
              <a:solidFill>
                <a:srgbClr val="008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3.2522880820419882E-2"/>
                  <c:y val="-3.39771925061091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0254603743284621"/>
                  <c:y val="3.37518327450447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402745078693069E-2"/>
                  <c:y val="-1.68270431713277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448030498009769E-2"/>
                  <c:y val="7.468911213684496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9252057574134665"/>
                  <c:y val="-1.77768325799574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0493272286411253E-3"/>
                  <c:y val="-2.562222825595078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23612753812313189"/>
                  <c:y val="6.896551724137934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15741835874875476"/>
                  <c:y val="4.36781609195402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4.4077388352578482E-2"/>
                  <c:y val="-5.74712643678161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6.2967343499501878E-3"/>
                  <c:y val="1.8390804597701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302">
                <a:noFill/>
              </a:ln>
            </c:spPr>
            <c:txPr>
              <a:bodyPr/>
              <a:lstStyle/>
              <a:p>
                <a:pPr>
                  <a:defRPr sz="1694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0.0</c:formatCode>
                <c:ptCount val="3"/>
                <c:pt idx="0">
                  <c:v>466.65288930367615</c:v>
                </c:pt>
                <c:pt idx="1">
                  <c:v>429.87</c:v>
                </c:pt>
                <c:pt idx="2">
                  <c:v>430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1496960"/>
        <c:axId val="191498496"/>
      </c:lineChart>
      <c:catAx>
        <c:axId val="19149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62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169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1498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1498496"/>
        <c:scaling>
          <c:orientation val="minMax"/>
        </c:scaling>
        <c:delete val="0"/>
        <c:axPos val="l"/>
        <c:majorGridlines>
          <c:spPr>
            <a:ln w="3162">
              <a:solidFill>
                <a:schemeClr val="tx1"/>
              </a:solidFill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6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9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91496960"/>
        <c:crosses val="autoZero"/>
        <c:crossBetween val="between"/>
      </c:valAx>
      <c:spPr>
        <a:noFill/>
        <a:ln w="12651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1212121212121213"/>
          <c:y val="0.85517241379310349"/>
          <c:w val="0.69696969696969702"/>
          <c:h val="0.13655172413793104"/>
        </c:manualLayout>
      </c:layout>
      <c:overlay val="0"/>
      <c:spPr>
        <a:noFill/>
        <a:ln w="25302">
          <a:noFill/>
        </a:ln>
      </c:spPr>
      <c:txPr>
        <a:bodyPr/>
        <a:lstStyle/>
        <a:p>
          <a:pPr>
            <a:defRPr sz="1649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79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28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olid"/>
        </a:ln>
      </c:spPr>
    </c:sideWall>
    <c:backWall>
      <c:thickness val="0"/>
      <c:spPr>
        <a:noFill/>
        <a:ln w="12700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9036188961460423"/>
          <c:y val="4.7227894732742977E-2"/>
          <c:w val="0.80828382902989004"/>
          <c:h val="0.6454775761725437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психотерапевтические кабинеты</c:v>
                </c:pt>
              </c:strCache>
            </c:strRef>
          </c:tx>
          <c:spPr>
            <a:solidFill>
              <a:srgbClr val="CCFFCC"/>
            </a:solidFill>
            <a:ln w="2015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6551401696107863E-2"/>
                  <c:y val="-5.1414327402383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309310539569722E-2"/>
                  <c:y val="-4.24008769439921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738725789727012E-2"/>
                  <c:y val="-5.3530745327696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40301">
                <a:noFill/>
              </a:ln>
            </c:spPr>
            <c:txPr>
              <a:bodyPr/>
              <a:lstStyle/>
              <a:p>
                <a:pPr>
                  <a:defRPr sz="127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1095</c:v>
                </c:pt>
                <c:pt idx="1">
                  <c:v>704</c:v>
                </c:pt>
                <c:pt idx="2">
                  <c:v>676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7199360"/>
        <c:axId val="128414464"/>
        <c:axId val="0"/>
      </c:bar3DChart>
      <c:catAx>
        <c:axId val="157199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503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3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28414464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28414464"/>
        <c:scaling>
          <c:orientation val="minMax"/>
          <c:max val="1400"/>
          <c:min val="0"/>
        </c:scaling>
        <c:delete val="0"/>
        <c:axPos val="l"/>
        <c:majorGridlines>
          <c:spPr>
            <a:ln w="5037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503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39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199360"/>
        <c:crosses val="autoZero"/>
        <c:crossBetween val="between"/>
      </c:valAx>
      <c:spPr>
        <a:solidFill>
          <a:schemeClr val="bg1"/>
        </a:solidFill>
        <a:ln w="26219">
          <a:noFill/>
        </a:ln>
      </c:spPr>
    </c:plotArea>
    <c:legend>
      <c:legendPos val="r"/>
      <c:layout>
        <c:manualLayout>
          <c:xMode val="edge"/>
          <c:yMode val="edge"/>
          <c:x val="0.17291107088319163"/>
          <c:y val="0.82660342531367559"/>
          <c:w val="0.74700226925694047"/>
          <c:h val="0.13776729616686889"/>
        </c:manualLayout>
      </c:layout>
      <c:overlay val="0"/>
      <c:spPr>
        <a:solidFill>
          <a:schemeClr val="bg1"/>
        </a:solidFill>
        <a:ln w="40301">
          <a:noFill/>
        </a:ln>
      </c:spPr>
      <c:txPr>
        <a:bodyPr/>
        <a:lstStyle/>
        <a:p>
          <a:pPr>
            <a:defRPr sz="1239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676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9775210161833957E-2"/>
          <c:y val="5.0105787769762523E-2"/>
          <c:w val="0.86761841276895213"/>
          <c:h val="0.687515951681044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ПНД</c:v>
                </c:pt>
              </c:strCache>
            </c:strRef>
          </c:tx>
          <c:spPr>
            <a:solidFill>
              <a:schemeClr val="accent1"/>
            </a:solidFill>
            <a:ln w="1774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.18352871135010571"/>
                  <c:y val="2.2787468022193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097368926445501E-2"/>
                  <c:y val="-2.7237781986112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5492">
                <a:noFill/>
              </a:ln>
            </c:spPr>
            <c:txPr>
              <a:bodyPr/>
              <a:lstStyle/>
              <a:p>
                <a:pPr>
                  <a:defRPr sz="1202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173</c:v>
                </c:pt>
                <c:pt idx="1">
                  <c:v>98</c:v>
                </c:pt>
                <c:pt idx="2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94616192"/>
        <c:axId val="121930112"/>
        <c:axId val="0"/>
      </c:bar3DChart>
      <c:catAx>
        <c:axId val="9461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43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1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21930112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21930112"/>
        <c:scaling>
          <c:orientation val="minMax"/>
          <c:min val="0"/>
        </c:scaling>
        <c:delete val="0"/>
        <c:axPos val="l"/>
        <c:majorGridlines>
          <c:spPr>
            <a:ln w="4437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443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94616192"/>
        <c:crosses val="autoZero"/>
        <c:crossBetween val="between"/>
      </c:valAx>
      <c:spPr>
        <a:noFill/>
        <a:ln w="25449">
          <a:noFill/>
        </a:ln>
      </c:spPr>
    </c:plotArea>
    <c:legend>
      <c:legendPos val="r"/>
      <c:layout>
        <c:manualLayout>
          <c:xMode val="edge"/>
          <c:yMode val="edge"/>
          <c:x val="9.4117814236935812E-2"/>
          <c:y val="0.83289134287873101"/>
          <c:w val="0.72470595161244478"/>
          <c:h val="0.15649877367013798"/>
        </c:manualLayout>
      </c:layout>
      <c:overlay val="0"/>
      <c:spPr>
        <a:noFill/>
        <a:ln w="35492">
          <a:noFill/>
        </a:ln>
      </c:spPr>
      <c:txPr>
        <a:bodyPr/>
        <a:lstStyle/>
        <a:p>
          <a:pPr>
            <a:defRPr sz="1285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73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2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25400">
          <a:solidFill>
            <a:schemeClr val="tx1"/>
          </a:solidFill>
        </a:ln>
      </c:spPr>
    </c:sideWall>
    <c:backWall>
      <c:thickness val="0"/>
      <c:spPr>
        <a:noFill/>
        <a:ln w="25400">
          <a:solidFill>
            <a:schemeClr val="tx1"/>
          </a:solidFill>
        </a:ln>
      </c:spPr>
    </c:backWall>
    <c:plotArea>
      <c:layout>
        <c:manualLayout>
          <c:layoutTarget val="inner"/>
          <c:xMode val="edge"/>
          <c:yMode val="edge"/>
          <c:x val="0.17482517482517484"/>
          <c:y val="4.6296296296296516E-2"/>
          <c:w val="0.76223776223776218"/>
          <c:h val="0.728009390848393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психиатрические больницы</c:v>
                </c:pt>
              </c:strCache>
            </c:strRef>
          </c:tx>
          <c:spPr>
            <a:solidFill>
              <a:srgbClr val="808000"/>
            </a:solidFill>
            <a:ln w="17341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9.8750647271143212E-3"/>
                  <c:y val="-8.6140627565988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085041032067455E-2"/>
                  <c:y val="-3.6043504017812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7735849056603821E-2"/>
                  <c:y val="-2.2448261287155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4682">
                <a:noFill/>
              </a:ln>
            </c:spPr>
            <c:txPr>
              <a:bodyPr/>
              <a:lstStyle/>
              <a:p>
                <a:pPr>
                  <a:defRPr sz="1225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270</c:v>
                </c:pt>
                <c:pt idx="1">
                  <c:v>216</c:v>
                </c:pt>
                <c:pt idx="2">
                  <c:v>207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28042880"/>
        <c:axId val="128044416"/>
        <c:axId val="0"/>
      </c:bar3DChart>
      <c:catAx>
        <c:axId val="12804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3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9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28044416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28044416"/>
        <c:scaling>
          <c:orientation val="minMax"/>
          <c:max val="275"/>
          <c:min val="0"/>
        </c:scaling>
        <c:delete val="0"/>
        <c:axPos val="l"/>
        <c:majorGridlines>
          <c:spPr>
            <a:ln w="4335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43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6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28042880"/>
        <c:crosses val="autoZero"/>
        <c:crossBetween val="between"/>
        <c:majorUnit val="25"/>
      </c:valAx>
      <c:spPr>
        <a:noFill/>
        <a:ln w="24676">
          <a:noFill/>
        </a:ln>
      </c:spPr>
    </c:plotArea>
    <c:legend>
      <c:legendPos val="r"/>
      <c:layout>
        <c:manualLayout>
          <c:xMode val="edge"/>
          <c:yMode val="edge"/>
          <c:x val="0"/>
          <c:y val="0.80888881348863173"/>
          <c:w val="0.95437961370975843"/>
          <c:h val="0.17629630674502106"/>
        </c:manualLayout>
      </c:layout>
      <c:overlay val="0"/>
      <c:spPr>
        <a:noFill/>
        <a:ln w="34682">
          <a:noFill/>
        </a:ln>
      </c:spPr>
      <c:txPr>
        <a:bodyPr/>
        <a:lstStyle/>
        <a:p>
          <a:pPr>
            <a:defRPr sz="1256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546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2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6224657059377021"/>
          <c:y val="0.1304772045197895"/>
          <c:w val="0.74651438617342669"/>
          <c:h val="0.570850667581683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ПНД, имеющие стационары</c:v>
                </c:pt>
              </c:strCache>
            </c:strRef>
          </c:tx>
          <c:spPr>
            <a:solidFill>
              <a:srgbClr val="339966"/>
            </a:solidFill>
            <a:ln w="1761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.13070757907838837"/>
                  <c:y val="3.4494229358171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82786113999901E-2"/>
                  <c:y val="-4.2845025467508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17013321448028E-2"/>
                  <c:y val="-3.6415454567348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5231">
                <a:noFill/>
              </a:ln>
            </c:spPr>
            <c:txPr>
              <a:bodyPr/>
              <a:lstStyle/>
              <a:p>
                <a:pPr>
                  <a:defRPr sz="1185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115</c:v>
                </c:pt>
                <c:pt idx="1">
                  <c:v>73</c:v>
                </c:pt>
                <c:pt idx="2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28207104"/>
        <c:axId val="128208896"/>
        <c:axId val="0"/>
      </c:bar3DChart>
      <c:catAx>
        <c:axId val="128207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40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1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28208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8208896"/>
        <c:scaling>
          <c:orientation val="minMax"/>
        </c:scaling>
        <c:delete val="0"/>
        <c:axPos val="l"/>
        <c:majorGridlines>
          <c:spPr>
            <a:ln w="4403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440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85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28207104"/>
        <c:crosses val="autoZero"/>
        <c:crossBetween val="between"/>
      </c:valAx>
      <c:spPr>
        <a:noFill/>
        <a:ln w="25076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4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ayout>
        <c:manualLayout>
          <c:xMode val="edge"/>
          <c:yMode val="edge"/>
          <c:x val="6.4151016495968091E-2"/>
          <c:y val="0.86677902525358663"/>
          <c:w val="0.76792441214339324"/>
          <c:h val="0.10792572037876169"/>
        </c:manualLayout>
      </c:layout>
      <c:overlay val="0"/>
      <c:spPr>
        <a:noFill/>
        <a:ln w="35231">
          <a:noFill/>
        </a:ln>
      </c:spPr>
      <c:txPr>
        <a:bodyPr/>
        <a:lstStyle/>
        <a:p>
          <a:pPr>
            <a:defRPr sz="1145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55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7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21513830002018988"/>
          <c:y val="0.16698872546592064"/>
          <c:w val="0.74858757062146897"/>
          <c:h val="0.57731958762886593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занятые должности  - всего</c:v>
                </c:pt>
              </c:strCache>
            </c:strRef>
          </c:tx>
          <c:spPr>
            <a:solidFill>
              <a:srgbClr val="99CCFF"/>
            </a:solidFill>
            <a:ln w="13599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2333804428292617E-2"/>
                  <c:y val="-4.8435761567539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494582407968293E-2"/>
                  <c:y val="-5.859819409366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7606568409718169E-2"/>
                  <c:y val="-3.983228511530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7200">
                <a:noFill/>
              </a:ln>
            </c:spPr>
            <c:txPr>
              <a:bodyPr/>
              <a:lstStyle/>
              <a:p>
                <a:pPr>
                  <a:defRPr sz="166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19081</c:v>
                </c:pt>
                <c:pt idx="1">
                  <c:v>19600</c:v>
                </c:pt>
                <c:pt idx="2">
                  <c:v>19298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из них на амбулаторном приеме</c:v>
                </c:pt>
              </c:strCache>
            </c:strRef>
          </c:tx>
          <c:spPr>
            <a:solidFill>
              <a:srgbClr val="3366FF"/>
            </a:solidFill>
            <a:ln w="13599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7.7449795307529212E-2"/>
                  <c:y val="-9.4974130227497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0833719448693419E-2"/>
                  <c:y val="-7.9393628120935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863247863247804E-2"/>
                  <c:y val="-5.450733752620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7200">
                <a:noFill/>
              </a:ln>
            </c:spPr>
            <c:txPr>
              <a:bodyPr/>
              <a:lstStyle/>
              <a:p>
                <a:pPr>
                  <a:defRPr sz="166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Sheet1!$B$3:$D$3</c:f>
              <c:numCache>
                <c:formatCode>General</c:formatCode>
                <c:ptCount val="3"/>
                <c:pt idx="0">
                  <c:v>8447</c:v>
                </c:pt>
                <c:pt idx="1">
                  <c:v>9110</c:v>
                </c:pt>
                <c:pt idx="2">
                  <c:v>9135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90275840"/>
        <c:axId val="90277760"/>
        <c:axId val="0"/>
      </c:bar3DChart>
      <c:catAx>
        <c:axId val="90275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1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90277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277760"/>
        <c:scaling>
          <c:orientation val="minMax"/>
        </c:scaling>
        <c:delete val="0"/>
        <c:axPos val="l"/>
        <c:majorGridlines>
          <c:spPr>
            <a:ln w="3400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6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90275840"/>
        <c:crosses val="autoZero"/>
        <c:crossBetween val="between"/>
        <c:majorUnit val="5000"/>
      </c:valAx>
      <c:spPr>
        <a:noFill/>
        <a:ln w="25378">
          <a:noFill/>
        </a:ln>
      </c:spPr>
    </c:plotArea>
    <c:legend>
      <c:legendPos val="r"/>
      <c:layout>
        <c:manualLayout>
          <c:xMode val="edge"/>
          <c:yMode val="edge"/>
          <c:x val="0.14461827959286574"/>
          <c:y val="0.8052305648742285"/>
          <c:w val="0.78194383316383653"/>
          <c:h val="0.16821840735787941"/>
        </c:manualLayout>
      </c:layout>
      <c:overlay val="0"/>
      <c:spPr>
        <a:noFill/>
        <a:ln w="27200">
          <a:noFill/>
        </a:ln>
      </c:spPr>
      <c:txPr>
        <a:bodyPr/>
        <a:lstStyle/>
        <a:p>
          <a:pPr>
            <a:defRPr sz="1376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66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24788723631768261"/>
          <c:y val="0.15932511038520936"/>
          <c:w val="0.74414024172904314"/>
          <c:h val="0.55092981113385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физические лица</c:v>
                </c:pt>
              </c:strCache>
            </c:strRef>
          </c:tx>
          <c:spPr>
            <a:solidFill>
              <a:srgbClr val="008000"/>
            </a:solidFill>
            <a:ln w="14499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5.8353559006264263E-3"/>
                  <c:y val="-9.105028852857580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14448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2159674566073849E-3"/>
                  <c:y val="-0.1117573297068470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3391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6536581405484861E-2"/>
                  <c:y val="-8.1751382321162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8999">
                <a:noFill/>
              </a:ln>
            </c:spPr>
            <c:txPr>
              <a:bodyPr/>
              <a:lstStyle/>
              <a:p>
                <a:pPr>
                  <a:defRPr sz="1713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14448</c:v>
                </c:pt>
                <c:pt idx="1">
                  <c:v>13391</c:v>
                </c:pt>
                <c:pt idx="2">
                  <c:v>12949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90355200"/>
        <c:axId val="90681728"/>
        <c:axId val="0"/>
      </c:bar3DChart>
      <c:catAx>
        <c:axId val="90355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62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6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90681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681728"/>
        <c:scaling>
          <c:orientation val="minMax"/>
          <c:max val="15000"/>
        </c:scaling>
        <c:delete val="0"/>
        <c:axPos val="l"/>
        <c:majorGridlines>
          <c:spPr>
            <a:ln w="3624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62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1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90355200"/>
        <c:crosses val="autoZero"/>
        <c:crossBetween val="between"/>
        <c:majorUnit val="5000"/>
        <c:minorUnit val="500"/>
      </c:valAx>
      <c:spPr>
        <a:noFill/>
        <a:ln w="254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46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ayout>
        <c:manualLayout>
          <c:xMode val="edge"/>
          <c:yMode val="edge"/>
          <c:x val="0.10869565217391304"/>
          <c:y val="0.84313725490196079"/>
          <c:w val="0.70750988142292492"/>
          <c:h val="0.11633986928104577"/>
        </c:manualLayout>
      </c:layout>
      <c:overlay val="0"/>
      <c:spPr>
        <a:noFill/>
        <a:ln w="28999">
          <a:noFill/>
        </a:ln>
      </c:spPr>
      <c:txPr>
        <a:bodyPr/>
        <a:lstStyle/>
        <a:p>
          <a:pPr>
            <a:defRPr sz="146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71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7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9059689580942024"/>
          <c:y val="0.10828851582231468"/>
          <c:w val="0.77312901212381335"/>
          <c:h val="0.63601974281516693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занятые должности  - всего</c:v>
                </c:pt>
              </c:strCache>
            </c:strRef>
          </c:tx>
          <c:spPr>
            <a:solidFill>
              <a:srgbClr val="99CCFF"/>
            </a:solidFill>
            <a:ln w="1360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2333804428292617E-2"/>
                  <c:y val="-4.8435761567539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494582407968293E-2"/>
                  <c:y val="-5.859819409366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7606568409718169E-2"/>
                  <c:y val="-3.983228511530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7214">
                <a:noFill/>
              </a:ln>
            </c:spPr>
            <c:txPr>
              <a:bodyPr/>
              <a:lstStyle/>
              <a:p>
                <a:pPr>
                  <a:defRPr sz="166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1.34</c:v>
                </c:pt>
                <c:pt idx="1">
                  <c:v>1.34</c:v>
                </c:pt>
                <c:pt idx="2">
                  <c:v>1.32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из них на амбулаторном приеме</c:v>
                </c:pt>
              </c:strCache>
            </c:strRef>
          </c:tx>
          <c:spPr>
            <a:solidFill>
              <a:srgbClr val="3366FF"/>
            </a:solidFill>
            <a:ln w="1360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2111348150896438E-2"/>
                  <c:y val="-5.9334752967199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7766003084093793E-2"/>
                  <c:y val="-3.9561399164727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863247863247804E-2"/>
                  <c:y val="-5.450733752620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7214">
                <a:noFill/>
              </a:ln>
            </c:spPr>
            <c:txPr>
              <a:bodyPr/>
              <a:lstStyle/>
              <a:p>
                <a:pPr>
                  <a:defRPr sz="166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2005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Sheet1!$B$3:$D$3</c:f>
              <c:numCache>
                <c:formatCode>General</c:formatCode>
                <c:ptCount val="3"/>
                <c:pt idx="0">
                  <c:v>0.59</c:v>
                </c:pt>
                <c:pt idx="1">
                  <c:v>0.62</c:v>
                </c:pt>
                <c:pt idx="2">
                  <c:v>0.62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7407488"/>
        <c:axId val="158949760"/>
        <c:axId val="0"/>
      </c:bar3DChart>
      <c:catAx>
        <c:axId val="157407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40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9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8949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8949760"/>
        <c:scaling>
          <c:orientation val="minMax"/>
          <c:max val="2"/>
          <c:min val="0"/>
        </c:scaling>
        <c:delete val="0"/>
        <c:axPos val="l"/>
        <c:majorGridlines>
          <c:spPr>
            <a:ln w="3402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40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6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7407488"/>
        <c:crosses val="autoZero"/>
        <c:crossBetween val="between"/>
        <c:minorUnit val="0.25"/>
      </c:valAx>
      <c:spPr>
        <a:noFill/>
        <a:ln w="25392">
          <a:noFill/>
        </a:ln>
      </c:spPr>
    </c:plotArea>
    <c:legend>
      <c:legendPos val="r"/>
      <c:layout>
        <c:manualLayout>
          <c:xMode val="edge"/>
          <c:yMode val="edge"/>
          <c:x val="0.11439114391143913"/>
          <c:y val="0.81509433962264155"/>
          <c:w val="0.81734317343173435"/>
          <c:h val="0.15897500762941905"/>
        </c:manualLayout>
      </c:layout>
      <c:overlay val="0"/>
      <c:spPr>
        <a:noFill/>
        <a:ln w="27214">
          <a:noFill/>
        </a:ln>
      </c:spPr>
      <c:txPr>
        <a:bodyPr/>
        <a:lstStyle/>
        <a:p>
          <a:pPr>
            <a:defRPr sz="15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66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760" cy="4975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44" tIns="45571" rIns="91144" bIns="4557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749" y="0"/>
            <a:ext cx="2945760" cy="4975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44" tIns="45571" rIns="91144" bIns="4557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129"/>
            <a:ext cx="2945760" cy="4975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44" tIns="45571" rIns="91144" bIns="4557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749" y="9429129"/>
            <a:ext cx="2945760" cy="4975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44" tIns="45571" rIns="91144" bIns="4557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178ABDC-9916-42B5-84F1-FAA1917BB2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334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760" cy="4975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44" tIns="45571" rIns="91144" bIns="4557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749" y="0"/>
            <a:ext cx="2945760" cy="4975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44" tIns="45571" rIns="91144" bIns="4557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820" y="4716144"/>
            <a:ext cx="5438449" cy="4468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44" tIns="45571" rIns="91144" bIns="455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129"/>
            <a:ext cx="2945760" cy="4975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44" tIns="45571" rIns="91144" bIns="4557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749" y="9429129"/>
            <a:ext cx="2945760" cy="4975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44" tIns="45571" rIns="91144" bIns="4557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5900329-9CF9-4E43-BC32-6ED9143B2A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690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5C4395-FB13-4CDE-946A-669998445C8A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EF32C-80AC-4F2C-A5D6-9F2117197C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B02A4-7D8D-4571-BA31-3A45FB724C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1093B-502C-4719-AA4B-2A07FFBDF2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263BE-BD7C-47A1-A30E-722BACA5B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B2ACD-329F-4C8B-AE1B-B8C0D86009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FDA21-50D7-42EA-B12E-0E1B18496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914400" y="277813"/>
            <a:ext cx="77724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9AF07-FEAE-4C20-BCB5-7BE358EEA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C5546-E023-4777-ACF9-9C984383D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01DC0-FC0E-4579-94FE-B7B7B1F6C0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C1F23-E892-495B-BD6D-F5E7E455F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4602C-1B1A-4007-9007-E6F5CAAAFE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D4A46-6D63-4002-B535-2BBEA121FE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49AF4-5DC4-4AB7-B330-6EA7A5E9C6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FCF70-763D-4A3C-977E-CFE256566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60697-31F4-4E7F-A417-36A33EFE9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FDFD607-6EC1-4857-92F2-1690905C8F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4" r:id="rId3"/>
    <p:sldLayoutId id="2147483663" r:id="rId4"/>
    <p:sldLayoutId id="2147483662" r:id="rId5"/>
    <p:sldLayoutId id="2147483661" r:id="rId6"/>
    <p:sldLayoutId id="2147483660" r:id="rId7"/>
    <p:sldLayoutId id="2147483659" r:id="rId8"/>
    <p:sldLayoutId id="2147483658" r:id="rId9"/>
    <p:sldLayoutId id="2147483657" r:id="rId10"/>
    <p:sldLayoutId id="2147483656" r:id="rId11"/>
    <p:sldLayoutId id="2147483655" r:id="rId12"/>
    <p:sldLayoutId id="2147483654" r:id="rId13"/>
    <p:sldLayoutId id="2147483653" r:id="rId14"/>
    <p:sldLayoutId id="2147483667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13.xml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mailto:otdel-haa@yandex.ru" TargetMode="External"/><Relationship Id="rId2" Type="http://schemas.openxmlformats.org/officeDocument/2006/relationships/hyperlink" Target="mailto:stat@mednet.ru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72FC8D4-A17B-4685-8279-E6C04DDB14F1}" type="slidenum">
              <a:rPr lang="ru-RU" altLang="ru-RU" smtClean="0"/>
              <a:pPr/>
              <a:t>1</a:t>
            </a:fld>
            <a:endParaRPr lang="ru-RU" altLang="ru-RU" dirty="0" smtClean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76250" y="368301"/>
            <a:ext cx="8416925" cy="94546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u-RU" altLang="ru-RU" sz="2400" b="1" dirty="0" smtClean="0"/>
              <a:t>Формы №№10 и 36 государственного статистического наблюдения в 2015 году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76250" y="1538790"/>
            <a:ext cx="8461235" cy="499536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ru-RU" sz="2000" b="1" dirty="0" smtClean="0"/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b="1" dirty="0" err="1">
                <a:solidFill>
                  <a:srgbClr val="000000"/>
                </a:solidFill>
              </a:rPr>
              <a:t>Творогова</a:t>
            </a:r>
            <a:r>
              <a:rPr lang="ru-RU" altLang="ru-RU" sz="1800" b="1" dirty="0">
                <a:solidFill>
                  <a:srgbClr val="000000"/>
                </a:solidFill>
              </a:rPr>
              <a:t> Нина Александровна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dirty="0" err="1">
                <a:solidFill>
                  <a:srgbClr val="000000"/>
                </a:solidFill>
              </a:rPr>
              <a:t>ст.н.с</a:t>
            </a:r>
            <a:r>
              <a:rPr lang="ru-RU" altLang="ru-RU" sz="1800" dirty="0">
                <a:solidFill>
                  <a:srgbClr val="000000"/>
                </a:solidFill>
              </a:rPr>
              <a:t>. отдела эпидемиологических и организационных проблем 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dirty="0">
                <a:solidFill>
                  <a:srgbClr val="000000"/>
                </a:solidFill>
              </a:rPr>
              <a:t>кандидат экономических наук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endParaRPr lang="ru-RU" altLang="ru-RU" sz="1400" b="1" dirty="0">
              <a:solidFill>
                <a:srgbClr val="000000"/>
              </a:solidFill>
            </a:endParaRP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b="1" dirty="0">
                <a:solidFill>
                  <a:srgbClr val="000000"/>
                </a:solidFill>
              </a:rPr>
              <a:t>Николаева Татьяна Алексеевна 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dirty="0" err="1">
                <a:solidFill>
                  <a:srgbClr val="000000"/>
                </a:solidFill>
              </a:rPr>
              <a:t>ст.н.с</a:t>
            </a:r>
            <a:r>
              <a:rPr lang="ru-RU" altLang="ru-RU" sz="1800" dirty="0">
                <a:solidFill>
                  <a:srgbClr val="000000"/>
                </a:solidFill>
              </a:rPr>
              <a:t>. отдела эпидемиологических и организационных проблем 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dirty="0">
                <a:solidFill>
                  <a:srgbClr val="000000"/>
                </a:solidFill>
              </a:rPr>
              <a:t>кандидат медицинских наук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endParaRPr lang="ru-RU" altLang="ru-RU" sz="1400" b="1" dirty="0">
              <a:solidFill>
                <a:srgbClr val="000000"/>
              </a:solidFill>
            </a:endParaRP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b="1" dirty="0">
                <a:solidFill>
                  <a:srgbClr val="000000"/>
                </a:solidFill>
              </a:rPr>
              <a:t>Сидорюк Ольга Вячеславовна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dirty="0" err="1">
                <a:solidFill>
                  <a:srgbClr val="000000"/>
                </a:solidFill>
              </a:rPr>
              <a:t>ст.н.с</a:t>
            </a:r>
            <a:r>
              <a:rPr lang="ru-RU" altLang="ru-RU" sz="1800" dirty="0">
                <a:solidFill>
                  <a:srgbClr val="000000"/>
                </a:solidFill>
              </a:rPr>
              <a:t>. отдела эпидемиологических и организационных проблем 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endParaRPr lang="ru-RU" altLang="ru-RU" sz="1400" dirty="0">
              <a:solidFill>
                <a:srgbClr val="000000"/>
              </a:solidFill>
            </a:endParaRP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b="1" dirty="0">
                <a:solidFill>
                  <a:srgbClr val="000000"/>
                </a:solidFill>
              </a:rPr>
              <a:t>Авдеева Лариса Николаевна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dirty="0">
                <a:solidFill>
                  <a:srgbClr val="000000"/>
                </a:solidFill>
              </a:rPr>
              <a:t>Заведующая группой в ЦНИИОИЗ Минздрава России</a:t>
            </a:r>
          </a:p>
          <a:p>
            <a:pPr marL="0" lvl="0" indent="0" algn="ctr" eaLnBrk="1" hangingPunct="1">
              <a:lnSpc>
                <a:spcPct val="80000"/>
              </a:lnSpc>
              <a:buNone/>
            </a:pPr>
            <a:endParaRPr lang="ru-RU" altLang="ru-RU" sz="1400" dirty="0">
              <a:solidFill>
                <a:srgbClr val="000000"/>
              </a:solidFill>
            </a:endParaRPr>
          </a:p>
          <a:p>
            <a:pPr marL="0" lvl="0" indent="0" algn="ctr" eaLnBrk="1" hangingPunct="1">
              <a:lnSpc>
                <a:spcPct val="80000"/>
              </a:lnSpc>
              <a:buNone/>
            </a:pPr>
            <a:r>
              <a:rPr lang="ru-RU" altLang="ru-RU" sz="1800" dirty="0">
                <a:solidFill>
                  <a:srgbClr val="000000"/>
                </a:solidFill>
              </a:rPr>
              <a:t>ФГБУ «ФМИЦПН им. </a:t>
            </a:r>
            <a:r>
              <a:rPr lang="ru-RU" altLang="ru-RU" sz="1800" dirty="0" err="1">
                <a:solidFill>
                  <a:srgbClr val="000000"/>
                </a:solidFill>
              </a:rPr>
              <a:t>В.П.Сербского</a:t>
            </a:r>
            <a:r>
              <a:rPr lang="ru-RU" altLang="ru-RU" sz="1800" dirty="0">
                <a:solidFill>
                  <a:srgbClr val="000000"/>
                </a:solidFill>
              </a:rPr>
              <a:t>» </a:t>
            </a:r>
            <a:r>
              <a:rPr lang="ru-RU" sz="1800" dirty="0">
                <a:solidFill>
                  <a:srgbClr val="000000"/>
                </a:solidFill>
              </a:rPr>
              <a:t>Минздрава России</a:t>
            </a:r>
            <a:endParaRPr lang="ru-RU" altLang="ru-RU" sz="1800" dirty="0">
              <a:solidFill>
                <a:srgbClr val="000000"/>
              </a:solidFill>
            </a:endParaRPr>
          </a:p>
          <a:p>
            <a:pPr marL="0" lvl="0" indent="0" algn="ctr">
              <a:lnSpc>
                <a:spcPct val="80000"/>
              </a:lnSpc>
              <a:buNone/>
            </a:pPr>
            <a:endParaRPr lang="ru-RU" altLang="ru-RU" sz="1400" dirty="0">
              <a:solidFill>
                <a:srgbClr val="000000"/>
              </a:solidFill>
            </a:endParaRPr>
          </a:p>
          <a:p>
            <a:pPr marL="0" lvl="0" indent="0" algn="ctr">
              <a:lnSpc>
                <a:spcPct val="80000"/>
              </a:lnSpc>
              <a:buNone/>
            </a:pPr>
            <a:r>
              <a:rPr lang="ru-RU" altLang="ru-RU" sz="1800" dirty="0">
                <a:solidFill>
                  <a:srgbClr val="000000"/>
                </a:solidFill>
              </a:rPr>
              <a:t>    </a:t>
            </a:r>
            <a:r>
              <a:rPr lang="ru-RU" altLang="ru-RU" sz="1800" b="1" dirty="0">
                <a:solidFill>
                  <a:srgbClr val="000000"/>
                </a:solidFill>
              </a:rPr>
              <a:t>Москва, ЦНИИОИЗ, 8 </a:t>
            </a:r>
            <a:r>
              <a:rPr lang="ru-RU" altLang="ru-RU" sz="1800" b="1">
                <a:solidFill>
                  <a:srgbClr val="000000"/>
                </a:solidFill>
              </a:rPr>
              <a:t>декабря  </a:t>
            </a:r>
            <a:r>
              <a:rPr lang="ru-RU" altLang="ru-RU" sz="1800" b="1" smtClean="0">
                <a:solidFill>
                  <a:srgbClr val="000000"/>
                </a:solidFill>
              </a:rPr>
              <a:t>2016г</a:t>
            </a:r>
            <a:r>
              <a:rPr lang="ru-RU" altLang="ru-RU" sz="1800" b="1" dirty="0">
                <a:solidFill>
                  <a:srgbClr val="000000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ru-RU" altLang="ru-RU" sz="1800" b="1" dirty="0">
                <a:solidFill>
                  <a:srgbClr val="000000"/>
                </a:solidFill>
              </a:rPr>
              <a:t>                                                        </a:t>
            </a:r>
            <a:r>
              <a:rPr lang="en-US" altLang="ru-RU" sz="1800" b="1" dirty="0">
                <a:solidFill>
                  <a:srgbClr val="000000"/>
                </a:solidFill>
              </a:rPr>
              <a:t>WEB</a:t>
            </a:r>
            <a:r>
              <a:rPr lang="ru-RU" altLang="ru-RU" sz="1800" b="1" dirty="0">
                <a:solidFill>
                  <a:srgbClr val="000000"/>
                </a:solidFill>
              </a:rPr>
              <a:t> </a:t>
            </a:r>
            <a:r>
              <a:rPr lang="en-US" altLang="ru-RU" sz="1800" b="1" dirty="0">
                <a:solidFill>
                  <a:srgbClr val="000000"/>
                </a:solidFill>
              </a:rPr>
              <a:t>– </a:t>
            </a:r>
            <a:r>
              <a:rPr lang="ru-RU" altLang="ru-RU" sz="1800" b="1" dirty="0">
                <a:solidFill>
                  <a:srgbClr val="000000"/>
                </a:solidFill>
              </a:rPr>
              <a:t>семинар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endParaRPr lang="ru-RU" altLang="ru-RU" sz="2000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ru-RU" sz="2000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ru-RU" sz="2000" dirty="0"/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06120-1433-46D9-8956-23D82FE5A3BA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79885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56564" y="260350"/>
            <a:ext cx="7965885" cy="60336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2000" b="1" dirty="0" smtClean="0"/>
              <a:t>Кадры врачей – психиатров   (на 10 тыс. населения)</a:t>
            </a:r>
          </a:p>
        </p:txBody>
      </p:sp>
      <p:graphicFrame>
        <p:nvGraphicFramePr>
          <p:cNvPr id="3" name="Object 10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950920072"/>
              </p:ext>
            </p:extLst>
          </p:nvPr>
        </p:nvGraphicFramePr>
        <p:xfrm>
          <a:off x="4283968" y="1196752"/>
          <a:ext cx="4068452" cy="5157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Object 11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764062256"/>
              </p:ext>
            </p:extLst>
          </p:nvPr>
        </p:nvGraphicFramePr>
        <p:xfrm>
          <a:off x="467544" y="1178750"/>
          <a:ext cx="3456384" cy="517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6693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AC750-F7E9-4CB3-AC68-34DCA21AF81A}" type="slidenum">
              <a:rPr lang="ru-RU"/>
              <a:pPr>
                <a:defRPr/>
              </a:pPr>
              <a:t>11</a:t>
            </a:fld>
            <a:endParaRPr lang="ru-RU"/>
          </a:p>
        </p:txBody>
      </p:sp>
      <p:sp>
        <p:nvSpPr>
          <p:cNvPr id="9216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260648"/>
            <a:ext cx="8229600" cy="439737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2400" b="1" dirty="0" smtClean="0"/>
              <a:t>Кадры врачей – психотерапевтов (</a:t>
            </a:r>
            <a:r>
              <a:rPr lang="ru-RU" sz="2400" b="1" dirty="0" err="1" smtClean="0"/>
              <a:t>абс</a:t>
            </a:r>
            <a:r>
              <a:rPr lang="ru-RU" sz="2400" b="1" dirty="0" smtClean="0"/>
              <a:t>.)</a:t>
            </a:r>
          </a:p>
        </p:txBody>
      </p:sp>
      <p:graphicFrame>
        <p:nvGraphicFramePr>
          <p:cNvPr id="2" name="Object 6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449190034"/>
              </p:ext>
            </p:extLst>
          </p:nvPr>
        </p:nvGraphicFramePr>
        <p:xfrm>
          <a:off x="4572000" y="908720"/>
          <a:ext cx="4205143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Object 7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729905528"/>
              </p:ext>
            </p:extLst>
          </p:nvPr>
        </p:nvGraphicFramePr>
        <p:xfrm>
          <a:off x="179512" y="863715"/>
          <a:ext cx="3852428" cy="562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5435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DFF7C-AA30-4F59-8EC0-3EB23B3ECD5C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81933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31541" y="274639"/>
            <a:ext cx="8325924" cy="544072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2000" b="1" dirty="0" smtClean="0"/>
              <a:t>Кадры врачей – психотерапевтов (на 10 тыс. населения)</a:t>
            </a:r>
          </a:p>
        </p:txBody>
      </p:sp>
      <p:graphicFrame>
        <p:nvGraphicFramePr>
          <p:cNvPr id="81930" name="Object 10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73401477"/>
              </p:ext>
            </p:extLst>
          </p:nvPr>
        </p:nvGraphicFramePr>
        <p:xfrm>
          <a:off x="4611688" y="1104900"/>
          <a:ext cx="4055767" cy="5159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Лист" r:id="rId3" imgW="4533798" imgH="5524439" progId="Excel.Sheet.8">
                  <p:embed/>
                </p:oleObj>
              </mc:Choice>
              <mc:Fallback>
                <p:oleObj name="Лист" r:id="rId3" imgW="4533798" imgH="5524439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1688" y="1104900"/>
                        <a:ext cx="4055767" cy="515941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1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634134400"/>
              </p:ext>
            </p:extLst>
          </p:nvPr>
        </p:nvGraphicFramePr>
        <p:xfrm>
          <a:off x="467544" y="1043735"/>
          <a:ext cx="3832225" cy="552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6315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73" name="Rectangle 1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9067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2000" b="1" dirty="0" smtClean="0"/>
              <a:t>Занятые должности лиц с немедицинским образованием (</a:t>
            </a:r>
            <a:r>
              <a:rPr lang="ru-RU" sz="2000" b="1" dirty="0" err="1" smtClean="0"/>
              <a:t>абс</a:t>
            </a:r>
            <a:r>
              <a:rPr lang="ru-RU" sz="2000" b="1" dirty="0" smtClean="0"/>
              <a:t>.)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3068960"/>
            <a:ext cx="7850215" cy="3285365"/>
          </a:xfrm>
          <a:solidFill>
            <a:schemeClr val="bg1"/>
          </a:solidFill>
        </p:spPr>
        <p:txBody>
          <a:bodyPr/>
          <a:lstStyle/>
          <a:p>
            <a:pPr marL="0" lvl="0" indent="540000" algn="just">
              <a:buNone/>
            </a:pPr>
            <a:r>
              <a:rPr lang="ru-RU" sz="1600" b="1" dirty="0">
                <a:solidFill>
                  <a:srgbClr val="000000"/>
                </a:solidFill>
              </a:rPr>
              <a:t>3. До 2006 г. включительно мы отмечали, как благоприятную тенденцию, тот факт, что в структуре психиатрических учреждений (амбулаторных и стационарных) возрастало </a:t>
            </a:r>
            <a:r>
              <a:rPr lang="ru-RU" sz="1600" b="1" dirty="0" smtClean="0">
                <a:solidFill>
                  <a:srgbClr val="000000"/>
                </a:solidFill>
              </a:rPr>
              <a:t>число </a:t>
            </a:r>
            <a:r>
              <a:rPr lang="ru-RU" sz="1600" b="1" dirty="0">
                <a:solidFill>
                  <a:srgbClr val="000000"/>
                </a:solidFill>
              </a:rPr>
              <a:t>специалистов по оказанию психически больным психологической помощи (медицинские психологи) и социальной помощи (специалисты по социальной работе и социальные работники). </a:t>
            </a:r>
            <a:endParaRPr lang="ru-RU" sz="1600" b="1" dirty="0" smtClean="0">
              <a:solidFill>
                <a:srgbClr val="000000"/>
              </a:solidFill>
            </a:endParaRPr>
          </a:p>
          <a:p>
            <a:pPr marL="0" lvl="0" indent="540000" algn="just">
              <a:buNone/>
            </a:pPr>
            <a:r>
              <a:rPr lang="ru-RU" sz="1600" b="1" dirty="0" smtClean="0">
                <a:solidFill>
                  <a:srgbClr val="000000"/>
                </a:solidFill>
              </a:rPr>
              <a:t>В </a:t>
            </a:r>
            <a:r>
              <a:rPr lang="ru-RU" sz="1600" b="1" dirty="0">
                <a:solidFill>
                  <a:srgbClr val="000000"/>
                </a:solidFill>
              </a:rPr>
              <a:t>2007-2015 гг. </a:t>
            </a:r>
            <a:r>
              <a:rPr lang="ru-RU" sz="1600" b="1" dirty="0" smtClean="0">
                <a:solidFill>
                  <a:srgbClr val="000000"/>
                </a:solidFill>
              </a:rPr>
              <a:t>имели </a:t>
            </a:r>
            <a:r>
              <a:rPr lang="ru-RU" sz="1600" b="1" dirty="0">
                <a:solidFill>
                  <a:srgbClr val="000000"/>
                </a:solidFill>
              </a:rPr>
              <a:t>место </a:t>
            </a:r>
            <a:r>
              <a:rPr lang="ru-RU" sz="1600" b="1" dirty="0" smtClean="0">
                <a:solidFill>
                  <a:srgbClr val="000000"/>
                </a:solidFill>
              </a:rPr>
              <a:t>колебания числа этих категорий </a:t>
            </a:r>
            <a:r>
              <a:rPr lang="ru-RU" sz="1600" b="1" dirty="0">
                <a:solidFill>
                  <a:srgbClr val="000000"/>
                </a:solidFill>
              </a:rPr>
              <a:t>кадров, </a:t>
            </a:r>
            <a:r>
              <a:rPr lang="ru-RU" sz="1600" b="1" dirty="0" smtClean="0">
                <a:solidFill>
                  <a:srgbClr val="000000"/>
                </a:solidFill>
              </a:rPr>
              <a:t>количество которых </a:t>
            </a:r>
            <a:r>
              <a:rPr lang="ru-RU" sz="1600" b="1" dirty="0">
                <a:solidFill>
                  <a:srgbClr val="000000"/>
                </a:solidFill>
              </a:rPr>
              <a:t>то резко </a:t>
            </a:r>
            <a:r>
              <a:rPr lang="ru-RU" sz="1600" b="1" dirty="0" smtClean="0">
                <a:solidFill>
                  <a:srgbClr val="000000"/>
                </a:solidFill>
              </a:rPr>
              <a:t>сокращалось, </a:t>
            </a:r>
            <a:r>
              <a:rPr lang="ru-RU" sz="1600" b="1" dirty="0">
                <a:solidFill>
                  <a:srgbClr val="000000"/>
                </a:solidFill>
              </a:rPr>
              <a:t>то не менее резко </a:t>
            </a:r>
            <a:r>
              <a:rPr lang="ru-RU" sz="1600" b="1" dirty="0" smtClean="0">
                <a:solidFill>
                  <a:srgbClr val="000000"/>
                </a:solidFill>
              </a:rPr>
              <a:t>увеличивалось. </a:t>
            </a:r>
            <a:r>
              <a:rPr lang="ru-RU" sz="1600" b="1" dirty="0">
                <a:solidFill>
                  <a:srgbClr val="000000"/>
                </a:solidFill>
              </a:rPr>
              <a:t>По сравнению с 2014 г. занятые должности специалистов с немедицинским образованием в той или иной степени возросли  по таким категориям специалистов, как медицинские психологи и социальные работники, а сократилось число занятых должностей специалистов по социальной работе. </a:t>
            </a:r>
          </a:p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237185" y="1943835"/>
            <a:ext cx="810090" cy="405045"/>
          </a:xfrm>
          <a:solidFill>
            <a:schemeClr val="bg1"/>
          </a:solidFill>
        </p:spPr>
        <p:txBody>
          <a:bodyPr/>
          <a:lstStyle/>
          <a:p>
            <a:pPr marL="0" indent="540000" algn="just">
              <a:buNone/>
            </a:pPr>
            <a:endParaRPr lang="ru-RU" sz="1400" dirty="0" smtClean="0"/>
          </a:p>
          <a:p>
            <a:endParaRPr lang="ru-RU" sz="16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17B750-ED16-4DAF-A475-700EB29E6750}" type="slidenum">
              <a:rPr lang="ru-RU"/>
              <a:pPr>
                <a:defRPr/>
              </a:pPr>
              <a:t>13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342608"/>
              </p:ext>
            </p:extLst>
          </p:nvPr>
        </p:nvGraphicFramePr>
        <p:xfrm>
          <a:off x="457199" y="953724"/>
          <a:ext cx="8210255" cy="1936525"/>
        </p:xfrm>
        <a:graphic>
          <a:graphicData uri="http://schemas.openxmlformats.org/drawingml/2006/table">
            <a:tbl>
              <a:tblPr/>
              <a:tblGrid>
                <a:gridCol w="1377998"/>
                <a:gridCol w="2519478"/>
                <a:gridCol w="2152580"/>
                <a:gridCol w="2160199"/>
              </a:tblGrid>
              <a:tr h="50900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Медицинские психологи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Специалисты по социальной работе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Социальные работники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66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3158,25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576,75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1463,50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66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3709,75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921,75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1556,25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66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2015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3991,25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913,50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1559,00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12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2015/2005 (%)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126,4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158,4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106,5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55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611560" y="548679"/>
            <a:ext cx="7965886" cy="522058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600" b="1" dirty="0"/>
              <a:t>4. Продолжилось сокращение коечного фонда для психически больных, причем в 2015 г. сократились психиатрические койки и для взрослых (на 1,6%), и для детей (на 2,4%). </a:t>
            </a:r>
            <a:endParaRPr lang="ru-RU" sz="1600" b="1" dirty="0" smtClean="0"/>
          </a:p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600" b="1" dirty="0" smtClean="0"/>
              <a:t>В </a:t>
            </a:r>
            <a:r>
              <a:rPr lang="ru-RU" sz="1600" b="1" dirty="0"/>
              <a:t>целом коечный фонд в 2013-2015 гг. состоит из психиатрических коек для взрослых (95,0%) и для детей (5,0%). </a:t>
            </a:r>
            <a:endParaRPr lang="ru-RU" sz="1600" b="1" dirty="0" smtClean="0"/>
          </a:p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600" b="1" dirty="0" smtClean="0"/>
              <a:t>Наиболее </a:t>
            </a:r>
            <a:r>
              <a:rPr lang="ru-RU" sz="1600" b="1" dirty="0"/>
              <a:t>высокая средняя занятость койки в году имеет место по категории койки для взрослых – всего (338 дней), в том числе психиатрической койки собственно для взрослых (340 дней) и психосоматической (352 дня). Наименьшее среднее число дней занятости койки отмечено по категории детских коек (309 дней) и коек для экспертизы (242 дня</a:t>
            </a:r>
            <a:r>
              <a:rPr lang="ru-RU" sz="1600" b="1" dirty="0" smtClean="0"/>
              <a:t>).</a:t>
            </a:r>
          </a:p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600" b="1" dirty="0" smtClean="0"/>
              <a:t>В </a:t>
            </a:r>
            <a:r>
              <a:rPr lang="ru-RU" sz="1600" b="1" dirty="0"/>
              <a:t>условиях высокой потребности в полустационарной помощи в 2015 г. имел место едва заметный прирост числа мест в дневных стационарах - всего на 142 места, на 0,7%, хотя в 2014 г. прирост числа мест составил 1102, или 6,2%. Напомним, что число психиатрических коек сократилось за год на 2224 койки (на 1,6%). </a:t>
            </a:r>
            <a:endParaRPr lang="ru-RU" sz="1600" b="1" dirty="0" smtClean="0"/>
          </a:p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600" b="1" dirty="0" smtClean="0"/>
              <a:t>Как </a:t>
            </a:r>
            <a:r>
              <a:rPr lang="ru-RU" sz="1600" b="1" dirty="0"/>
              <a:t>видим, сокращение круглосуточного коечного фонда совсем не компенсируется приростом числа мест в дневных </a:t>
            </a:r>
            <a:r>
              <a:rPr lang="ru-RU" sz="1600" b="1" dirty="0" smtClean="0"/>
              <a:t>стационарах;</a:t>
            </a:r>
          </a:p>
          <a:p>
            <a:pPr marL="0" indent="540000" algn="just">
              <a:spcBef>
                <a:spcPts val="0"/>
              </a:spcBef>
              <a:buFontTx/>
              <a:buNone/>
            </a:pPr>
            <a:endParaRPr lang="ru-RU" sz="1600" b="1" dirty="0" smtClean="0"/>
          </a:p>
          <a:p>
            <a:pPr marL="0" indent="540000" algn="just">
              <a:spcBef>
                <a:spcPts val="0"/>
              </a:spcBef>
              <a:buFontTx/>
              <a:buNone/>
            </a:pPr>
            <a:endParaRPr lang="ru-RU" sz="1400" b="1" dirty="0" smtClean="0">
              <a:solidFill>
                <a:schemeClr val="tx1"/>
              </a:solidFill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49499D-E26C-4898-A825-CACBC12FC6B5}" type="slidenum">
              <a:rPr lang="ru-RU" smtClean="0"/>
              <a:pPr/>
              <a:t>14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99260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F1D6A3-6EA4-4E1B-9D9F-420594EB998E}" type="slidenum">
              <a:rPr lang="ru-RU"/>
              <a:pPr>
                <a:defRPr/>
              </a:pPr>
              <a:t>15</a:t>
            </a:fld>
            <a:endParaRPr lang="ru-RU"/>
          </a:p>
        </p:txBody>
      </p:sp>
      <p:sp>
        <p:nvSpPr>
          <p:cNvPr id="90119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229600" cy="513355"/>
          </a:xfrm>
          <a:solidFill>
            <a:schemeClr val="bg1"/>
          </a:solidFill>
        </p:spPr>
        <p:txBody>
          <a:bodyPr/>
          <a:lstStyle/>
          <a:p>
            <a:r>
              <a:rPr lang="ru-RU" sz="2400" b="1" dirty="0" smtClean="0"/>
              <a:t>Коечный фонд</a:t>
            </a:r>
          </a:p>
        </p:txBody>
      </p:sp>
      <p:graphicFrame>
        <p:nvGraphicFramePr>
          <p:cNvPr id="2" name="Object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17287"/>
              </p:ext>
            </p:extLst>
          </p:nvPr>
        </p:nvGraphicFramePr>
        <p:xfrm>
          <a:off x="393700" y="953725"/>
          <a:ext cx="7958720" cy="5535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069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F1D6A3-6EA4-4E1B-9D9F-420594EB998E}" type="slidenum">
              <a:rPr lang="ru-RU"/>
              <a:pPr>
                <a:defRPr/>
              </a:pPr>
              <a:t>16</a:t>
            </a:fld>
            <a:endParaRPr lang="ru-RU"/>
          </a:p>
        </p:txBody>
      </p:sp>
      <p:sp>
        <p:nvSpPr>
          <p:cNvPr id="90119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229600" cy="468350"/>
          </a:xfrm>
          <a:solidFill>
            <a:schemeClr val="bg1"/>
          </a:solidFill>
        </p:spPr>
        <p:txBody>
          <a:bodyPr/>
          <a:lstStyle/>
          <a:p>
            <a:r>
              <a:rPr lang="ru-RU" sz="2000" b="1" dirty="0" smtClean="0"/>
              <a:t>Число среднегодовых мест в дневных (ночных) стационарах</a:t>
            </a:r>
          </a:p>
        </p:txBody>
      </p:sp>
      <p:graphicFrame>
        <p:nvGraphicFramePr>
          <p:cNvPr id="2" name="Object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857706"/>
              </p:ext>
            </p:extLst>
          </p:nvPr>
        </p:nvGraphicFramePr>
        <p:xfrm>
          <a:off x="566555" y="908720"/>
          <a:ext cx="7740860" cy="5670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916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77"/>
          </a:xfrm>
          <a:solidFill>
            <a:schemeClr val="bg1"/>
          </a:solidFill>
        </p:spPr>
        <p:txBody>
          <a:bodyPr/>
          <a:lstStyle/>
          <a:p>
            <a:r>
              <a:rPr lang="ru-RU" sz="2000" b="1" dirty="0" smtClean="0"/>
              <a:t>Число мест в ЛПМ (ЛТМ)</a:t>
            </a:r>
          </a:p>
        </p:txBody>
      </p:sp>
      <p:graphicFrame>
        <p:nvGraphicFramePr>
          <p:cNvPr id="2" name="Object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71196978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752020" y="1556792"/>
            <a:ext cx="3930588" cy="4525963"/>
          </a:xfrm>
          <a:solidFill>
            <a:schemeClr val="bg1"/>
          </a:solidFill>
        </p:spPr>
        <p:txBody>
          <a:bodyPr/>
          <a:lstStyle/>
          <a:p>
            <a:pPr marL="0" indent="540000" algn="just">
              <a:buNone/>
            </a:pPr>
            <a:r>
              <a:rPr lang="ru-RU" sz="1800" b="1" dirty="0" smtClean="0"/>
              <a:t>5. </a:t>
            </a:r>
            <a:r>
              <a:rPr lang="ru-RU" sz="1800" b="1" dirty="0"/>
              <a:t>Продолжает высокими темпами сокращаться число мест в ЛПМ (ЛТМ) и число работающих в них психически больных в целом. В 2015 г. число мест в ЛПМ сократилось на 806 мест, или на 14,8%, в 2014 г. число мест уменьшилось на 1121 место (на 17,2%). Практически можно считать, что этот вид социальной и трудовой реабилитации психически больных </a:t>
            </a:r>
            <a:r>
              <a:rPr lang="ru-RU" sz="1800" b="1" dirty="0" smtClean="0"/>
              <a:t>в </a:t>
            </a:r>
            <a:r>
              <a:rPr lang="ru-RU" sz="1800" b="1" dirty="0"/>
              <a:t>нашей стране </a:t>
            </a:r>
            <a:r>
              <a:rPr lang="ru-RU" sz="1800" b="1" dirty="0" smtClean="0"/>
              <a:t>исчезает.</a:t>
            </a:r>
          </a:p>
          <a:p>
            <a:pPr marL="0" indent="0" algn="just">
              <a:buNone/>
            </a:pP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F1D6A3-6EA4-4E1B-9D9F-420594EB998E}" type="slidenum">
              <a:rPr lang="ru-RU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38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03675"/>
            <a:ext cx="8172908" cy="6075675"/>
          </a:xfrm>
          <a:solidFill>
            <a:schemeClr val="bg1"/>
          </a:solidFill>
        </p:spPr>
        <p:txBody>
          <a:bodyPr/>
          <a:lstStyle/>
          <a:p>
            <a:pPr indent="540000" algn="l">
              <a:lnSpc>
                <a:spcPct val="150000"/>
              </a:lnSpc>
            </a:pPr>
            <a:r>
              <a:rPr lang="ru-RU" sz="1600" b="1" dirty="0" smtClean="0"/>
              <a:t>6. </a:t>
            </a:r>
            <a:r>
              <a:rPr lang="ru-RU" sz="1600" b="1" dirty="0"/>
              <a:t>В 2015 г. по сравнению с 2014 г. заметно сократилось абсолютное число зарегистрированных больных, обратившихся за </a:t>
            </a:r>
            <a:r>
              <a:rPr lang="ru-RU" sz="1600" b="1" dirty="0" smtClean="0"/>
              <a:t>психиатрической </a:t>
            </a:r>
            <a:r>
              <a:rPr lang="ru-RU" sz="1600" b="1" dirty="0"/>
              <a:t>помощью (на 1,2%), в том числе за счет числа больных </a:t>
            </a:r>
            <a:r>
              <a:rPr lang="ru-RU" sz="1600" b="1" dirty="0" err="1"/>
              <a:t>непсихотическими</a:t>
            </a:r>
            <a:r>
              <a:rPr lang="ru-RU" sz="1600" b="1" dirty="0"/>
              <a:t> </a:t>
            </a:r>
            <a:r>
              <a:rPr lang="ru-RU" sz="1600" b="1" dirty="0" smtClean="0"/>
              <a:t>психическими расстройствами (на </a:t>
            </a:r>
            <a:r>
              <a:rPr lang="ru-RU" sz="1600" b="1" dirty="0"/>
              <a:t>1,8</a:t>
            </a:r>
            <a:r>
              <a:rPr lang="ru-RU" sz="1600" b="1" dirty="0" smtClean="0"/>
              <a:t>%).</a:t>
            </a:r>
            <a:br>
              <a:rPr lang="ru-RU" sz="1600" b="1" dirty="0" smtClean="0"/>
            </a:br>
            <a:r>
              <a:rPr lang="ru-RU" sz="1600" b="1" dirty="0" smtClean="0"/>
              <a:t>          Число </a:t>
            </a:r>
            <a:r>
              <a:rPr lang="ru-RU" sz="1600" b="1" dirty="0"/>
              <a:t>зарегистрированных </a:t>
            </a:r>
            <a:r>
              <a:rPr lang="ru-RU" sz="1600" b="1" dirty="0" smtClean="0"/>
              <a:t>пациентов с психотическими расстройствами и/ли </a:t>
            </a:r>
            <a:r>
              <a:rPr lang="ru-RU" sz="1600" b="1" dirty="0"/>
              <a:t>состояниями слабоумия и умственной отсталостью снизились в меньшей мере (на 0,2 и 1,0%).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/>
              <a:t> </a:t>
            </a:r>
            <a:r>
              <a:rPr lang="ru-RU" sz="1600" b="1" dirty="0" smtClean="0"/>
              <a:t>        Общая </a:t>
            </a:r>
            <a:r>
              <a:rPr lang="ru-RU" sz="1600" b="1" dirty="0"/>
              <a:t>заболеваемость </a:t>
            </a:r>
            <a:r>
              <a:rPr lang="ru-RU" sz="1600" b="1" dirty="0" smtClean="0"/>
              <a:t>психическими расстройствами в целом снизилась за год на 1,2%. Вместе с тем общая </a:t>
            </a:r>
            <a:r>
              <a:rPr lang="ru-RU" sz="1600" b="1" dirty="0"/>
              <a:t>заболеваемость возросла в той или иной степени по таким рубрикам как психозы и состояния слабоумия (на 1,3%), сосудистая деменция, другие формы старческого слабоумия, острые, хронические, включая детские, психозы, биполярные расстройства психотического уровня, другие формы умственной отсталости.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/>
              <a:t> </a:t>
            </a:r>
            <a:r>
              <a:rPr lang="ru-RU" sz="1600" b="1" dirty="0" smtClean="0"/>
              <a:t>        Особенно </a:t>
            </a:r>
            <a:r>
              <a:rPr lang="ru-RU" sz="1600" b="1" dirty="0"/>
              <a:t>увеличились показатели общей заболеваемости детским и атипичным аутизмом (с 9,5 до 12,2, на 28,4%) и синдромом </a:t>
            </a:r>
            <a:r>
              <a:rPr lang="ru-RU" sz="1600" b="1" dirty="0" err="1"/>
              <a:t>Аспергера</a:t>
            </a:r>
            <a:r>
              <a:rPr lang="ru-RU" sz="1600" b="1" dirty="0"/>
              <a:t> (с 0,27 до 0,29, </a:t>
            </a:r>
            <a:r>
              <a:rPr lang="ru-RU" sz="1600" b="1" dirty="0" smtClean="0"/>
              <a:t>т.е. на </a:t>
            </a:r>
            <a:r>
              <a:rPr lang="ru-RU" sz="1600" b="1" dirty="0"/>
              <a:t>7,4</a:t>
            </a:r>
            <a:r>
              <a:rPr lang="ru-RU" sz="1600" b="1" dirty="0" smtClean="0"/>
              <a:t>%).</a:t>
            </a:r>
            <a:endParaRPr lang="ru-RU" sz="1600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 flipV="1">
            <a:off x="467544" y="5769260"/>
            <a:ext cx="8208912" cy="90010"/>
          </a:xfrm>
        </p:spPr>
        <p:txBody>
          <a:bodyPr/>
          <a:lstStyle/>
          <a:p>
            <a:pPr algn="ctr"/>
            <a:endParaRPr lang="ru-RU" sz="1600"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84684743"/>
              </p:ext>
            </p:extLst>
          </p:nvPr>
        </p:nvGraphicFramePr>
        <p:xfrm flipV="1">
          <a:off x="521550" y="6579350"/>
          <a:ext cx="3968180" cy="45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Объект 2"/>
          <p:cNvSpPr>
            <a:spLocks noGrp="1"/>
          </p:cNvSpPr>
          <p:nvPr>
            <p:ph sz="quarter" idx="4"/>
          </p:nvPr>
        </p:nvSpPr>
        <p:spPr>
          <a:xfrm>
            <a:off x="4645025" y="5994285"/>
            <a:ext cx="4041775" cy="13187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602C-1B1A-4007-9007-E6F5CAAAFE8E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60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9117"/>
          </a:xfrm>
          <a:solidFill>
            <a:schemeClr val="bg1"/>
          </a:solidFill>
        </p:spPr>
        <p:txBody>
          <a:bodyPr/>
          <a:lstStyle/>
          <a:p>
            <a:pPr lvl="0">
              <a:spcBef>
                <a:spcPct val="20000"/>
              </a:spcBef>
            </a:pPr>
            <a:r>
              <a:rPr lang="ru-RU" sz="2000" b="1" dirty="0">
                <a:solidFill>
                  <a:srgbClr val="000000"/>
                </a:solidFill>
                <a:ea typeface="+mn-ea"/>
              </a:rPr>
              <a:t>Контингенты пациентов, больных психическими расстройствами, в РФ в 2014-2015 гг. 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18369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13869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602C-1B1A-4007-9007-E6F5CAAAFE8E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graphicFrame>
        <p:nvGraphicFramePr>
          <p:cNvPr id="10" name="Object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53201126"/>
              </p:ext>
            </p:extLst>
          </p:nvPr>
        </p:nvGraphicFramePr>
        <p:xfrm>
          <a:off x="476545" y="1268759"/>
          <a:ext cx="4040188" cy="4815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6574794"/>
              </p:ext>
            </p:extLst>
          </p:nvPr>
        </p:nvGraphicFramePr>
        <p:xfrm>
          <a:off x="4645025" y="1268760"/>
          <a:ext cx="4041775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574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400" b="1" dirty="0"/>
              <a:t>Приказ Росстата от 30.06.2014 N 459</a:t>
            </a:r>
            <a:br>
              <a:rPr lang="ru-RU" sz="2400" b="1" dirty="0"/>
            </a:br>
            <a:r>
              <a:rPr lang="ru-RU" sz="2400" b="1" dirty="0"/>
              <a:t>(ред. от 25.12.2014)</a:t>
            </a:r>
            <a:endParaRPr lang="ru-RU" sz="2400" b="1" dirty="0" smtClean="0"/>
          </a:p>
        </p:txBody>
      </p:sp>
      <p:sp>
        <p:nvSpPr>
          <p:cNvPr id="20482" name="Объект 3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 sz="2000" b="1" dirty="0" smtClean="0"/>
          </a:p>
          <a:p>
            <a:pPr algn="just"/>
            <a:r>
              <a:rPr lang="ru-RU" sz="2000" b="1" dirty="0" smtClean="0"/>
              <a:t>Об </a:t>
            </a:r>
            <a:r>
              <a:rPr lang="ru-RU" sz="2000" b="1" dirty="0"/>
              <a:t>утверждении статистического инструментария для организации Министерством здравоохранения Российской Федерации федерального статистического наблюдения в сфере </a:t>
            </a:r>
            <a:r>
              <a:rPr lang="ru-RU" sz="2000" b="1" dirty="0" smtClean="0"/>
              <a:t>здравоохранения.</a:t>
            </a:r>
          </a:p>
          <a:p>
            <a:endParaRPr lang="ru-RU" sz="2000" b="1" dirty="0" smtClean="0"/>
          </a:p>
        </p:txBody>
      </p:sp>
      <p:sp>
        <p:nvSpPr>
          <p:cNvPr id="2048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1447939-1B19-4EC9-8EE1-675726591D6D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773705"/>
            <a:ext cx="8244916" cy="5625625"/>
          </a:xfrm>
          <a:solidFill>
            <a:schemeClr val="bg1"/>
          </a:solidFill>
        </p:spPr>
        <p:txBody>
          <a:bodyPr/>
          <a:lstStyle/>
          <a:p>
            <a:pPr indent="540000" algn="just">
              <a:lnSpc>
                <a:spcPct val="150000"/>
              </a:lnSpc>
            </a:pPr>
            <a:r>
              <a:rPr lang="ru-RU" sz="1600" b="1" dirty="0"/>
              <a:t>В 2015 г. число больных с впервые в жизни установленным диагнозом уменьшилось. Показатели первичной заболеваемости в 2015 г. по сравнению с 2014 г. уменьшились по 15 диагностическим рубрикам, из них по психическим расстройствам в целом показатель снизился на 2,4%, по </a:t>
            </a:r>
            <a:r>
              <a:rPr lang="ru-RU" sz="1600" b="1" dirty="0" err="1"/>
              <a:t>непсихотическим</a:t>
            </a:r>
            <a:r>
              <a:rPr lang="ru-RU" sz="1600" b="1" dirty="0"/>
              <a:t> психическим расстройствам – на 3,7</a:t>
            </a:r>
            <a:r>
              <a:rPr lang="ru-RU" sz="1600" b="1" dirty="0" smtClean="0"/>
              <a:t>%.</a:t>
            </a:r>
            <a:br>
              <a:rPr lang="ru-RU" sz="1600" b="1" dirty="0" smtClean="0"/>
            </a:br>
            <a:r>
              <a:rPr lang="ru-RU" sz="1600" b="1" dirty="0" smtClean="0"/>
              <a:t>       В </a:t>
            </a:r>
            <a:r>
              <a:rPr lang="ru-RU" sz="1600" b="1" dirty="0"/>
              <a:t>общем числе </a:t>
            </a:r>
            <a:r>
              <a:rPr lang="ru-RU" sz="1600" b="1" dirty="0" smtClean="0"/>
              <a:t>психиатрического контингента пациентов значительная </a:t>
            </a:r>
            <a:r>
              <a:rPr lang="ru-RU" sz="1600" b="1" dirty="0"/>
              <a:t>доля приходится на лиц с психотическими и </a:t>
            </a:r>
            <a:r>
              <a:rPr lang="ru-RU" sz="1600" b="1" dirty="0" err="1"/>
              <a:t>непсихотическими</a:t>
            </a:r>
            <a:r>
              <a:rPr lang="ru-RU" sz="1600" b="1" dirty="0"/>
              <a:t> формами </a:t>
            </a:r>
            <a:r>
              <a:rPr lang="ru-RU" sz="1600" b="1" dirty="0" smtClean="0"/>
              <a:t>органических расстройств. </a:t>
            </a:r>
            <a:r>
              <a:rPr lang="ru-RU" sz="1600" b="1" dirty="0"/>
              <a:t>Доли больных с этими расстройствами имеют устойчивую тенденцию к возрастанию. В 2015 г. доля больных с органическими расстройствами составила 34,3% в контингенте психически больных, а среди впервые диагностированных – 42,2%. 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467544" y="5859270"/>
            <a:ext cx="8208912" cy="90010"/>
          </a:xfrm>
        </p:spPr>
        <p:txBody>
          <a:bodyPr/>
          <a:lstStyle/>
          <a:p>
            <a:pPr algn="ctr"/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"/>
          </p:nvPr>
        </p:nvSpPr>
        <p:spPr>
          <a:xfrm>
            <a:off x="4645025" y="5994285"/>
            <a:ext cx="4041775" cy="13187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5994285"/>
            <a:ext cx="4040188" cy="13187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602C-1B1A-4007-9007-E6F5CAAAFE8E}" type="slidenum">
              <a:rPr lang="ru-RU" smtClean="0"/>
              <a:pPr>
                <a:defRPr/>
              </a:pPr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582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99" y="274637"/>
            <a:ext cx="8300265" cy="724093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ru-RU" sz="2000" b="1" dirty="0">
                <a:solidFill>
                  <a:srgbClr val="000000"/>
                </a:solidFill>
              </a:rPr>
              <a:t>Пациенты с впервые в жизни установленным диагнозом психического расстройства в РФ в 2014-2015 гг.</a:t>
            </a:r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602C-1B1A-4007-9007-E6F5CAAAFE8E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graphicFrame>
        <p:nvGraphicFramePr>
          <p:cNvPr id="9" name="Object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83600900"/>
              </p:ext>
            </p:extLst>
          </p:nvPr>
        </p:nvGraphicFramePr>
        <p:xfrm>
          <a:off x="457200" y="1493785"/>
          <a:ext cx="4040188" cy="4632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Object 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424611411"/>
              </p:ext>
            </p:extLst>
          </p:nvPr>
        </p:nvGraphicFramePr>
        <p:xfrm>
          <a:off x="4645025" y="1538790"/>
          <a:ext cx="4041775" cy="4587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87716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535" y="188640"/>
            <a:ext cx="8235915" cy="2340260"/>
          </a:xfrm>
          <a:solidFill>
            <a:schemeClr val="bg1"/>
          </a:solidFill>
        </p:spPr>
        <p:txBody>
          <a:bodyPr/>
          <a:lstStyle/>
          <a:p>
            <a:pPr indent="540000" algn="just">
              <a:lnSpc>
                <a:spcPct val="150000"/>
              </a:lnSpc>
            </a:pP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>        7. </a:t>
            </a:r>
            <a:r>
              <a:rPr lang="ru-RU" sz="1400" b="1" dirty="0"/>
              <a:t>В 2015 г. продолжился </a:t>
            </a:r>
            <a:r>
              <a:rPr lang="ru-RU" sz="1400" b="1" dirty="0" smtClean="0"/>
              <a:t>рост </a:t>
            </a:r>
            <a:r>
              <a:rPr lang="ru-RU" sz="1400" b="1" dirty="0"/>
              <a:t>контингента больных, имеющих инвалидность вследствие психических расстройств (прирост составил 0,03</a:t>
            </a:r>
            <a:r>
              <a:rPr lang="ru-RU" sz="1400" b="1" dirty="0" smtClean="0"/>
              <a:t>%). При </a:t>
            </a:r>
            <a:r>
              <a:rPr lang="ru-RU" sz="1400" b="1" dirty="0"/>
              <a:t>этом в 2015 г. наблюдалось увеличение числа больных, первично признанных инвалидами, на 1,0% (в 2014 г. – на 2,5</a:t>
            </a:r>
            <a:r>
              <a:rPr lang="ru-RU" sz="1400" b="1" dirty="0" smtClean="0"/>
              <a:t>%). </a:t>
            </a:r>
            <a:r>
              <a:rPr lang="ru-RU" sz="1400" b="1" dirty="0"/>
              <a:t>В настоящее время из общего контингента зарегистрированных больных каждый четвертый является инвалидом по психическому заболеванию. </a:t>
            </a:r>
            <a:r>
              <a:rPr lang="ru-RU" sz="1400" b="1" dirty="0" smtClean="0"/>
              <a:t>Объясняется это недостаточной организацией такого направления психиатрии как социально-трудовая (профессиональная) реабилитация.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467544" y="2573904"/>
            <a:ext cx="8208912" cy="540061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ru-RU" sz="1600" dirty="0" smtClean="0"/>
              <a:t>Инвалидность вследствие психических заболеваний в РФ в 2014-2015 гг. </a:t>
            </a:r>
            <a:endParaRPr lang="ru-RU" sz="1600" dirty="0"/>
          </a:p>
        </p:txBody>
      </p:sp>
      <p:graphicFrame>
        <p:nvGraphicFramePr>
          <p:cNvPr id="6" name="Object 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364770014"/>
              </p:ext>
            </p:extLst>
          </p:nvPr>
        </p:nvGraphicFramePr>
        <p:xfrm>
          <a:off x="4526996" y="3293985"/>
          <a:ext cx="3780419" cy="3195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35015996"/>
              </p:ext>
            </p:extLst>
          </p:nvPr>
        </p:nvGraphicFramePr>
        <p:xfrm>
          <a:off x="386535" y="3248980"/>
          <a:ext cx="3915435" cy="327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602C-1B1A-4007-9007-E6F5CAAAFE8E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77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</a:rPr>
              <a:t>Показатели </a:t>
            </a:r>
            <a:r>
              <a:rPr lang="ru-RU" sz="2000" b="1" dirty="0" err="1">
                <a:solidFill>
                  <a:srgbClr val="000000"/>
                </a:solidFill>
              </a:rPr>
              <a:t>инвалидизации</a:t>
            </a:r>
            <a:r>
              <a:rPr lang="ru-RU" sz="2000" b="1" dirty="0">
                <a:solidFill>
                  <a:srgbClr val="000000"/>
                </a:solidFill>
              </a:rPr>
              <a:t> вследствие психических заболеваний в РФ в 2014-2015 гг.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602C-1B1A-4007-9007-E6F5CAAAFE8E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  <p:graphicFrame>
        <p:nvGraphicFramePr>
          <p:cNvPr id="9" name="Object 10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5550911"/>
              </p:ext>
            </p:extLst>
          </p:nvPr>
        </p:nvGraphicFramePr>
        <p:xfrm>
          <a:off x="457200" y="1583795"/>
          <a:ext cx="4040188" cy="454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51792661"/>
              </p:ext>
            </p:extLst>
          </p:nvPr>
        </p:nvGraphicFramePr>
        <p:xfrm>
          <a:off x="4645025" y="1538790"/>
          <a:ext cx="4041775" cy="4587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21396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540" y="260648"/>
            <a:ext cx="8244916" cy="1656184"/>
          </a:xfrm>
          <a:solidFill>
            <a:schemeClr val="bg1"/>
          </a:solidFill>
        </p:spPr>
        <p:txBody>
          <a:bodyPr/>
          <a:lstStyle/>
          <a:p>
            <a:pPr indent="540000" algn="just"/>
            <a:r>
              <a:rPr lang="ru-RU" sz="1400" b="1" dirty="0" smtClean="0"/>
              <a:t>8. </a:t>
            </a:r>
            <a:r>
              <a:rPr lang="ru-RU" sz="1400" b="1" dirty="0"/>
              <a:t>Высоким остается число госпитализированных больных психическими расстройствами, хотя тенденция к уменьшению числа госпитализированных, начавшаяся в 2001 г., продолжается. Но сам контингент больных остается весьма тяжелым, поскольку в структуре больных </a:t>
            </a:r>
            <a:r>
              <a:rPr lang="ru-RU" sz="1400" b="1" dirty="0" smtClean="0"/>
              <a:t>более </a:t>
            </a:r>
            <a:r>
              <a:rPr lang="ru-RU" sz="1400" b="1" dirty="0"/>
              <a:t>половины (53,9%) составляют больные психозами и состояниями слабоумия, а из их числа две трети составляют больные шизофреническими расстройствами (65,1</a:t>
            </a:r>
            <a:r>
              <a:rPr lang="ru-RU" sz="1400" b="1" dirty="0" smtClean="0"/>
              <a:t>%).</a:t>
            </a:r>
            <a:endParaRPr lang="ru-RU" sz="1400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39552" y="1988840"/>
            <a:ext cx="8208912" cy="36004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ru-RU" sz="1600" dirty="0" smtClean="0"/>
              <a:t>Показатели госпитализации в РФ в 2014-2015 гг. </a:t>
            </a:r>
            <a:endParaRPr lang="ru-RU" sz="1600" dirty="0"/>
          </a:p>
        </p:txBody>
      </p:sp>
      <p:graphicFrame>
        <p:nvGraphicFramePr>
          <p:cNvPr id="6" name="Object 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68999790"/>
              </p:ext>
            </p:extLst>
          </p:nvPr>
        </p:nvGraphicFramePr>
        <p:xfrm>
          <a:off x="4788025" y="2348879"/>
          <a:ext cx="3699410" cy="4095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24896939"/>
              </p:ext>
            </p:extLst>
          </p:nvPr>
        </p:nvGraphicFramePr>
        <p:xfrm>
          <a:off x="827584" y="2564904"/>
          <a:ext cx="360814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602C-1B1A-4007-9007-E6F5CAAAFE8E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27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bg1"/>
          </a:solidFill>
        </p:spPr>
        <p:txBody>
          <a:bodyPr/>
          <a:lstStyle/>
          <a:p>
            <a:r>
              <a:rPr lang="ru-RU" sz="2400" b="1" dirty="0">
                <a:solidFill>
                  <a:srgbClr val="000000"/>
                </a:solidFill>
              </a:rPr>
              <a:t>Показатели госпитализации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602C-1B1A-4007-9007-E6F5CAAAFE8E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  <p:graphicFrame>
        <p:nvGraphicFramePr>
          <p:cNvPr id="8" name="Object 10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15244347"/>
              </p:ext>
            </p:extLst>
          </p:nvPr>
        </p:nvGraphicFramePr>
        <p:xfrm>
          <a:off x="457200" y="1583795"/>
          <a:ext cx="4040188" cy="454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04614282"/>
              </p:ext>
            </p:extLst>
          </p:nvPr>
        </p:nvGraphicFramePr>
        <p:xfrm>
          <a:off x="4645025" y="1583795"/>
          <a:ext cx="4041775" cy="454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2909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657225" y="233364"/>
            <a:ext cx="8100240" cy="2655576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altLang="ru-RU" sz="2800" b="1" dirty="0">
                <a:solidFill>
                  <a:srgbClr val="000000"/>
                </a:solidFill>
              </a:rPr>
              <a:t>Форма 10</a:t>
            </a:r>
            <a:r>
              <a:rPr lang="ru-RU" altLang="ru-RU" sz="2000" b="1" dirty="0">
                <a:solidFill>
                  <a:srgbClr val="000000"/>
                </a:solidFill>
              </a:rPr>
              <a:t/>
            </a:r>
            <a:br>
              <a:rPr lang="ru-RU" altLang="ru-RU" sz="2000" b="1" dirty="0">
                <a:solidFill>
                  <a:srgbClr val="000000"/>
                </a:solidFill>
              </a:rPr>
            </a:br>
            <a:r>
              <a:rPr lang="ru-RU" sz="1800" b="1" dirty="0">
                <a:solidFill>
                  <a:srgbClr val="000000"/>
                </a:solidFill>
              </a:rPr>
              <a:t>СВЕДЕНИЯ О ЗАБОЛЕВАНИЯХ ПСИХИЧЕСКИМИ РАССТРОЙСТВАМИ И РАССТРОЙСТВАМИ ПОВЕДЕНИЯ (КРОМЕ ЗАБОЛЕВАНИЙ, СВЯЗАННЫХ С УПОТРЕБЛЕНИЕМ ПСИХОАКТИВНЫХ ВЕЩЕСТВ)</a:t>
            </a:r>
            <a:br>
              <a:rPr lang="ru-RU" sz="1800" b="1" dirty="0">
                <a:solidFill>
                  <a:srgbClr val="000000"/>
                </a:solidFill>
              </a:rPr>
            </a:br>
            <a:r>
              <a:rPr lang="ru-RU" sz="1800" b="1" dirty="0">
                <a:solidFill>
                  <a:srgbClr val="000000"/>
                </a:solidFill>
              </a:rPr>
              <a:t>за 20__ г.</a:t>
            </a:r>
            <a:endParaRPr lang="ru-RU" sz="2000" b="1" dirty="0" smtClean="0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701570" y="3203976"/>
            <a:ext cx="8055896" cy="2922188"/>
          </a:xfrm>
          <a:solidFill>
            <a:schemeClr val="bg1"/>
          </a:solidFill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ru-RU" altLang="ru-RU" sz="1800" b="1" dirty="0" smtClean="0">
                <a:solidFill>
                  <a:srgbClr val="000000"/>
                </a:solidFill>
              </a:rPr>
              <a:t>Форма </a:t>
            </a:r>
            <a:r>
              <a:rPr lang="ru-RU" altLang="ru-RU" sz="1800" b="1" dirty="0">
                <a:solidFill>
                  <a:srgbClr val="000000"/>
                </a:solidFill>
              </a:rPr>
              <a:t>10 состоит из 2 таблиц – 2000, 3000 и подстрочника - 2100.</a:t>
            </a:r>
          </a:p>
          <a:p>
            <a:pPr lvl="0">
              <a:lnSpc>
                <a:spcPct val="150000"/>
              </a:lnSpc>
            </a:pPr>
            <a:endParaRPr lang="ru-RU" altLang="ru-RU" sz="1800" b="1" dirty="0" smtClean="0">
              <a:solidFill>
                <a:srgbClr val="000000"/>
              </a:solidFill>
            </a:endParaRPr>
          </a:p>
          <a:p>
            <a:pPr lvl="0" algn="just">
              <a:lnSpc>
                <a:spcPct val="150000"/>
              </a:lnSpc>
            </a:pPr>
            <a:r>
              <a:rPr lang="ru-RU" altLang="ru-RU" sz="1800" b="1" dirty="0" smtClean="0">
                <a:solidFill>
                  <a:srgbClr val="000000"/>
                </a:solidFill>
              </a:rPr>
              <a:t>На </a:t>
            </a:r>
            <a:r>
              <a:rPr lang="ru-RU" altLang="ru-RU" sz="1800" b="1" dirty="0">
                <a:solidFill>
                  <a:srgbClr val="000000"/>
                </a:solidFill>
              </a:rPr>
              <a:t>основе данных о контингентах пациентов, показанных в таблицах 2000 и 3000, рассчитываются дополнительные строки по некоторым заболеваниям, и </a:t>
            </a:r>
            <a:r>
              <a:rPr lang="ru-RU" altLang="ru-RU" sz="1800" b="1" dirty="0" smtClean="0">
                <a:solidFill>
                  <a:srgbClr val="000000"/>
                </a:solidFill>
              </a:rPr>
              <a:t>графа, </a:t>
            </a:r>
            <a:r>
              <a:rPr lang="ru-RU" altLang="ru-RU" sz="1800" b="1" dirty="0">
                <a:solidFill>
                  <a:srgbClr val="000000"/>
                </a:solidFill>
              </a:rPr>
              <a:t>содержащая сведения  о мужчинах.</a:t>
            </a:r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DB4CA52-4AF6-48E1-9B5F-66A85B507EB2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9DD57A1-2C8F-4D76-8DE4-36A301BAD77D}" type="slidenum">
              <a:rPr lang="ru-RU" altLang="ru-RU" smtClean="0"/>
              <a:pPr/>
              <a:t>27</a:t>
            </a:fld>
            <a:endParaRPr lang="ru-RU" altLang="ru-RU" smtClean="0"/>
          </a:p>
        </p:txBody>
      </p:sp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>
          <a:xfrm>
            <a:off x="341530" y="274639"/>
            <a:ext cx="8345270" cy="1166812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 err="1" smtClean="0"/>
              <a:t>Внутриформенный</a:t>
            </a:r>
            <a:r>
              <a:rPr lang="ru-RU" altLang="ru-RU" sz="2400" b="1" dirty="0" smtClean="0"/>
              <a:t> </a:t>
            </a:r>
            <a:r>
              <a:rPr lang="ru-RU" altLang="ru-RU" sz="2400" b="1" dirty="0" err="1" smtClean="0"/>
              <a:t>внутритабличный</a:t>
            </a:r>
            <a:r>
              <a:rPr lang="ru-RU" altLang="ru-RU" sz="2400" b="1" dirty="0"/>
              <a:t> контроли </a:t>
            </a:r>
            <a:r>
              <a:rPr lang="ru-RU" altLang="ru-RU" sz="2400" b="1" dirty="0" smtClean="0"/>
              <a:t>-таблицы </a:t>
            </a:r>
            <a:r>
              <a:rPr lang="ru-RU" altLang="ru-RU" sz="2400" b="1" dirty="0"/>
              <a:t>(2000) и (3000) </a:t>
            </a:r>
            <a:endParaRPr lang="ru-RU" altLang="ru-RU" sz="2400" b="1" dirty="0" smtClean="0"/>
          </a:p>
        </p:txBody>
      </p:sp>
      <p:sp>
        <p:nvSpPr>
          <p:cNvPr id="24579" name="Rectangle 380"/>
          <p:cNvSpPr>
            <a:spLocks noGrp="1" noChangeArrowheads="1"/>
          </p:cNvSpPr>
          <p:nvPr>
            <p:ph type="body" idx="1"/>
          </p:nvPr>
        </p:nvSpPr>
        <p:spPr>
          <a:xfrm>
            <a:off x="349250" y="1695450"/>
            <a:ext cx="8337550" cy="4568865"/>
          </a:xfrm>
          <a:solidFill>
            <a:schemeClr val="bg1"/>
          </a:solidFill>
        </p:spPr>
        <p:txBody>
          <a:bodyPr/>
          <a:lstStyle/>
          <a:p>
            <a:pPr lvl="0">
              <a:lnSpc>
                <a:spcPct val="90000"/>
              </a:lnSpc>
              <a:buNone/>
            </a:pPr>
            <a:r>
              <a:rPr lang="ru-RU" sz="2000" b="1" dirty="0" smtClean="0"/>
              <a:t>	</a:t>
            </a:r>
            <a:r>
              <a:rPr lang="ru-RU" sz="2000" b="1" dirty="0">
                <a:solidFill>
                  <a:srgbClr val="000000"/>
                </a:solidFill>
              </a:rPr>
              <a:t>1. </a:t>
            </a:r>
            <a:r>
              <a:rPr lang="ru-RU" sz="2000" b="1" dirty="0" err="1">
                <a:solidFill>
                  <a:srgbClr val="000000"/>
                </a:solidFill>
              </a:rPr>
              <a:t>Внутритабличный</a:t>
            </a:r>
            <a:r>
              <a:rPr lang="ru-RU" sz="2000" b="1" dirty="0">
                <a:solidFill>
                  <a:srgbClr val="000000"/>
                </a:solidFill>
              </a:rPr>
              <a:t> контроль – по строкам, включая    </a:t>
            </a:r>
          </a:p>
          <a:p>
            <a:pPr lvl="0">
              <a:lnSpc>
                <a:spcPct val="90000"/>
              </a:lnSpc>
              <a:buNone/>
            </a:pPr>
            <a:r>
              <a:rPr lang="ru-RU" sz="2000" b="1" dirty="0">
                <a:solidFill>
                  <a:srgbClr val="000000"/>
                </a:solidFill>
              </a:rPr>
              <a:t>         расчетные:</a:t>
            </a:r>
          </a:p>
          <a:p>
            <a:pPr lvl="0">
              <a:lnSpc>
                <a:spcPct val="90000"/>
              </a:lnSpc>
              <a:buNone/>
            </a:pPr>
            <a:endParaRPr lang="ru-RU" sz="2000" b="1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</a:rPr>
              <a:t>строка 1 = строки 2+15+24 по всем графам, включая расчетную «мужчины</a:t>
            </a:r>
            <a:r>
              <a:rPr lang="ru-RU" sz="1600" b="1" dirty="0" smtClean="0">
                <a:solidFill>
                  <a:srgbClr val="000000"/>
                </a:solidFill>
              </a:rPr>
              <a:t>» (с 4 по 13 – всего и с 14 по 23 – сельские жители);</a:t>
            </a:r>
            <a:endParaRPr lang="ru-RU" sz="1600" b="1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</a:rPr>
              <a:t>строка 2 = строки 3+7+8+9+10+11+13;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</a:rPr>
              <a:t>строка 15 = строки 16+18+20+21+23;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</a:rPr>
              <a:t>строка 3 </a:t>
            </a:r>
            <a:r>
              <a:rPr lang="en-US" sz="1600" b="1" dirty="0">
                <a:solidFill>
                  <a:srgbClr val="000000"/>
                </a:solidFill>
              </a:rPr>
              <a:t>&gt; </a:t>
            </a:r>
            <a:r>
              <a:rPr lang="ru-RU" sz="1600" b="1" dirty="0">
                <a:solidFill>
                  <a:srgbClr val="000000"/>
                </a:solidFill>
              </a:rPr>
              <a:t>строк 4+5+6;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</a:rPr>
              <a:t>строка 11 </a:t>
            </a:r>
            <a:r>
              <a:rPr lang="en-US" sz="1600" b="1" dirty="0">
                <a:solidFill>
                  <a:srgbClr val="000000"/>
                </a:solidFill>
              </a:rPr>
              <a:t>&gt; </a:t>
            </a:r>
            <a:r>
              <a:rPr lang="ru-RU" sz="1600" b="1" dirty="0">
                <a:solidFill>
                  <a:srgbClr val="000000"/>
                </a:solidFill>
              </a:rPr>
              <a:t> строки 12;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</a:rPr>
              <a:t>строка 13 </a:t>
            </a:r>
            <a:r>
              <a:rPr lang="en-US" sz="1600" b="1" dirty="0">
                <a:solidFill>
                  <a:srgbClr val="000000"/>
                </a:solidFill>
              </a:rPr>
              <a:t>&gt; </a:t>
            </a:r>
            <a:r>
              <a:rPr lang="ru-RU" sz="1600" b="1" dirty="0">
                <a:solidFill>
                  <a:srgbClr val="000000"/>
                </a:solidFill>
              </a:rPr>
              <a:t>строки 14;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b="1" dirty="0">
                <a:solidFill>
                  <a:srgbClr val="000000"/>
                </a:solidFill>
              </a:rPr>
              <a:t>c</a:t>
            </a:r>
            <a:r>
              <a:rPr lang="ru-RU" sz="1600" b="1" dirty="0">
                <a:solidFill>
                  <a:srgbClr val="000000"/>
                </a:solidFill>
              </a:rPr>
              <a:t>трока 16 </a:t>
            </a:r>
            <a:r>
              <a:rPr lang="en-US" sz="1600" b="1" dirty="0">
                <a:solidFill>
                  <a:srgbClr val="000000"/>
                </a:solidFill>
              </a:rPr>
              <a:t>&gt; </a:t>
            </a:r>
            <a:r>
              <a:rPr lang="ru-RU" sz="1600" b="1" dirty="0">
                <a:solidFill>
                  <a:srgbClr val="000000"/>
                </a:solidFill>
              </a:rPr>
              <a:t>строки 17;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</a:rPr>
              <a:t>строка 18 </a:t>
            </a:r>
            <a:r>
              <a:rPr lang="en-US" sz="1600" b="1" dirty="0">
                <a:solidFill>
                  <a:srgbClr val="000000"/>
                </a:solidFill>
              </a:rPr>
              <a:t>&gt; </a:t>
            </a:r>
            <a:r>
              <a:rPr lang="ru-RU" sz="1600" b="1" dirty="0">
                <a:solidFill>
                  <a:srgbClr val="000000"/>
                </a:solidFill>
              </a:rPr>
              <a:t>строки 19;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b="1" dirty="0">
                <a:solidFill>
                  <a:srgbClr val="000000"/>
                </a:solidFill>
              </a:rPr>
              <a:t>c</a:t>
            </a:r>
            <a:r>
              <a:rPr lang="ru-RU" sz="1600" b="1" dirty="0">
                <a:solidFill>
                  <a:srgbClr val="000000"/>
                </a:solidFill>
              </a:rPr>
              <a:t>трока 21 </a:t>
            </a:r>
            <a:r>
              <a:rPr lang="en-US" sz="1600" b="1" dirty="0">
                <a:solidFill>
                  <a:srgbClr val="000000"/>
                </a:solidFill>
              </a:rPr>
              <a:t>&gt; </a:t>
            </a:r>
            <a:r>
              <a:rPr lang="ru-RU" sz="1600" b="1" dirty="0">
                <a:solidFill>
                  <a:srgbClr val="000000"/>
                </a:solidFill>
              </a:rPr>
              <a:t>строки 22;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1600" b="1" dirty="0">
                <a:solidFill>
                  <a:srgbClr val="000000"/>
                </a:solidFill>
              </a:rPr>
              <a:t>c</a:t>
            </a:r>
            <a:r>
              <a:rPr lang="ru-RU" sz="1600" b="1" dirty="0">
                <a:solidFill>
                  <a:srgbClr val="000000"/>
                </a:solidFill>
              </a:rPr>
              <a:t>трока 24 </a:t>
            </a:r>
            <a:r>
              <a:rPr lang="en-US" sz="1600" b="1" dirty="0">
                <a:solidFill>
                  <a:srgbClr val="000000"/>
                </a:solidFill>
              </a:rPr>
              <a:t>&gt; </a:t>
            </a:r>
            <a:r>
              <a:rPr lang="ru-RU" sz="1600" b="1" dirty="0">
                <a:solidFill>
                  <a:srgbClr val="000000"/>
                </a:solidFill>
              </a:rPr>
              <a:t>строки 25;</a:t>
            </a:r>
          </a:p>
        </p:txBody>
      </p:sp>
      <p:sp>
        <p:nvSpPr>
          <p:cNvPr id="24580" name="Line 125"/>
          <p:cNvSpPr>
            <a:spLocks noChangeShapeType="1"/>
          </p:cNvSpPr>
          <p:nvPr/>
        </p:nvSpPr>
        <p:spPr bwMode="auto">
          <a:xfrm>
            <a:off x="4459288" y="14414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4102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>
                <a:solidFill>
                  <a:srgbClr val="000000"/>
                </a:solidFill>
              </a:rPr>
              <a:t>Дополнительные </a:t>
            </a:r>
            <a:r>
              <a:rPr lang="ru-RU" altLang="ru-RU" sz="2400" b="1" dirty="0" smtClean="0">
                <a:solidFill>
                  <a:srgbClr val="000000"/>
                </a:solidFill>
              </a:rPr>
              <a:t>(расчетные) строки</a:t>
            </a:r>
            <a:r>
              <a:rPr lang="ru-RU" altLang="ru-RU" sz="2400" b="1" dirty="0">
                <a:solidFill>
                  <a:srgbClr val="000000"/>
                </a:solidFill>
              </a:rPr>
              <a:t>: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58770"/>
            <a:ext cx="8229600" cy="4725525"/>
          </a:xfrm>
          <a:solidFill>
            <a:schemeClr val="bg1"/>
          </a:solidFill>
        </p:spPr>
        <p:txBody>
          <a:bodyPr/>
          <a:lstStyle/>
          <a:p>
            <a:pPr lvl="0">
              <a:lnSpc>
                <a:spcPct val="90000"/>
              </a:lnSpc>
              <a:buNone/>
            </a:pPr>
            <a:r>
              <a:rPr lang="ru-RU" sz="2000" b="1" dirty="0">
                <a:solidFill>
                  <a:srgbClr val="000000"/>
                </a:solidFill>
              </a:rPr>
              <a:t>– </a:t>
            </a:r>
            <a:r>
              <a:rPr lang="ru-RU" sz="2000" b="1" dirty="0" smtClean="0">
                <a:solidFill>
                  <a:srgbClr val="000000"/>
                </a:solidFill>
              </a:rPr>
              <a:t>  другие </a:t>
            </a:r>
            <a:r>
              <a:rPr lang="ru-RU" sz="2000" b="1" dirty="0">
                <a:solidFill>
                  <a:srgbClr val="000000"/>
                </a:solidFill>
              </a:rPr>
              <a:t>органические психозы и (</a:t>
            </a:r>
            <a:r>
              <a:rPr lang="ru-RU" sz="2000" b="1" dirty="0" smtClean="0">
                <a:solidFill>
                  <a:srgbClr val="000000"/>
                </a:solidFill>
              </a:rPr>
              <a:t>или) слабоумие </a:t>
            </a:r>
            <a:endParaRPr lang="ru-RU" sz="2000" b="1" dirty="0">
              <a:solidFill>
                <a:srgbClr val="000000"/>
              </a:solidFill>
            </a:endParaRPr>
          </a:p>
          <a:p>
            <a:pPr lvl="0">
              <a:lnSpc>
                <a:spcPct val="90000"/>
              </a:lnSpc>
              <a:buNone/>
            </a:pPr>
            <a:r>
              <a:rPr lang="ru-RU" sz="2000" b="1" dirty="0">
                <a:solidFill>
                  <a:srgbClr val="000000"/>
                </a:solidFill>
              </a:rPr>
              <a:t>   </a:t>
            </a:r>
            <a:r>
              <a:rPr lang="ru-RU" sz="2000" b="1" dirty="0" smtClean="0">
                <a:solidFill>
                  <a:srgbClr val="000000"/>
                </a:solidFill>
              </a:rPr>
              <a:t>– </a:t>
            </a:r>
            <a:r>
              <a:rPr lang="ru-RU" sz="2000" b="1" dirty="0">
                <a:solidFill>
                  <a:srgbClr val="000000"/>
                </a:solidFill>
              </a:rPr>
              <a:t>строка (3 – 4 – 5 – 6);</a:t>
            </a:r>
          </a:p>
          <a:p>
            <a:pPr lvl="0">
              <a:lnSpc>
                <a:spcPct val="90000"/>
              </a:lnSpc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–   хронические </a:t>
            </a:r>
            <a:r>
              <a:rPr lang="ru-RU" sz="2000" b="1" dirty="0">
                <a:solidFill>
                  <a:srgbClr val="000000"/>
                </a:solidFill>
              </a:rPr>
              <a:t>неорганические психозы, неуточненные психические расстройства – строка (11 – 12);</a:t>
            </a:r>
          </a:p>
          <a:p>
            <a:pPr lvl="0">
              <a:lnSpc>
                <a:spcPct val="90000"/>
              </a:lnSpc>
              <a:buNone/>
            </a:pPr>
            <a:r>
              <a:rPr lang="ru-RU" sz="2000" b="1" dirty="0">
                <a:solidFill>
                  <a:srgbClr val="000000"/>
                </a:solidFill>
              </a:rPr>
              <a:t>– </a:t>
            </a:r>
            <a:r>
              <a:rPr lang="ru-RU" sz="2000" b="1" dirty="0" smtClean="0">
                <a:solidFill>
                  <a:srgbClr val="000000"/>
                </a:solidFill>
              </a:rPr>
              <a:t>  другие </a:t>
            </a:r>
            <a:r>
              <a:rPr lang="ru-RU" sz="2000" b="1" dirty="0">
                <a:solidFill>
                  <a:srgbClr val="000000"/>
                </a:solidFill>
              </a:rPr>
              <a:t>аффективные психозы – строка (13 – 14);</a:t>
            </a:r>
          </a:p>
          <a:p>
            <a:pPr lvl="0">
              <a:lnSpc>
                <a:spcPct val="90000"/>
              </a:lnSpc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–   </a:t>
            </a:r>
            <a:r>
              <a:rPr lang="ru-RU" sz="2000" b="1" dirty="0">
                <a:solidFill>
                  <a:srgbClr val="000000"/>
                </a:solidFill>
              </a:rPr>
              <a:t>другие органические непсихотические расстройства  - строка (16 – 17);</a:t>
            </a:r>
          </a:p>
          <a:p>
            <a:pPr lvl="0">
              <a:lnSpc>
                <a:spcPct val="90000"/>
              </a:lnSpc>
              <a:buNone/>
            </a:pPr>
            <a:r>
              <a:rPr lang="ru-RU" sz="2000" b="1" dirty="0">
                <a:solidFill>
                  <a:srgbClr val="000000"/>
                </a:solidFill>
              </a:rPr>
              <a:t>– </a:t>
            </a:r>
            <a:r>
              <a:rPr lang="ru-RU" sz="2000" b="1" dirty="0" smtClean="0">
                <a:solidFill>
                  <a:srgbClr val="000000"/>
                </a:solidFill>
              </a:rPr>
              <a:t>  аффективные </a:t>
            </a:r>
            <a:r>
              <a:rPr lang="ru-RU" sz="2000" b="1" dirty="0">
                <a:solidFill>
                  <a:srgbClr val="000000"/>
                </a:solidFill>
              </a:rPr>
              <a:t>непсихотические расстройства – строка (18 – 19);</a:t>
            </a:r>
          </a:p>
          <a:p>
            <a:pPr lvl="0">
              <a:lnSpc>
                <a:spcPct val="90000"/>
              </a:lnSpc>
              <a:buNone/>
            </a:pPr>
            <a:r>
              <a:rPr lang="ru-RU" sz="2000" b="1" dirty="0">
                <a:solidFill>
                  <a:srgbClr val="000000"/>
                </a:solidFill>
              </a:rPr>
              <a:t>– </a:t>
            </a:r>
            <a:r>
              <a:rPr lang="ru-RU" sz="2000" b="1" dirty="0" smtClean="0">
                <a:solidFill>
                  <a:srgbClr val="000000"/>
                </a:solidFill>
              </a:rPr>
              <a:t>  другие </a:t>
            </a:r>
            <a:r>
              <a:rPr lang="ru-RU" sz="2000" b="1" dirty="0">
                <a:solidFill>
                  <a:srgbClr val="000000"/>
                </a:solidFill>
              </a:rPr>
              <a:t>непсихотические расстройства, </a:t>
            </a:r>
            <a:r>
              <a:rPr lang="ru-RU" sz="2000" b="1" dirty="0" smtClean="0">
                <a:solidFill>
                  <a:srgbClr val="000000"/>
                </a:solidFill>
              </a:rPr>
              <a:t>неуточненные непсихотические </a:t>
            </a:r>
            <a:r>
              <a:rPr lang="ru-RU" sz="2000" b="1" dirty="0">
                <a:solidFill>
                  <a:srgbClr val="000000"/>
                </a:solidFill>
              </a:rPr>
              <a:t>расстройства – строка (21 – 22);</a:t>
            </a:r>
          </a:p>
          <a:p>
            <a:pPr lvl="0">
              <a:lnSpc>
                <a:spcPct val="90000"/>
              </a:lnSpc>
              <a:buNone/>
            </a:pPr>
            <a:r>
              <a:rPr lang="ru-RU" sz="2000" b="1" dirty="0">
                <a:solidFill>
                  <a:srgbClr val="000000"/>
                </a:solidFill>
              </a:rPr>
              <a:t>– </a:t>
            </a:r>
            <a:r>
              <a:rPr lang="ru-RU" sz="2000" b="1" dirty="0" smtClean="0">
                <a:solidFill>
                  <a:srgbClr val="000000"/>
                </a:solidFill>
              </a:rPr>
              <a:t>  другие </a:t>
            </a:r>
            <a:r>
              <a:rPr lang="ru-RU" sz="2000" b="1" dirty="0">
                <a:solidFill>
                  <a:srgbClr val="000000"/>
                </a:solidFill>
              </a:rPr>
              <a:t>формы умственной отсталости – строка (24 – 25</a:t>
            </a:r>
            <a:r>
              <a:rPr lang="ru-RU" sz="2000" b="1" dirty="0" smtClean="0">
                <a:solidFill>
                  <a:srgbClr val="000000"/>
                </a:solidFill>
              </a:rPr>
              <a:t>).</a:t>
            </a:r>
          </a:p>
          <a:p>
            <a:pPr lvl="0">
              <a:lnSpc>
                <a:spcPct val="90000"/>
              </a:lnSpc>
              <a:buNone/>
            </a:pPr>
            <a:endParaRPr lang="ru-RU" sz="2000" b="1" dirty="0" smtClean="0">
              <a:solidFill>
                <a:srgbClr val="000000"/>
              </a:solidFill>
            </a:endParaRPr>
          </a:p>
          <a:p>
            <a:pPr lvl="0">
              <a:lnSpc>
                <a:spcPct val="90000"/>
              </a:lnSpc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Дополнительная графа по всем строкам, включая расчетные = графа 4 – графа 5 = графа (пациенты–мужчины). </a:t>
            </a:r>
            <a:endParaRPr lang="ru-RU" sz="2000" b="1" dirty="0">
              <a:solidFill>
                <a:srgbClr val="000000"/>
              </a:solidFill>
            </a:endParaRP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15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540" y="233645"/>
            <a:ext cx="8229600" cy="1143000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 err="1"/>
              <a:t>Внутриформенный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внутритабличный</a:t>
            </a:r>
            <a:r>
              <a:rPr lang="ru-RU" altLang="ru-RU" sz="2400" b="1" dirty="0"/>
              <a:t> контроли -таблицы (2000) и (3000) </a:t>
            </a:r>
            <a:r>
              <a:rPr lang="ru-RU" altLang="ru-RU" sz="2400" b="1" dirty="0" smtClean="0"/>
              <a:t>- продолжение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48780"/>
            <a:ext cx="8229600" cy="4905545"/>
          </a:xfrm>
          <a:solidFill>
            <a:schemeClr val="bg1"/>
          </a:solidFill>
        </p:spPr>
        <p:txBody>
          <a:bodyPr/>
          <a:lstStyle/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2.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Внутритабличный</a:t>
            </a:r>
            <a:r>
              <a:rPr lang="ru-RU" sz="2000" b="1" dirty="0">
                <a:solidFill>
                  <a:srgbClr val="000000"/>
                </a:solidFill>
              </a:rPr>
              <a:t> контроль – по графам: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4 </a:t>
            </a:r>
            <a:r>
              <a:rPr lang="en-US" sz="2000" b="1" dirty="0">
                <a:solidFill>
                  <a:srgbClr val="000000"/>
                </a:solidFill>
              </a:rPr>
              <a:t>&gt; </a:t>
            </a:r>
            <a:r>
              <a:rPr lang="ru-RU" sz="2000" b="1" dirty="0">
                <a:solidFill>
                  <a:srgbClr val="000000"/>
                </a:solidFill>
              </a:rPr>
              <a:t>графы 5 по всем </a:t>
            </a:r>
            <a:r>
              <a:rPr lang="ru-RU" sz="2000" b="1" dirty="0" smtClean="0">
                <a:solidFill>
                  <a:srgbClr val="000000"/>
                </a:solidFill>
              </a:rPr>
              <a:t>строкам, включая расчетные (</a:t>
            </a:r>
            <a:r>
              <a:rPr lang="ru-RU" sz="2000" b="1" dirty="0">
                <a:solidFill>
                  <a:srgbClr val="000000"/>
                </a:solidFill>
              </a:rPr>
              <a:t>с 1 по 25</a:t>
            </a:r>
            <a:r>
              <a:rPr lang="ru-RU" sz="2000" b="1" dirty="0" smtClean="0">
                <a:solidFill>
                  <a:srgbClr val="000000"/>
                </a:solidFill>
              </a:rPr>
              <a:t>);</a:t>
            </a:r>
            <a:r>
              <a:rPr lang="en-US" sz="2000" b="1" dirty="0" smtClean="0">
                <a:solidFill>
                  <a:srgbClr val="000000"/>
                </a:solidFill>
              </a:rPr>
              <a:t> </a:t>
            </a:r>
            <a:endParaRPr lang="ru-RU" sz="2000" b="1" dirty="0">
              <a:solidFill>
                <a:srgbClr val="0000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4 = графы 6+7+8+9+10+11;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4 </a:t>
            </a:r>
            <a:r>
              <a:rPr lang="en-US" sz="2000" b="1" dirty="0">
                <a:solidFill>
                  <a:srgbClr val="000000"/>
                </a:solidFill>
              </a:rPr>
              <a:t>&gt; </a:t>
            </a:r>
            <a:r>
              <a:rPr lang="ru-RU" sz="2000" b="1" dirty="0">
                <a:solidFill>
                  <a:srgbClr val="000000"/>
                </a:solidFill>
              </a:rPr>
              <a:t>или = графы 12+13; в таблице 3000 графа 4 = графы 12 + 13;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14 </a:t>
            </a:r>
            <a:r>
              <a:rPr lang="en-US" sz="2000" b="1" dirty="0">
                <a:solidFill>
                  <a:srgbClr val="000000"/>
                </a:solidFill>
              </a:rPr>
              <a:t>&gt; </a:t>
            </a:r>
            <a:r>
              <a:rPr lang="ru-RU" sz="2000" b="1" dirty="0">
                <a:solidFill>
                  <a:srgbClr val="000000"/>
                </a:solidFill>
              </a:rPr>
              <a:t>графы 15;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14 </a:t>
            </a:r>
            <a:r>
              <a:rPr lang="en-US" sz="2000" b="1" dirty="0">
                <a:solidFill>
                  <a:srgbClr val="000000"/>
                </a:solidFill>
              </a:rPr>
              <a:t>= </a:t>
            </a:r>
            <a:r>
              <a:rPr lang="ru-RU" sz="2000" b="1" dirty="0">
                <a:solidFill>
                  <a:srgbClr val="000000"/>
                </a:solidFill>
              </a:rPr>
              <a:t>графы 16+17+18+19+20+21;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14 </a:t>
            </a:r>
            <a:r>
              <a:rPr lang="en-US" sz="2000" b="1" dirty="0">
                <a:solidFill>
                  <a:srgbClr val="000000"/>
                </a:solidFill>
              </a:rPr>
              <a:t>&gt; </a:t>
            </a:r>
            <a:r>
              <a:rPr lang="ru-RU" sz="2000" b="1" dirty="0">
                <a:solidFill>
                  <a:srgbClr val="000000"/>
                </a:solidFill>
              </a:rPr>
              <a:t>или = графы 22+23; в таблице 3000 графа 14 = графы 22 + 23;</a:t>
            </a:r>
          </a:p>
          <a:p>
            <a:pPr marL="457200" lvl="0" indent="-457200">
              <a:buFont typeface="+mj-lt"/>
              <a:buAutoNum type="arabicPeriod"/>
            </a:pPr>
            <a:endParaRPr lang="ru-RU" sz="1600" b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Дополнительная графа:</a:t>
            </a:r>
          </a:p>
          <a:p>
            <a:pPr marL="0" lvl="0" indent="0">
              <a:buNone/>
            </a:pPr>
            <a:r>
              <a:rPr lang="ru-RU" sz="2000" dirty="0">
                <a:solidFill>
                  <a:srgbClr val="000000"/>
                </a:solidFill>
              </a:rPr>
              <a:t>- </a:t>
            </a:r>
            <a:r>
              <a:rPr lang="ru-RU" sz="2000" b="1" dirty="0">
                <a:solidFill>
                  <a:srgbClr val="000000"/>
                </a:solidFill>
              </a:rPr>
              <a:t>графа 4 – графа 5 </a:t>
            </a:r>
            <a:r>
              <a:rPr lang="ru-RU" sz="2000" b="1" dirty="0" smtClean="0">
                <a:solidFill>
                  <a:srgbClr val="000000"/>
                </a:solidFill>
              </a:rPr>
              <a:t>= мужчины;</a:t>
            </a:r>
          </a:p>
          <a:p>
            <a:pPr marL="0" lvl="0" indent="0"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- графа 4 </a:t>
            </a:r>
            <a:r>
              <a:rPr lang="en-US" sz="2000" b="1" dirty="0" smtClean="0">
                <a:solidFill>
                  <a:srgbClr val="000000"/>
                </a:solidFill>
              </a:rPr>
              <a:t>&gt;</a:t>
            </a:r>
            <a:r>
              <a:rPr lang="ru-RU" sz="2000" b="1" dirty="0" smtClean="0">
                <a:solidFill>
                  <a:srgbClr val="000000"/>
                </a:solidFill>
              </a:rPr>
              <a:t> графа мужчины;</a:t>
            </a:r>
            <a:endParaRPr lang="ru-RU" sz="2000" b="1" dirty="0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62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31540" y="188641"/>
            <a:ext cx="8229600" cy="81009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200" b="1" dirty="0" smtClean="0">
                <a:solidFill>
                  <a:srgbClr val="008000"/>
                </a:solidFill>
              </a:rPr>
              <a:t>Для справки:</a:t>
            </a: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1898830"/>
            <a:ext cx="7985230" cy="422733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 smtClean="0"/>
              <a:t>В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презентации </a:t>
            </a:r>
            <a:r>
              <a:rPr lang="ru-RU" sz="2400" b="1" dirty="0" smtClean="0">
                <a:solidFill>
                  <a:schemeClr val="tx1"/>
                </a:solidFill>
              </a:rPr>
              <a:t>приведены сведения по формам №№ 10 и 36, действующим с 2014 года.</a:t>
            </a:r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pPr lvl="0" algn="just"/>
            <a:r>
              <a:rPr lang="ru-RU" sz="2400" b="1" dirty="0">
                <a:solidFill>
                  <a:srgbClr val="000000"/>
                </a:solidFill>
              </a:rPr>
              <a:t>В некоторых случаях для оценки достоверности содержащихся в отчетных формах сведений используются процентные показатели. В приведенных в </a:t>
            </a:r>
            <a:r>
              <a:rPr lang="ru-RU" sz="2400" b="1" dirty="0" smtClean="0">
                <a:solidFill>
                  <a:srgbClr val="000000"/>
                </a:solidFill>
              </a:rPr>
              <a:t>презентации </a:t>
            </a:r>
            <a:r>
              <a:rPr lang="ru-RU" sz="2400" b="1" dirty="0">
                <a:solidFill>
                  <a:srgbClr val="000000"/>
                </a:solidFill>
              </a:rPr>
              <a:t>примерах расхождения </a:t>
            </a:r>
            <a:r>
              <a:rPr lang="ru-RU" sz="2400" b="1" dirty="0" smtClean="0">
                <a:solidFill>
                  <a:srgbClr val="000000"/>
                </a:solidFill>
              </a:rPr>
              <a:t>данных </a:t>
            </a:r>
            <a:r>
              <a:rPr lang="ru-RU" sz="2400" b="1" dirty="0">
                <a:solidFill>
                  <a:srgbClr val="000000"/>
                </a:solidFill>
              </a:rPr>
              <a:t>величиной менее </a:t>
            </a:r>
            <a:r>
              <a:rPr lang="ru-RU" sz="2400" b="1" dirty="0" smtClean="0">
                <a:solidFill>
                  <a:srgbClr val="000000"/>
                </a:solidFill>
              </a:rPr>
              <a:t>5,0</a:t>
            </a:r>
            <a:r>
              <a:rPr lang="ru-RU" sz="2400" b="1" dirty="0">
                <a:solidFill>
                  <a:srgbClr val="000000"/>
                </a:solidFill>
              </a:rPr>
              <a:t>% </a:t>
            </a:r>
            <a:r>
              <a:rPr lang="ru-RU" sz="2400" b="1" dirty="0" smtClean="0">
                <a:solidFill>
                  <a:srgbClr val="000000"/>
                </a:solidFill>
              </a:rPr>
              <a:t> были расценены как допустимые.</a:t>
            </a:r>
            <a:endParaRPr lang="ru-RU" sz="2400" b="1" dirty="0">
              <a:solidFill>
                <a:srgbClr val="000000"/>
              </a:solidFill>
            </a:endParaRPr>
          </a:p>
          <a:p>
            <a:pPr>
              <a:buFontTx/>
              <a:buNone/>
            </a:pPr>
            <a:endParaRPr lang="ru-RU" sz="800" b="1" dirty="0" smtClean="0">
              <a:solidFill>
                <a:schemeClr val="tx1"/>
              </a:solidFill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49499D-E26C-4898-A825-CACBC12FC6B5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 err="1"/>
              <a:t>Внутриформенный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внутритабличный</a:t>
            </a:r>
            <a:r>
              <a:rPr lang="ru-RU" altLang="ru-RU" sz="2400" b="1" dirty="0"/>
              <a:t> контроли -таблицы (2000) и (3000) </a:t>
            </a:r>
            <a:r>
              <a:rPr lang="ru-RU" altLang="ru-RU" sz="2400" b="1" dirty="0" smtClean="0"/>
              <a:t>- </a:t>
            </a:r>
            <a:r>
              <a:rPr lang="ru-RU" altLang="ru-RU" sz="2400" b="1" dirty="0"/>
              <a:t>продолжение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2000" b="1" dirty="0" smtClean="0"/>
              <a:t>    3. </a:t>
            </a:r>
            <a:r>
              <a:rPr lang="ru-RU" sz="2000" b="1" dirty="0" err="1"/>
              <a:t>Внутритабличный</a:t>
            </a:r>
            <a:r>
              <a:rPr lang="ru-RU" sz="2000" b="1" dirty="0"/>
              <a:t> контроль – по </a:t>
            </a:r>
            <a:r>
              <a:rPr lang="ru-RU" sz="2000" b="1" dirty="0" smtClean="0"/>
              <a:t>графам таблиц:  </a:t>
            </a:r>
          </a:p>
          <a:p>
            <a:pPr marL="0" indent="0">
              <a:buNone/>
            </a:pPr>
            <a:endParaRPr lang="ru-RU" sz="2000" b="1" dirty="0" smtClean="0"/>
          </a:p>
          <a:p>
            <a:pPr marL="361950" indent="0" algn="just">
              <a:buNone/>
            </a:pPr>
            <a:r>
              <a:rPr lang="ru-RU" sz="2000" b="1" dirty="0" smtClean="0"/>
              <a:t>число </a:t>
            </a:r>
            <a:r>
              <a:rPr lang="ru-RU" sz="2400" b="1" dirty="0" smtClean="0"/>
              <a:t>зарегистрированных всего</a:t>
            </a:r>
            <a:r>
              <a:rPr lang="ru-RU" sz="2000" b="1" dirty="0" smtClean="0"/>
              <a:t> больше числа з</a:t>
            </a:r>
            <a:r>
              <a:rPr lang="ru-RU" sz="2400" b="1" dirty="0" smtClean="0"/>
              <a:t>арегистрированных сельских жителей </a:t>
            </a:r>
            <a:r>
              <a:rPr lang="ru-RU" sz="2000" b="1" dirty="0" smtClean="0"/>
              <a:t>по      соответствующим  графам.  Допускается равенство чисел в  </a:t>
            </a:r>
          </a:p>
          <a:p>
            <a:pPr marL="361950" indent="0" algn="just">
              <a:buNone/>
            </a:pPr>
            <a:r>
              <a:rPr lang="ru-RU" sz="2000" b="1" dirty="0" smtClean="0"/>
              <a:t>соотносимых графах (зарегистрированные всего равны зарегистрированные сельские жители) при составлении отчета на уровне небольших субъектов.</a:t>
            </a:r>
            <a:endParaRPr lang="ru-RU" sz="2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121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44072"/>
          </a:xfrm>
          <a:solidFill>
            <a:schemeClr val="bg1"/>
          </a:solidFill>
        </p:spPr>
        <p:txBody>
          <a:bodyPr/>
          <a:lstStyle/>
          <a:p>
            <a:r>
              <a:rPr lang="ru-RU" sz="1600" b="1" dirty="0">
                <a:solidFill>
                  <a:srgbClr val="000000"/>
                </a:solidFill>
              </a:rPr>
              <a:t>Примеры расхождений по дополнительным (расчетным) строкам в т.2000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53725"/>
            <a:ext cx="7895220" cy="5580620"/>
          </a:xfrm>
          <a:solidFill>
            <a:schemeClr val="bg1"/>
          </a:solidFill>
        </p:spPr>
        <p:txBody>
          <a:bodyPr/>
          <a:lstStyle/>
          <a:p>
            <a:pPr marL="0" lvl="0" indent="0" algn="just">
              <a:buNone/>
            </a:pPr>
            <a:r>
              <a:rPr lang="ru-RU" sz="1400" b="1" dirty="0">
                <a:solidFill>
                  <a:srgbClr val="000000"/>
                </a:solidFill>
              </a:rPr>
              <a:t> </a:t>
            </a:r>
            <a:r>
              <a:rPr lang="ru-RU" sz="1400" b="1" dirty="0" smtClean="0">
                <a:solidFill>
                  <a:srgbClr val="000000"/>
                </a:solidFill>
              </a:rPr>
              <a:t>      </a:t>
            </a:r>
            <a:r>
              <a:rPr lang="ru-RU" sz="1600" b="1" dirty="0" smtClean="0">
                <a:solidFill>
                  <a:srgbClr val="000000"/>
                </a:solidFill>
              </a:rPr>
              <a:t>По </a:t>
            </a:r>
            <a:r>
              <a:rPr lang="ru-RU" sz="1600" b="1" dirty="0">
                <a:solidFill>
                  <a:srgbClr val="000000"/>
                </a:solidFill>
              </a:rPr>
              <a:t>строке 3-4-5-6</a:t>
            </a:r>
            <a:r>
              <a:rPr lang="ru-RU" sz="1400" b="1" dirty="0">
                <a:solidFill>
                  <a:srgbClr val="000000"/>
                </a:solidFill>
              </a:rPr>
              <a:t>:                                                                                                     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всего городских жителей (гр.4)  меньше  состоящих на конец года (гр.12 + гр.13)  в </a:t>
            </a:r>
            <a:r>
              <a:rPr lang="ru-RU" sz="1600" b="1" u="sng" dirty="0">
                <a:solidFill>
                  <a:srgbClr val="000000"/>
                </a:solidFill>
              </a:rPr>
              <a:t>Адыгейской Республике </a:t>
            </a:r>
            <a:r>
              <a:rPr lang="ru-RU" sz="1600" b="1" dirty="0">
                <a:solidFill>
                  <a:srgbClr val="000000"/>
                </a:solidFill>
              </a:rPr>
              <a:t>на 3 человека, в </a:t>
            </a:r>
            <a:r>
              <a:rPr lang="ru-RU" sz="1600" b="1" u="sng" dirty="0">
                <a:solidFill>
                  <a:srgbClr val="000000"/>
                </a:solidFill>
              </a:rPr>
              <a:t>Краснодарском крае </a:t>
            </a:r>
            <a:r>
              <a:rPr lang="ru-RU" sz="1600" b="1" dirty="0">
                <a:solidFill>
                  <a:srgbClr val="000000"/>
                </a:solidFill>
              </a:rPr>
              <a:t>– на 470 человек;</a:t>
            </a:r>
          </a:p>
          <a:p>
            <a:pPr lvl="0" algn="just"/>
            <a:endParaRPr lang="ru-RU" sz="1400" b="1" dirty="0">
              <a:solidFill>
                <a:srgbClr val="000000"/>
              </a:solidFill>
            </a:endParaRPr>
          </a:p>
          <a:p>
            <a:pPr marL="0" lvl="0" indent="0" algn="just">
              <a:buNone/>
            </a:pPr>
            <a:r>
              <a:rPr lang="ru-RU" sz="1400" b="1" dirty="0">
                <a:solidFill>
                  <a:srgbClr val="000000"/>
                </a:solidFill>
              </a:rPr>
              <a:t>       </a:t>
            </a:r>
            <a:r>
              <a:rPr lang="ru-RU" sz="1600" b="1" dirty="0">
                <a:solidFill>
                  <a:srgbClr val="000000"/>
                </a:solidFill>
              </a:rPr>
              <a:t>По строке 11 – 12: 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всего сельских жителей (гр.4) меньше состоящих на конец года (гр.12 + гр.13) в </a:t>
            </a:r>
            <a:r>
              <a:rPr lang="ru-RU" sz="1600" b="1" u="sng" dirty="0">
                <a:solidFill>
                  <a:srgbClr val="000000"/>
                </a:solidFill>
              </a:rPr>
              <a:t>Тамбовской области</a:t>
            </a:r>
            <a:r>
              <a:rPr lang="ru-RU" sz="1600" b="1" dirty="0">
                <a:solidFill>
                  <a:srgbClr val="000000"/>
                </a:solidFill>
              </a:rPr>
              <a:t> на 1 человека;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всего городских жителей (гр.4)  меньше  состоящих на конец года (гр.12 + гр.13) по 1 человеку в </a:t>
            </a:r>
            <a:r>
              <a:rPr lang="ru-RU" sz="1600" b="1" u="sng" dirty="0" smtClean="0">
                <a:solidFill>
                  <a:srgbClr val="000000"/>
                </a:solidFill>
              </a:rPr>
              <a:t>Республиках </a:t>
            </a:r>
            <a:r>
              <a:rPr lang="ru-RU" sz="1600" b="1" u="sng" dirty="0">
                <a:solidFill>
                  <a:srgbClr val="000000"/>
                </a:solidFill>
              </a:rPr>
              <a:t>Коми</a:t>
            </a:r>
            <a:r>
              <a:rPr lang="ru-RU" sz="1600" b="1" dirty="0">
                <a:solidFill>
                  <a:srgbClr val="000000"/>
                </a:solidFill>
              </a:rPr>
              <a:t> и </a:t>
            </a:r>
            <a:r>
              <a:rPr lang="ru-RU" sz="1600" b="1" u="sng" dirty="0">
                <a:solidFill>
                  <a:srgbClr val="000000"/>
                </a:solidFill>
              </a:rPr>
              <a:t>Удмуртской</a:t>
            </a:r>
            <a:r>
              <a:rPr lang="ru-RU" sz="1600" b="1" dirty="0">
                <a:solidFill>
                  <a:srgbClr val="000000"/>
                </a:solidFill>
              </a:rPr>
              <a:t>, на 4 человека в </a:t>
            </a:r>
            <a:r>
              <a:rPr lang="ru-RU" sz="1600" b="1" u="sng" dirty="0">
                <a:solidFill>
                  <a:srgbClr val="000000"/>
                </a:solidFill>
              </a:rPr>
              <a:t>Оренбургской области</a:t>
            </a:r>
            <a:r>
              <a:rPr lang="ru-RU" sz="1600" b="1" dirty="0">
                <a:solidFill>
                  <a:srgbClr val="000000"/>
                </a:solidFill>
              </a:rPr>
              <a:t>;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всего состоящих на конец года под диспансерным наблюдением (гр.12) меньше аналогичного контингента сельских жителей (гр.22) на 1 человека в </a:t>
            </a:r>
            <a:r>
              <a:rPr lang="ru-RU" sz="1600" b="1" u="sng" dirty="0">
                <a:solidFill>
                  <a:srgbClr val="000000"/>
                </a:solidFill>
              </a:rPr>
              <a:t>Республике Дагестан</a:t>
            </a:r>
            <a:r>
              <a:rPr lang="ru-RU" sz="1600" b="1" dirty="0">
                <a:solidFill>
                  <a:srgbClr val="000000"/>
                </a:solidFill>
              </a:rPr>
              <a:t>;</a:t>
            </a:r>
          </a:p>
          <a:p>
            <a:pPr lvl="0" algn="just"/>
            <a:endParaRPr lang="ru-RU" sz="1400" b="1" dirty="0">
              <a:solidFill>
                <a:srgbClr val="000000"/>
              </a:solidFill>
            </a:endParaRPr>
          </a:p>
          <a:p>
            <a:pPr marL="0" lvl="0" indent="0" algn="just">
              <a:buNone/>
            </a:pPr>
            <a:r>
              <a:rPr lang="ru-RU" sz="1400" b="1" dirty="0">
                <a:solidFill>
                  <a:srgbClr val="000000"/>
                </a:solidFill>
              </a:rPr>
              <a:t>       </a:t>
            </a:r>
            <a:r>
              <a:rPr lang="ru-RU" sz="1600" b="1" dirty="0">
                <a:solidFill>
                  <a:srgbClr val="000000"/>
                </a:solidFill>
              </a:rPr>
              <a:t>По строке 13-14: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всего (гр.4) меньше состоящих на конец года всего (гр.12 +13) на 1 человека в </a:t>
            </a:r>
            <a:r>
              <a:rPr lang="ru-RU" sz="1600" b="1" u="sng" dirty="0">
                <a:solidFill>
                  <a:srgbClr val="000000"/>
                </a:solidFill>
              </a:rPr>
              <a:t>ХМАО</a:t>
            </a:r>
            <a:r>
              <a:rPr lang="ru-RU" sz="1600" b="1" dirty="0">
                <a:solidFill>
                  <a:srgbClr val="000000"/>
                </a:solidFill>
              </a:rPr>
              <a:t>, такая же разница по городским жителям;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всего сельских жителей (гр.4) меньше состоящих на конец года всего (гр.12+13) на 18 человек в </a:t>
            </a:r>
            <a:r>
              <a:rPr lang="ru-RU" sz="1600" b="1" u="sng" dirty="0">
                <a:solidFill>
                  <a:srgbClr val="000000"/>
                </a:solidFill>
              </a:rPr>
              <a:t>Иркутской области</a:t>
            </a:r>
            <a:r>
              <a:rPr lang="ru-RU" sz="1600" b="1" dirty="0">
                <a:solidFill>
                  <a:srgbClr val="000000"/>
                </a:solidFill>
              </a:rPr>
              <a:t>;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4971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4092"/>
          </a:xfrm>
          <a:solidFill>
            <a:schemeClr val="bg1"/>
          </a:solidFill>
        </p:spPr>
        <p:txBody>
          <a:bodyPr/>
          <a:lstStyle/>
          <a:p>
            <a:r>
              <a:rPr lang="ru-RU" sz="1600" b="1" dirty="0">
                <a:solidFill>
                  <a:srgbClr val="000000"/>
                </a:solidFill>
              </a:rPr>
              <a:t>Примеры расхождений по дополнительным (расчетным) строкам в т.2000- продолжение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lvl="0" indent="0" algn="just">
              <a:buNone/>
            </a:pPr>
            <a:r>
              <a:rPr lang="ru-RU" sz="1600" b="1" dirty="0" smtClean="0">
                <a:solidFill>
                  <a:srgbClr val="000000"/>
                </a:solidFill>
              </a:rPr>
              <a:t>      По </a:t>
            </a:r>
            <a:r>
              <a:rPr lang="ru-RU" sz="1600" b="1" dirty="0">
                <a:solidFill>
                  <a:srgbClr val="000000"/>
                </a:solidFill>
              </a:rPr>
              <a:t>строке 16-17: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всего мужчин (расчетная графа=гр.4-5) меньше зарегистрированных сельских мужчин (гр.14-15) на 2 человека в </a:t>
            </a:r>
            <a:r>
              <a:rPr lang="ru-RU" sz="1600" b="1" u="sng" dirty="0">
                <a:solidFill>
                  <a:srgbClr val="000000"/>
                </a:solidFill>
              </a:rPr>
              <a:t>Ингушской Республике</a:t>
            </a:r>
            <a:r>
              <a:rPr lang="ru-RU" sz="1600" b="1" dirty="0">
                <a:solidFill>
                  <a:srgbClr val="000000"/>
                </a:solidFill>
              </a:rPr>
              <a:t>;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 всего городских жителей (гр.4) меньше состоящих на конец года всего (гр.12+13) на 67 человек в </a:t>
            </a:r>
            <a:r>
              <a:rPr lang="ru-RU" sz="1600" b="1" u="sng" dirty="0">
                <a:solidFill>
                  <a:srgbClr val="000000"/>
                </a:solidFill>
              </a:rPr>
              <a:t>Иркутской области</a:t>
            </a:r>
            <a:r>
              <a:rPr lang="ru-RU" sz="1600" b="1" dirty="0">
                <a:solidFill>
                  <a:srgbClr val="000000"/>
                </a:solidFill>
              </a:rPr>
              <a:t>;</a:t>
            </a:r>
          </a:p>
          <a:p>
            <a:pPr lvl="0" algn="just"/>
            <a:endParaRPr lang="ru-RU" sz="1400" b="1" dirty="0">
              <a:solidFill>
                <a:srgbClr val="000000"/>
              </a:solidFill>
            </a:endParaRPr>
          </a:p>
          <a:p>
            <a:pPr marL="0" lvl="0" indent="0" algn="just">
              <a:buNone/>
            </a:pPr>
            <a:r>
              <a:rPr lang="ru-RU" sz="1400" b="1" dirty="0">
                <a:solidFill>
                  <a:srgbClr val="000000"/>
                </a:solidFill>
              </a:rPr>
              <a:t>       </a:t>
            </a:r>
            <a:r>
              <a:rPr lang="ru-RU" sz="1600" b="1" dirty="0">
                <a:solidFill>
                  <a:srgbClr val="000000"/>
                </a:solidFill>
              </a:rPr>
              <a:t>По строке 24-25: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в общей сложности во всех таблицах </a:t>
            </a:r>
            <a:r>
              <a:rPr lang="ru-RU" sz="1600" b="1" dirty="0" smtClean="0">
                <a:solidFill>
                  <a:srgbClr val="000000"/>
                </a:solidFill>
              </a:rPr>
              <a:t>зарегистрированные </a:t>
            </a:r>
            <a:r>
              <a:rPr lang="ru-RU" sz="1600" b="1" dirty="0">
                <a:solidFill>
                  <a:srgbClr val="000000"/>
                </a:solidFill>
              </a:rPr>
              <a:t>всего, </a:t>
            </a:r>
            <a:r>
              <a:rPr lang="ru-RU" sz="1600" b="1" dirty="0" smtClean="0">
                <a:solidFill>
                  <a:srgbClr val="000000"/>
                </a:solidFill>
              </a:rPr>
              <a:t>зарегистрированные сельские </a:t>
            </a:r>
            <a:r>
              <a:rPr lang="ru-RU" sz="1600" b="1" dirty="0">
                <a:solidFill>
                  <a:srgbClr val="000000"/>
                </a:solidFill>
              </a:rPr>
              <a:t>и </a:t>
            </a:r>
            <a:r>
              <a:rPr lang="ru-RU" sz="1600" b="1" dirty="0" smtClean="0">
                <a:solidFill>
                  <a:srgbClr val="000000"/>
                </a:solidFill>
              </a:rPr>
              <a:t>зарегистрированные городские жители </a:t>
            </a:r>
            <a:r>
              <a:rPr lang="ru-RU" sz="1600" b="1" dirty="0">
                <a:solidFill>
                  <a:srgbClr val="000000"/>
                </a:solidFill>
              </a:rPr>
              <a:t>– в 15 субъектах выявились расхождения по 28 графо-клеткам </a:t>
            </a:r>
            <a:r>
              <a:rPr lang="ru-RU" sz="1600" b="1" dirty="0" smtClean="0">
                <a:solidFill>
                  <a:srgbClr val="000000"/>
                </a:solidFill>
              </a:rPr>
              <a:t>величиной </a:t>
            </a:r>
            <a:r>
              <a:rPr lang="ru-RU" sz="1600" b="1" dirty="0">
                <a:solidFill>
                  <a:srgbClr val="000000"/>
                </a:solidFill>
              </a:rPr>
              <a:t>от «-» 3 до «-» 456.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0339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72"/>
          </a:xfrm>
          <a:solidFill>
            <a:schemeClr val="bg1"/>
          </a:solidFill>
        </p:spPr>
        <p:txBody>
          <a:bodyPr/>
          <a:lstStyle/>
          <a:p>
            <a:r>
              <a:rPr lang="ru-RU" sz="1600" b="1" dirty="0">
                <a:solidFill>
                  <a:srgbClr val="000000"/>
                </a:solidFill>
              </a:rPr>
              <a:t>Примеры расхождений по дополнительным (расчетным) строкам в т.3000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43736"/>
            <a:ext cx="8229600" cy="5082428"/>
          </a:xfrm>
          <a:solidFill>
            <a:schemeClr val="bg1"/>
          </a:solidFill>
        </p:spPr>
        <p:txBody>
          <a:bodyPr/>
          <a:lstStyle/>
          <a:p>
            <a:pPr marL="0" lvl="0" indent="0">
              <a:buNone/>
            </a:pPr>
            <a:r>
              <a:rPr lang="ru-RU" sz="1600" b="1" dirty="0" smtClean="0">
                <a:solidFill>
                  <a:srgbClr val="000000"/>
                </a:solidFill>
              </a:rPr>
              <a:t>      </a:t>
            </a:r>
          </a:p>
          <a:p>
            <a:pPr marL="0" lvl="0" indent="0">
              <a:buNone/>
            </a:pPr>
            <a:r>
              <a:rPr lang="ru-RU" sz="1600" b="1" dirty="0">
                <a:solidFill>
                  <a:srgbClr val="000000"/>
                </a:solidFill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</a:rPr>
              <a:t>     По </a:t>
            </a:r>
            <a:r>
              <a:rPr lang="ru-RU" sz="1600" b="1" dirty="0">
                <a:solidFill>
                  <a:srgbClr val="000000"/>
                </a:solidFill>
              </a:rPr>
              <a:t>строке 11-12: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с впервые в жизни установленным диагнозом мужчин «-» 6 человек в </a:t>
            </a:r>
            <a:r>
              <a:rPr lang="ru-RU" sz="1600" b="1" u="sng" dirty="0">
                <a:solidFill>
                  <a:srgbClr val="000000"/>
                </a:solidFill>
              </a:rPr>
              <a:t>Красноярском крае</a:t>
            </a:r>
            <a:r>
              <a:rPr lang="ru-RU" sz="1600" b="1" dirty="0">
                <a:solidFill>
                  <a:srgbClr val="000000"/>
                </a:solidFill>
              </a:rPr>
              <a:t>;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городских мужчин с впервые в жизни установленным диагнозом по «-» 1 человеку в </a:t>
            </a:r>
            <a:r>
              <a:rPr lang="ru-RU" sz="1600" b="1" u="sng" dirty="0">
                <a:solidFill>
                  <a:srgbClr val="000000"/>
                </a:solidFill>
              </a:rPr>
              <a:t>Оренбургской</a:t>
            </a:r>
            <a:r>
              <a:rPr lang="ru-RU" sz="1600" b="1" dirty="0">
                <a:solidFill>
                  <a:srgbClr val="000000"/>
                </a:solidFill>
              </a:rPr>
              <a:t> и </a:t>
            </a:r>
            <a:r>
              <a:rPr lang="ru-RU" sz="1600" b="1" u="sng" dirty="0">
                <a:solidFill>
                  <a:srgbClr val="000000"/>
                </a:solidFill>
              </a:rPr>
              <a:t>Амурской</a:t>
            </a:r>
            <a:r>
              <a:rPr lang="ru-RU" sz="1600" b="1" dirty="0">
                <a:solidFill>
                  <a:srgbClr val="000000"/>
                </a:solidFill>
              </a:rPr>
              <a:t> областях, «-» 11 человек в </a:t>
            </a:r>
            <a:r>
              <a:rPr lang="ru-RU" sz="1600" b="1" u="sng" dirty="0">
                <a:solidFill>
                  <a:srgbClr val="000000"/>
                </a:solidFill>
              </a:rPr>
              <a:t>Красноярском крае</a:t>
            </a:r>
            <a:r>
              <a:rPr lang="ru-RU" sz="1600" b="1" dirty="0">
                <a:solidFill>
                  <a:srgbClr val="000000"/>
                </a:solidFill>
              </a:rPr>
              <a:t>;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зарегистрированных городских жителей - детей 0-14 лет с впервые в жизни установленным диагнозом по «-» человека в </a:t>
            </a:r>
            <a:r>
              <a:rPr lang="ru-RU" sz="1600" b="1" u="sng" dirty="0">
                <a:solidFill>
                  <a:srgbClr val="000000"/>
                </a:solidFill>
              </a:rPr>
              <a:t>Ленинградской</a:t>
            </a:r>
            <a:r>
              <a:rPr lang="ru-RU" sz="1600" b="1" dirty="0">
                <a:solidFill>
                  <a:srgbClr val="000000"/>
                </a:solidFill>
              </a:rPr>
              <a:t> и </a:t>
            </a:r>
            <a:r>
              <a:rPr lang="ru-RU" sz="1600" b="1" u="sng" dirty="0">
                <a:solidFill>
                  <a:srgbClr val="000000"/>
                </a:solidFill>
              </a:rPr>
              <a:t>Иркутской</a:t>
            </a:r>
            <a:r>
              <a:rPr lang="ru-RU" sz="1600" b="1" dirty="0">
                <a:solidFill>
                  <a:srgbClr val="000000"/>
                </a:solidFill>
              </a:rPr>
              <a:t> областях; </a:t>
            </a:r>
          </a:p>
          <a:p>
            <a:pPr marL="0" lvl="0" indent="0" algn="just">
              <a:buNone/>
            </a:pPr>
            <a:r>
              <a:rPr lang="ru-RU" sz="1600" b="1" dirty="0">
                <a:solidFill>
                  <a:srgbClr val="000000"/>
                </a:solidFill>
              </a:rPr>
              <a:t>   </a:t>
            </a:r>
          </a:p>
          <a:p>
            <a:pPr marL="0" lvl="0" indent="0" algn="just">
              <a:buNone/>
            </a:pPr>
            <a:r>
              <a:rPr lang="ru-RU" sz="1600" b="1" dirty="0">
                <a:solidFill>
                  <a:srgbClr val="000000"/>
                </a:solidFill>
              </a:rPr>
              <a:t>      По  строке 24-25:</a:t>
            </a:r>
          </a:p>
          <a:p>
            <a:pPr lvl="0" algn="just"/>
            <a:r>
              <a:rPr lang="ru-RU" sz="1600" b="1" dirty="0">
                <a:solidFill>
                  <a:srgbClr val="000000"/>
                </a:solidFill>
              </a:rPr>
              <a:t>всего с впервые в жизни установленным диагнозом зарегистрировано (гр.4) на 24 человека меньше, чем </a:t>
            </a:r>
            <a:r>
              <a:rPr lang="ru-RU" sz="1600" b="1" dirty="0" smtClean="0">
                <a:solidFill>
                  <a:srgbClr val="000000"/>
                </a:solidFill>
              </a:rPr>
              <a:t>женщин </a:t>
            </a:r>
            <a:r>
              <a:rPr lang="ru-RU" sz="1600" b="1" dirty="0">
                <a:solidFill>
                  <a:srgbClr val="000000"/>
                </a:solidFill>
              </a:rPr>
              <a:t>(гр.5), т.е. число мужчин по этой строке равно «-» 24 в </a:t>
            </a:r>
            <a:r>
              <a:rPr lang="ru-RU" sz="1600" b="1" u="sng" dirty="0">
                <a:solidFill>
                  <a:srgbClr val="000000"/>
                </a:solidFill>
              </a:rPr>
              <a:t>Красноярском крае</a:t>
            </a:r>
            <a:r>
              <a:rPr lang="ru-RU" sz="1600" b="1" dirty="0">
                <a:solidFill>
                  <a:srgbClr val="000000"/>
                </a:solidFill>
              </a:rPr>
              <a:t>. Этот же показатель в городских жителях равен «-» 50 – число городских жителей с впервые в жизни установленным диагнозом равно 40, число аналогичных городских женщин равно 90.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0037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 err="1" smtClean="0"/>
              <a:t>Внутриформенный</a:t>
            </a:r>
            <a:r>
              <a:rPr lang="ru-RU" altLang="ru-RU" sz="2400" b="1" dirty="0" smtClean="0"/>
              <a:t> межтабличный контроль - таблицы </a:t>
            </a:r>
            <a:r>
              <a:rPr lang="ru-RU" altLang="ru-RU" sz="2400" b="1" dirty="0"/>
              <a:t>(2000) и (3000)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63815"/>
            <a:ext cx="8229600" cy="4362348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2000" b="1" dirty="0" smtClean="0"/>
              <a:t> </a:t>
            </a:r>
          </a:p>
          <a:p>
            <a:pPr marL="0" indent="0">
              <a:buNone/>
            </a:pPr>
            <a:r>
              <a:rPr lang="ru-RU" sz="2000" b="1" dirty="0" smtClean="0"/>
              <a:t>Число </a:t>
            </a:r>
            <a:r>
              <a:rPr lang="ru-RU" sz="2400" b="1" dirty="0" smtClean="0"/>
              <a:t>зарегистрированных всего </a:t>
            </a:r>
            <a:r>
              <a:rPr lang="ru-RU" sz="2000" b="1" dirty="0" smtClean="0"/>
              <a:t>(т.2000) больше числа </a:t>
            </a:r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400" b="1" dirty="0" smtClean="0"/>
              <a:t>зарегистрированных с впервые в жизни установленным диагнозом </a:t>
            </a:r>
            <a:r>
              <a:rPr lang="ru-RU" sz="2000" b="1" dirty="0" smtClean="0"/>
              <a:t>по всем графам:</a:t>
            </a:r>
          </a:p>
          <a:p>
            <a:pPr>
              <a:buFontTx/>
              <a:buChar char="-"/>
            </a:pPr>
            <a:r>
              <a:rPr lang="ru-RU" sz="2000" b="1" dirty="0" smtClean="0"/>
              <a:t>графа 4 таблицы 2000 </a:t>
            </a:r>
            <a:r>
              <a:rPr lang="en-US" sz="2000" b="1" dirty="0" smtClean="0"/>
              <a:t>&gt; </a:t>
            </a:r>
            <a:r>
              <a:rPr lang="ru-RU" sz="2000" b="1" dirty="0" smtClean="0"/>
              <a:t>графы 4 таблицы 3000;</a:t>
            </a:r>
          </a:p>
          <a:p>
            <a:pPr>
              <a:buFontTx/>
              <a:buChar char="-"/>
            </a:pPr>
            <a:r>
              <a:rPr lang="ru-RU" sz="2000" b="1" dirty="0"/>
              <a:t>графа </a:t>
            </a:r>
            <a:r>
              <a:rPr lang="ru-RU" sz="2000" b="1" dirty="0" smtClean="0"/>
              <a:t>5 таблицы </a:t>
            </a:r>
            <a:r>
              <a:rPr lang="ru-RU" sz="2000" b="1" dirty="0"/>
              <a:t>2000 </a:t>
            </a:r>
            <a:r>
              <a:rPr lang="en-US" sz="2000" b="1" dirty="0"/>
              <a:t>&gt; </a:t>
            </a:r>
            <a:r>
              <a:rPr lang="ru-RU" sz="2000" b="1" dirty="0"/>
              <a:t>графы </a:t>
            </a:r>
            <a:r>
              <a:rPr lang="ru-RU" sz="2000" b="1" dirty="0" smtClean="0"/>
              <a:t>5 </a:t>
            </a:r>
            <a:r>
              <a:rPr lang="ru-RU" sz="2000" b="1" dirty="0"/>
              <a:t>таблицы 3000</a:t>
            </a:r>
            <a:r>
              <a:rPr lang="ru-RU" sz="2000" b="1" dirty="0" smtClean="0"/>
              <a:t>;</a:t>
            </a:r>
          </a:p>
          <a:p>
            <a:pPr>
              <a:buFontTx/>
              <a:buChar char="-"/>
            </a:pPr>
            <a:r>
              <a:rPr lang="ru-RU" sz="2000" b="1" dirty="0" smtClean="0"/>
              <a:t>и т.д. по всем графам;</a:t>
            </a:r>
          </a:p>
          <a:p>
            <a:pPr>
              <a:buFontTx/>
              <a:buChar char="-"/>
            </a:pPr>
            <a:r>
              <a:rPr lang="ru-RU" sz="2000" b="1" dirty="0" smtClean="0"/>
              <a:t>сумма граф 12 и 13 т.2000 </a:t>
            </a:r>
            <a:r>
              <a:rPr lang="en-US" sz="2000" b="1" dirty="0" smtClean="0"/>
              <a:t>&gt; </a:t>
            </a:r>
            <a:r>
              <a:rPr lang="ru-RU" sz="2000" b="1" dirty="0" smtClean="0"/>
              <a:t>суммы граф 12 и 13 т.3000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7673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9067"/>
          </a:xfrm>
          <a:solidFill>
            <a:schemeClr val="bg1"/>
          </a:solidFill>
        </p:spPr>
        <p:txBody>
          <a:bodyPr/>
          <a:lstStyle/>
          <a:p>
            <a:r>
              <a:rPr lang="ru-RU" sz="1600" b="1" dirty="0" smtClean="0"/>
              <a:t>Примеры по </a:t>
            </a:r>
            <a:r>
              <a:rPr lang="ru-RU" sz="1600" b="1" dirty="0" err="1" smtClean="0"/>
              <a:t>внутриформенному</a:t>
            </a:r>
            <a:r>
              <a:rPr lang="ru-RU" sz="1600" b="1" dirty="0" smtClean="0"/>
              <a:t> межтабличному контролю между тт. 2000-3000 по всем строкам (в </a:t>
            </a:r>
            <a:r>
              <a:rPr lang="ru-RU" sz="1600" b="1" dirty="0" err="1" smtClean="0"/>
              <a:t>т.ч</a:t>
            </a:r>
            <a:r>
              <a:rPr lang="ru-RU" sz="1600" b="1" dirty="0" smtClean="0"/>
              <a:t>. расчетным) и графам (в </a:t>
            </a:r>
            <a:r>
              <a:rPr lang="ru-RU" sz="1600" b="1" dirty="0" err="1" smtClean="0"/>
              <a:t>т.ч</a:t>
            </a:r>
            <a:r>
              <a:rPr lang="ru-RU" sz="1600" b="1" dirty="0" smtClean="0"/>
              <a:t>. расчетным)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7985230" cy="5490610"/>
          </a:xfrm>
          <a:solidFill>
            <a:schemeClr val="bg1"/>
          </a:solidFill>
        </p:spPr>
        <p:txBody>
          <a:bodyPr/>
          <a:lstStyle/>
          <a:p>
            <a:r>
              <a:rPr lang="ru-RU" sz="1600" b="1" dirty="0" smtClean="0">
                <a:solidFill>
                  <a:srgbClr val="000000"/>
                </a:solidFill>
              </a:rPr>
              <a:t>По </a:t>
            </a:r>
            <a:r>
              <a:rPr lang="ru-RU" sz="1600" b="1" dirty="0">
                <a:solidFill>
                  <a:srgbClr val="000000"/>
                </a:solidFill>
              </a:rPr>
              <a:t>строке 4 </a:t>
            </a:r>
            <a:r>
              <a:rPr lang="ru-RU" sz="1600" b="1" dirty="0" smtClean="0">
                <a:solidFill>
                  <a:srgbClr val="000000"/>
                </a:solidFill>
              </a:rPr>
              <a:t>в</a:t>
            </a:r>
            <a:r>
              <a:rPr lang="ru-RU" sz="1600" b="1" dirty="0" smtClean="0"/>
              <a:t> </a:t>
            </a:r>
            <a:r>
              <a:rPr lang="ru-RU" sz="1600" b="1" u="sng" dirty="0" smtClean="0"/>
              <a:t>Иркутской области </a:t>
            </a:r>
            <a:r>
              <a:rPr lang="ru-RU" sz="1600" b="1" dirty="0" smtClean="0"/>
              <a:t>- число мужчин (гр.4-5) равно «-»11 человек, т.е. зарегистрировано всего в расчетной таблице 37 человек, из них 48 женщин. Городских жителей в расчетной таблице по этой же строке всего = «-» 142, мужчин «-» 93, женщин «-» 49;</a:t>
            </a:r>
          </a:p>
          <a:p>
            <a:endParaRPr lang="ru-RU" sz="1600" b="1" dirty="0" smtClean="0"/>
          </a:p>
          <a:p>
            <a:r>
              <a:rPr lang="ru-RU" sz="1600" b="1" dirty="0" smtClean="0"/>
              <a:t>По строке 15 в </a:t>
            </a:r>
            <a:r>
              <a:rPr lang="ru-RU" sz="1600" b="1" u="sng" dirty="0" smtClean="0"/>
              <a:t>Чеченской Республике </a:t>
            </a:r>
            <a:r>
              <a:rPr lang="ru-RU" sz="1600" b="1" dirty="0" smtClean="0"/>
              <a:t>в расчетной таблице зарегистрированных городских жителей в возрасте 18-19 лет с впервые в жизни установленным диагнозом больше на 5 человек, чем зарегистрированных всего в этой возрастной группе. Состоящих на конец года под диспансерным наблюдением из зарегистрированных впервые городских жителей на 63 человека больше, чем зарегистрированных всего, находящихся под диспансерным наблюдением. Аналогичные расхождения имеются и по другим строкам;</a:t>
            </a:r>
          </a:p>
          <a:p>
            <a:endParaRPr lang="ru-RU" sz="1600" b="1" dirty="0" smtClean="0"/>
          </a:p>
          <a:p>
            <a:r>
              <a:rPr lang="ru-RU" sz="1600" b="1" dirty="0" smtClean="0"/>
              <a:t>По строке 20 в расчетной таблице в </a:t>
            </a:r>
            <a:r>
              <a:rPr lang="ru-RU" sz="1600" b="1" u="sng" dirty="0" smtClean="0"/>
              <a:t>Астраханской области</a:t>
            </a:r>
            <a:r>
              <a:rPr lang="ru-RU" sz="1600" b="1" dirty="0" smtClean="0"/>
              <a:t> городских жителей мужчин равно «-» 24;</a:t>
            </a:r>
          </a:p>
          <a:p>
            <a:endParaRPr lang="ru-RU" sz="1600" b="1" dirty="0" smtClean="0"/>
          </a:p>
          <a:p>
            <a:r>
              <a:rPr lang="ru-RU" sz="1600" b="1" dirty="0" smtClean="0"/>
              <a:t>По строке 23 в расчетной таблице в </a:t>
            </a:r>
            <a:r>
              <a:rPr lang="ru-RU" sz="1600" b="1" u="sng" dirty="0" smtClean="0"/>
              <a:t>Краснодарском крае </a:t>
            </a:r>
            <a:r>
              <a:rPr lang="ru-RU" sz="1600" b="1" dirty="0" smtClean="0"/>
              <a:t>городских жителей в возрасте 15-17 лет зарегистрированных впервые на 5 человек больше, чем зарегистрированных всего в этом возрасте.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3574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9107"/>
          </a:xfrm>
          <a:solidFill>
            <a:schemeClr val="bg1"/>
          </a:solidFill>
        </p:spPr>
        <p:txBody>
          <a:bodyPr/>
          <a:lstStyle/>
          <a:p>
            <a:r>
              <a:rPr lang="ru-RU" sz="1600" b="1" dirty="0">
                <a:solidFill>
                  <a:srgbClr val="000000"/>
                </a:solidFill>
              </a:rPr>
              <a:t>Примеры по </a:t>
            </a:r>
            <a:r>
              <a:rPr lang="ru-RU" sz="1600" b="1" dirty="0" err="1">
                <a:solidFill>
                  <a:srgbClr val="000000"/>
                </a:solidFill>
              </a:rPr>
              <a:t>внутриформенному</a:t>
            </a:r>
            <a:r>
              <a:rPr lang="ru-RU" sz="1600" b="1" dirty="0">
                <a:solidFill>
                  <a:srgbClr val="000000"/>
                </a:solidFill>
              </a:rPr>
              <a:t> межтабличному контролю между тт. 2000-3000 по всем строкам (в </a:t>
            </a:r>
            <a:r>
              <a:rPr lang="ru-RU" sz="1600" b="1" dirty="0" err="1">
                <a:solidFill>
                  <a:srgbClr val="000000"/>
                </a:solidFill>
              </a:rPr>
              <a:t>т.ч</a:t>
            </a:r>
            <a:r>
              <a:rPr lang="ru-RU" sz="1600" b="1" dirty="0">
                <a:solidFill>
                  <a:srgbClr val="000000"/>
                </a:solidFill>
              </a:rPr>
              <a:t>. расчетным) и графам (в </a:t>
            </a:r>
            <a:r>
              <a:rPr lang="ru-RU" sz="1600" b="1" dirty="0" err="1">
                <a:solidFill>
                  <a:srgbClr val="000000"/>
                </a:solidFill>
              </a:rPr>
              <a:t>т.ч</a:t>
            </a:r>
            <a:r>
              <a:rPr lang="ru-RU" sz="1600" b="1" dirty="0">
                <a:solidFill>
                  <a:srgbClr val="000000"/>
                </a:solidFill>
              </a:rPr>
              <a:t>. расчетным)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ru-RU" sz="1600" dirty="0" smtClean="0"/>
          </a:p>
          <a:p>
            <a:r>
              <a:rPr lang="ru-RU" sz="1600" b="1" dirty="0" smtClean="0"/>
              <a:t>В большинстве случаев расхождений (их количество 25) по расчетным строкам в расчетных таблицах величина не превышала 1-5 единиц, в связи с чем субъекты отдельно не перечисляются (их количество 14).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4966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05145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 err="1" smtClean="0"/>
              <a:t>Межформенный</a:t>
            </a:r>
            <a:r>
              <a:rPr lang="ru-RU" altLang="ru-RU" sz="2400" b="1" dirty="0" smtClean="0"/>
              <a:t> контроль – формы 10 и 36</a:t>
            </a:r>
            <a:endParaRPr lang="ru-RU" sz="2400" b="1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03775"/>
            <a:ext cx="8229600" cy="4815535"/>
          </a:xfrm>
          <a:solidFill>
            <a:schemeClr val="bg1"/>
          </a:solidFill>
        </p:spPr>
        <p:txBody>
          <a:bodyPr/>
          <a:lstStyle/>
          <a:p>
            <a:pPr lvl="0">
              <a:lnSpc>
                <a:spcPct val="90000"/>
              </a:lnSpc>
              <a:buNone/>
            </a:pPr>
            <a:r>
              <a:rPr lang="ru-RU" sz="2000" b="1" dirty="0" err="1">
                <a:solidFill>
                  <a:srgbClr val="000000"/>
                </a:solidFill>
              </a:rPr>
              <a:t>Межформенная</a:t>
            </a:r>
            <a:r>
              <a:rPr lang="ru-RU" sz="2000" b="1" dirty="0">
                <a:solidFill>
                  <a:srgbClr val="000000"/>
                </a:solidFill>
              </a:rPr>
              <a:t> проверка: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Число состоящих под наблюдением на конец года (гр. 10) и снятых с наблюдения (гр. 8) тт.2100 и 2110 ф. 36 больше числа зарегистрированных всего т. 2000 ф.10. 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       Допускается равенство по отдельным позициям на 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       врачебном участке! при условии, что все снятые, включая 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       умерших, осмотрены врачом в течение отчетного года.</a:t>
            </a:r>
          </a:p>
          <a:p>
            <a:pPr marL="0" lvl="0" indent="0">
              <a:lnSpc>
                <a:spcPct val="90000"/>
              </a:lnSpc>
              <a:buNone/>
            </a:pPr>
            <a:endParaRPr lang="ru-RU" sz="2000" b="1" dirty="0">
              <a:solidFill>
                <a:srgbClr val="000000"/>
              </a:solidFill>
            </a:endParaRPr>
          </a:p>
          <a:p>
            <a:pPr marL="0" lvl="0" indent="0">
              <a:lnSpc>
                <a:spcPct val="90000"/>
              </a:lnSpc>
              <a:buNone/>
            </a:pPr>
            <a:r>
              <a:rPr lang="ru-RU" sz="2000" b="1" dirty="0">
                <a:solidFill>
                  <a:srgbClr val="000000"/>
                </a:solidFill>
              </a:rPr>
              <a:t>Проверка </a:t>
            </a:r>
            <a:r>
              <a:rPr lang="ru-RU" sz="2000" b="1" dirty="0" smtClean="0">
                <a:solidFill>
                  <a:srgbClr val="000000"/>
                </a:solidFill>
              </a:rPr>
              <a:t>осуществляется </a:t>
            </a:r>
            <a:r>
              <a:rPr lang="ru-RU" sz="2000" b="1" dirty="0">
                <a:solidFill>
                  <a:srgbClr val="000000"/>
                </a:solidFill>
              </a:rPr>
              <a:t>путем сравнения </a:t>
            </a:r>
            <a:r>
              <a:rPr lang="ru-RU" sz="2000" b="1" dirty="0" smtClean="0">
                <a:solidFill>
                  <a:srgbClr val="000000"/>
                </a:solidFill>
              </a:rPr>
              <a:t>граф </a:t>
            </a:r>
            <a:r>
              <a:rPr lang="ru-RU" sz="2000" b="1" dirty="0">
                <a:solidFill>
                  <a:srgbClr val="000000"/>
                </a:solidFill>
              </a:rPr>
              <a:t>8 + 10 тт. 2100 и 2110 ф.36 с </a:t>
            </a:r>
            <a:r>
              <a:rPr lang="ru-RU" sz="2000" b="1" dirty="0" smtClean="0">
                <a:solidFill>
                  <a:srgbClr val="000000"/>
                </a:solidFill>
              </a:rPr>
              <a:t>графой </a:t>
            </a:r>
            <a:r>
              <a:rPr lang="ru-RU" sz="2000" b="1" dirty="0">
                <a:solidFill>
                  <a:srgbClr val="000000"/>
                </a:solidFill>
              </a:rPr>
              <a:t>4 т.2000 ф.10: строка 1 со строкой 1, строка 2 со </a:t>
            </a:r>
            <a:r>
              <a:rPr lang="ru-RU" sz="2000" b="1" dirty="0" smtClean="0">
                <a:solidFill>
                  <a:srgbClr val="000000"/>
                </a:solidFill>
              </a:rPr>
              <a:t>строкой </a:t>
            </a:r>
            <a:r>
              <a:rPr lang="ru-RU" sz="2000" b="1" dirty="0">
                <a:solidFill>
                  <a:srgbClr val="000000"/>
                </a:solidFill>
              </a:rPr>
              <a:t>2, строка 3 с суммой строк 7+8+9, строка 4 со строкой 12, строка 5 со строкой 15, строка 6 со строкой 22, строка 7 со строкой 24.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37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9117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 err="1"/>
              <a:t>Межформенный</a:t>
            </a:r>
            <a:r>
              <a:rPr lang="ru-RU" altLang="ru-RU" sz="2400" b="1" dirty="0"/>
              <a:t> контроль – формы 10 и </a:t>
            </a:r>
            <a:r>
              <a:rPr lang="ru-RU" altLang="ru-RU" sz="2400" b="1" dirty="0" smtClean="0"/>
              <a:t>36 (продолжение)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03775"/>
            <a:ext cx="8229600" cy="4860539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2.   </a:t>
            </a:r>
            <a:r>
              <a:rPr lang="ru-RU" sz="2000" b="1" dirty="0" smtClean="0"/>
              <a:t>Число зарегистрированных в графе 4 т</a:t>
            </a:r>
            <a:r>
              <a:rPr lang="ru-RU" sz="2000" b="1" dirty="0"/>
              <a:t>. </a:t>
            </a:r>
            <a:r>
              <a:rPr lang="ru-RU" sz="2000" b="1" dirty="0" smtClean="0"/>
              <a:t>2000 </a:t>
            </a:r>
            <a:r>
              <a:rPr lang="ru-RU" sz="2000" b="1" dirty="0"/>
              <a:t>ф. 10 </a:t>
            </a:r>
            <a:r>
              <a:rPr lang="en-US" sz="2000" b="1" dirty="0" smtClean="0"/>
              <a:t>&gt; </a:t>
            </a:r>
            <a:r>
              <a:rPr lang="ru-RU" sz="2000" b="1" dirty="0" smtClean="0"/>
              <a:t>числа     </a:t>
            </a:r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 состоящих под диспансерным наблюдением и </a:t>
            </a:r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 получающих консультативно- лечебную помощь (КЛП) на </a:t>
            </a:r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 конец года в графе 10 тт. 2100 и 2110</a:t>
            </a:r>
            <a:r>
              <a:rPr lang="ru-RU" sz="2000" b="1" dirty="0"/>
              <a:t> ф. 36</a:t>
            </a:r>
            <a:r>
              <a:rPr lang="ru-RU" sz="2000" b="1" dirty="0" smtClean="0"/>
              <a:t>. Допускается </a:t>
            </a:r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 равенство на отдельном врачебном участке в АПУ при </a:t>
            </a:r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 условии, что ни один человек не снят в течение года с </a:t>
            </a:r>
          </a:p>
          <a:p>
            <a:pPr marL="0" indent="0"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 диспансерного учета и не прекратил обращаться за КЛП. 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ru-RU" sz="2000" b="1" dirty="0"/>
              <a:t>Проверка </a:t>
            </a:r>
            <a:r>
              <a:rPr lang="ru-RU" sz="2000" b="1" dirty="0" smtClean="0"/>
              <a:t>осуществляется путем сравнения графы 10 </a:t>
            </a:r>
            <a:r>
              <a:rPr lang="ru-RU" sz="2000" b="1" dirty="0"/>
              <a:t>тт. 2100 и 2110 ф.36 с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000" b="1" dirty="0"/>
              <a:t>графой 4 т.2000 </a:t>
            </a:r>
            <a:r>
              <a:rPr lang="ru-RU" sz="2000" b="1" dirty="0" smtClean="0"/>
              <a:t>ф.10: </a:t>
            </a:r>
            <a:r>
              <a:rPr lang="ru-RU" sz="2000" b="1" dirty="0"/>
              <a:t>строка 1 со строкой 1, строка 2 со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000" b="1" dirty="0"/>
              <a:t>строкой 2, строка 3 с суммой строк 7+8+9, строка 4 со строкой 12, строка 5 со строкой 15, строка 6 со строкой 22, строка 7 со строкой </a:t>
            </a:r>
            <a:r>
              <a:rPr lang="ru-RU" sz="2000" b="1" dirty="0" smtClean="0"/>
              <a:t>24.</a:t>
            </a:r>
            <a:endParaRPr lang="ru-RU" sz="2000" dirty="0" smtClean="0"/>
          </a:p>
          <a:p>
            <a:pPr marL="0" indent="0">
              <a:buNone/>
            </a:pPr>
            <a:endParaRPr lang="ru-RU" sz="2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0294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545" y="323655"/>
            <a:ext cx="8229600" cy="1143000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 err="1"/>
              <a:t>Межформенный</a:t>
            </a:r>
            <a:r>
              <a:rPr lang="ru-RU" altLang="ru-RU" sz="2400" b="1" dirty="0"/>
              <a:t> контроль – формы 10 и 36 (продолжение)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457200" lvl="0" indent="-457200">
              <a:buFontTx/>
              <a:buAutoNum type="arabicPeriod" startAt="3"/>
            </a:pPr>
            <a:r>
              <a:rPr lang="ru-RU" sz="2000" b="1" dirty="0">
                <a:solidFill>
                  <a:srgbClr val="000000"/>
                </a:solidFill>
              </a:rPr>
              <a:t>Число зарегистрированных детей 0-14 лет включительно в ф. 10 </a:t>
            </a:r>
            <a:r>
              <a:rPr lang="ru-RU" sz="2000" b="1" dirty="0" smtClean="0">
                <a:solidFill>
                  <a:srgbClr val="000000"/>
                </a:solidFill>
              </a:rPr>
              <a:t>(т.2000</a:t>
            </a:r>
            <a:r>
              <a:rPr lang="ru-RU" sz="2000" b="1" dirty="0">
                <a:solidFill>
                  <a:srgbClr val="000000"/>
                </a:solidFill>
              </a:rPr>
              <a:t>, графа 6) больше числа детей на конец года в ф. 36 (тт.2100, 2110, графы 11) по указанным в п. 1 позициям (строкам). 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       Равенство может наблюдаться на отдельном врачебном 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       участке в АПУ при условии отсутствия снятых с 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       наблюдения детей.</a:t>
            </a:r>
          </a:p>
          <a:p>
            <a:pPr marL="457200" lvl="0" indent="-457200">
              <a:buFontTx/>
              <a:buAutoNum type="arabicPeriod" startAt="4"/>
            </a:pPr>
            <a:r>
              <a:rPr lang="ru-RU" sz="2000" b="1" dirty="0">
                <a:solidFill>
                  <a:srgbClr val="000000"/>
                </a:solidFill>
              </a:rPr>
              <a:t>Аналогична п. 3 сверка зарегистрированных и оставшихся под наблюдением на конец отчетного года детей 15-17 лет (т.2000, графа 7 и тт.2100, 2110, графа 7) и взрослых (т.2000, ∑граф 8+9+10+11 и т.2100, 2110, графа 10 – графа 11, 12)</a:t>
            </a:r>
            <a:r>
              <a:rPr lang="ru-RU" sz="20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49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49499D-E26C-4898-A825-CACBC12FC6B5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33746"/>
            <a:ext cx="8229600" cy="4725524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endParaRPr lang="ru-RU" sz="4000" dirty="0" smtClean="0"/>
          </a:p>
          <a:p>
            <a:pPr marL="0" indent="0" algn="ctr">
              <a:buNone/>
            </a:pPr>
            <a:r>
              <a:rPr lang="ru-RU" sz="4400" b="1" dirty="0" smtClean="0"/>
              <a:t>«О состоянии психиатрической помощи </a:t>
            </a:r>
          </a:p>
          <a:p>
            <a:pPr marL="0" indent="0" algn="ctr">
              <a:buNone/>
            </a:pPr>
            <a:r>
              <a:rPr lang="ru-RU" sz="4400" b="1" dirty="0" smtClean="0"/>
              <a:t>в Российской Федерации </a:t>
            </a:r>
          </a:p>
          <a:p>
            <a:pPr marL="0" indent="0" algn="ctr">
              <a:buNone/>
            </a:pPr>
            <a:r>
              <a:rPr lang="ru-RU" sz="4400" b="1" dirty="0" smtClean="0"/>
              <a:t>в 2014-2015 гг.»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87259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545" y="278650"/>
            <a:ext cx="8229600" cy="360040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000" b="1" dirty="0" err="1"/>
              <a:t>Межформенный</a:t>
            </a:r>
            <a:r>
              <a:rPr lang="ru-RU" altLang="ru-RU" sz="2000" b="1" dirty="0"/>
              <a:t> контроль – формы 10 и 36 (продолжение)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908720"/>
            <a:ext cx="7940225" cy="5445605"/>
          </a:xfrm>
          <a:solidFill>
            <a:schemeClr val="bg1"/>
          </a:solidFill>
        </p:spPr>
        <p:txBody>
          <a:bodyPr/>
          <a:lstStyle/>
          <a:p>
            <a:pPr marL="457200" lvl="0" indent="-457200">
              <a:buFontTx/>
              <a:buAutoNum type="arabicPeriod" startAt="5"/>
            </a:pPr>
            <a:r>
              <a:rPr lang="ru-RU" sz="2000" b="1" dirty="0">
                <a:solidFill>
                  <a:srgbClr val="000000"/>
                </a:solidFill>
              </a:rPr>
              <a:t>Общее число впервые диагностированных в ф. 10 т. 3000 графа 4 должна быть равна числу пациентов с впервые в жизни установленным диагнозом, показанных в ф. 36 в графах 5 тт. 2100 и 2110, по всем строкам.</a:t>
            </a:r>
          </a:p>
          <a:p>
            <a:pPr marL="457200" lvl="0" indent="-457200">
              <a:buFontTx/>
              <a:buAutoNum type="arabicPeriod" startAt="5"/>
            </a:pPr>
            <a:r>
              <a:rPr lang="ru-RU" sz="2000" b="1" dirty="0">
                <a:solidFill>
                  <a:srgbClr val="000000"/>
                </a:solidFill>
              </a:rPr>
              <a:t>Сверка числа детей 0-14 лет, детей 15-17 лет и взрослых с впервые в жизни установленным диагнозом в ф.10 и ф.36. Аналогична сверкам числа зарегистрированных пациентов.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Проверка </a:t>
            </a:r>
            <a:r>
              <a:rPr lang="ru-RU" sz="2000" b="1" dirty="0">
                <a:solidFill>
                  <a:srgbClr val="000000"/>
                </a:solidFill>
              </a:rPr>
              <a:t>осуществляется путем сравнения графы 5 тт. 2100 и 2110 ф.36 с графой 4 т.3000 ф.10: строка 1 со строкой 1, строка 2 со строкой 2, строка 3 с суммой строк 7+8+9, строка 4 со строкой 12, строка 5 со строкой 15, строка 6 со строкой 22, строка 7 со строкой 24</a:t>
            </a:r>
            <a:r>
              <a:rPr lang="ru-RU" sz="2000" b="1" dirty="0" smtClean="0">
                <a:solidFill>
                  <a:srgbClr val="000000"/>
                </a:solidFill>
              </a:rPr>
              <a:t>.</a:t>
            </a:r>
          </a:p>
          <a:p>
            <a:pPr marL="457200" lvl="0" indent="-457200">
              <a:buFontTx/>
              <a:buAutoNum type="arabicPeriod" startAt="7"/>
            </a:pPr>
            <a:r>
              <a:rPr lang="ru-RU" sz="2000" b="1" dirty="0" smtClean="0">
                <a:solidFill>
                  <a:srgbClr val="000000"/>
                </a:solidFill>
              </a:rPr>
              <a:t>Любое </a:t>
            </a:r>
            <a:r>
              <a:rPr lang="ru-RU" sz="2000" b="1" dirty="0">
                <a:solidFill>
                  <a:srgbClr val="000000"/>
                </a:solidFill>
              </a:rPr>
              <a:t>несоответствие данных в формах №№10 и 36 по тем или иным позициям должно быть аргументировано приложением (дополнением) к отчету.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5605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76545" y="278652"/>
            <a:ext cx="8229600" cy="765084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800" b="1" dirty="0" smtClean="0"/>
              <a:t/>
            </a:r>
            <a:br>
              <a:rPr lang="ru-RU" altLang="ru-RU" sz="2800" b="1" dirty="0" smtClean="0"/>
            </a:br>
            <a:r>
              <a:rPr lang="ru-RU" altLang="ru-RU" sz="2400" b="1" dirty="0" err="1" smtClean="0"/>
              <a:t>Межформенный</a:t>
            </a:r>
            <a:r>
              <a:rPr lang="ru-RU" altLang="ru-RU" sz="2400" b="1" dirty="0" smtClean="0"/>
              <a:t> </a:t>
            </a:r>
            <a:r>
              <a:rPr lang="ru-RU" altLang="ru-RU" sz="2400" b="1" dirty="0"/>
              <a:t>контроль – формы 10 </a:t>
            </a:r>
            <a:r>
              <a:rPr lang="ru-RU" altLang="ru-RU" sz="2400" b="1" dirty="0" smtClean="0"/>
              <a:t>и 12</a:t>
            </a:r>
            <a:br>
              <a:rPr lang="ru-RU" altLang="ru-RU" sz="2400" b="1" dirty="0" smtClean="0"/>
            </a:br>
            <a:endParaRPr lang="ru-RU" sz="2400" b="1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03776"/>
            <a:ext cx="8229600" cy="4770530"/>
          </a:xfrm>
          <a:solidFill>
            <a:schemeClr val="bg1"/>
          </a:solidFill>
        </p:spPr>
        <p:txBody>
          <a:bodyPr/>
          <a:lstStyle/>
          <a:p>
            <a:pPr marL="457200" indent="-457200">
              <a:lnSpc>
                <a:spcPct val="90000"/>
              </a:lnSpc>
              <a:buFontTx/>
              <a:buAutoNum type="arabicPeriod"/>
            </a:pPr>
            <a:endParaRPr lang="ru-RU" altLang="ru-RU" sz="2000" b="1" dirty="0" smtClean="0"/>
          </a:p>
          <a:p>
            <a:pPr marL="457200" lvl="0" indent="-457200">
              <a:lnSpc>
                <a:spcPct val="90000"/>
              </a:lnSpc>
              <a:buFontTx/>
              <a:buAutoNum type="arabicPeriod"/>
            </a:pPr>
            <a:r>
              <a:rPr lang="ru-RU" altLang="ru-RU" sz="2000" b="1" dirty="0">
                <a:solidFill>
                  <a:srgbClr val="000000"/>
                </a:solidFill>
              </a:rPr>
              <a:t>Общее число зарегистрированных детей 0-14 лет в т.2000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ru-RU" altLang="ru-RU" sz="2000" b="1" dirty="0">
                <a:solidFill>
                  <a:srgbClr val="000000"/>
                </a:solidFill>
              </a:rPr>
              <a:t>       ф.10 (графа 4, строка 1) может быть меньше (или равно) 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ru-RU" altLang="ru-RU" sz="2000" b="1" dirty="0">
                <a:solidFill>
                  <a:srgbClr val="000000"/>
                </a:solidFill>
              </a:rPr>
              <a:t>       числа детей,  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зарегистрированных </a:t>
            </a:r>
            <a:r>
              <a:rPr lang="ru-RU" altLang="ru-RU" sz="2000" b="1" dirty="0">
                <a:solidFill>
                  <a:srgbClr val="000000"/>
                </a:solidFill>
              </a:rPr>
              <a:t>в ф.12 т.1000 графа 4 </a:t>
            </a:r>
            <a:endParaRPr lang="ru-RU" altLang="ru-RU" sz="2000" b="1" dirty="0" smtClean="0">
              <a:solidFill>
                <a:srgbClr val="000000"/>
              </a:solidFill>
            </a:endParaRPr>
          </a:p>
          <a:p>
            <a:pPr marL="0" lvl="0" indent="0">
              <a:lnSpc>
                <a:spcPct val="90000"/>
              </a:lnSpc>
              <a:buNone/>
            </a:pPr>
            <a:r>
              <a:rPr lang="ru-RU" altLang="ru-RU" sz="2000" b="1" dirty="0">
                <a:solidFill>
                  <a:srgbClr val="000000"/>
                </a:solidFill>
              </a:rPr>
              <a:t> 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      строки </a:t>
            </a:r>
            <a:r>
              <a:rPr lang="ru-RU" altLang="ru-RU" sz="2000" b="1" dirty="0">
                <a:solidFill>
                  <a:srgbClr val="000000"/>
                </a:solidFill>
              </a:rPr>
              <a:t>6.0. – 6.1. 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на </a:t>
            </a:r>
            <a:r>
              <a:rPr lang="ru-RU" altLang="ru-RU" sz="2000" b="1" dirty="0">
                <a:solidFill>
                  <a:srgbClr val="000000"/>
                </a:solidFill>
              </a:rPr>
              <a:t>уровне отдельно взятого АПУ, также </a:t>
            </a:r>
            <a:endParaRPr lang="ru-RU" altLang="ru-RU" sz="2000" b="1" dirty="0" smtClean="0">
              <a:solidFill>
                <a:srgbClr val="000000"/>
              </a:solidFill>
            </a:endParaRPr>
          </a:p>
          <a:p>
            <a:pPr marL="0" lvl="0" indent="0">
              <a:lnSpc>
                <a:spcPct val="90000"/>
              </a:lnSpc>
              <a:buNone/>
            </a:pPr>
            <a:r>
              <a:rPr lang="ru-RU" altLang="ru-RU" sz="2000" b="1" dirty="0">
                <a:solidFill>
                  <a:srgbClr val="000000"/>
                </a:solidFill>
              </a:rPr>
              <a:t> 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      может </a:t>
            </a:r>
            <a:r>
              <a:rPr lang="ru-RU" altLang="ru-RU" sz="2000" b="1" dirty="0">
                <a:solidFill>
                  <a:srgbClr val="000000"/>
                </a:solidFill>
              </a:rPr>
              <a:t>быть  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меньше </a:t>
            </a:r>
            <a:r>
              <a:rPr lang="ru-RU" altLang="ru-RU" sz="2000" b="1" dirty="0">
                <a:solidFill>
                  <a:srgbClr val="000000"/>
                </a:solidFill>
              </a:rPr>
              <a:t>на уровне свода территории.</a:t>
            </a:r>
          </a:p>
          <a:p>
            <a:pPr marL="0" lvl="0" indent="0">
              <a:lnSpc>
                <a:spcPct val="90000"/>
              </a:lnSpc>
              <a:buNone/>
            </a:pPr>
            <a:endParaRPr lang="ru-RU" altLang="ru-RU" sz="2400" b="1" dirty="0">
              <a:solidFill>
                <a:srgbClr val="000000"/>
              </a:solidFill>
            </a:endParaRPr>
          </a:p>
          <a:p>
            <a:pPr lvl="0">
              <a:lnSpc>
                <a:spcPct val="90000"/>
              </a:lnSpc>
              <a:buNone/>
            </a:pPr>
            <a:r>
              <a:rPr lang="ru-RU" altLang="ru-RU" sz="2000" b="1" dirty="0">
                <a:solidFill>
                  <a:srgbClr val="000000"/>
                </a:solidFill>
              </a:rPr>
              <a:t>2.    Число детей 0-14 лет с впервые в жизни установленным   </a:t>
            </a:r>
          </a:p>
          <a:p>
            <a:pPr lvl="0">
              <a:lnSpc>
                <a:spcPct val="90000"/>
              </a:lnSpc>
              <a:buNone/>
            </a:pPr>
            <a:r>
              <a:rPr lang="ru-RU" altLang="ru-RU" sz="2000" b="1" dirty="0">
                <a:solidFill>
                  <a:srgbClr val="000000"/>
                </a:solidFill>
              </a:rPr>
              <a:t>       диагнозом психического расстройства в ф.10 т. 3000 графа   </a:t>
            </a:r>
          </a:p>
          <a:p>
            <a:pPr lvl="0">
              <a:lnSpc>
                <a:spcPct val="90000"/>
              </a:lnSpc>
              <a:buNone/>
            </a:pPr>
            <a:r>
              <a:rPr lang="ru-RU" altLang="ru-RU" sz="2000" b="1" dirty="0">
                <a:solidFill>
                  <a:srgbClr val="000000"/>
                </a:solidFill>
              </a:rPr>
              <a:t>       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6, строка 1, должно </a:t>
            </a:r>
            <a:r>
              <a:rPr lang="ru-RU" altLang="ru-RU" sz="2000" b="1" dirty="0">
                <a:solidFill>
                  <a:srgbClr val="000000"/>
                </a:solidFill>
              </a:rPr>
              <a:t>быть равно числу детей в ф.12 т.1000 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  </a:t>
            </a:r>
          </a:p>
          <a:p>
            <a:pPr lvl="0">
              <a:lnSpc>
                <a:spcPct val="90000"/>
              </a:lnSpc>
              <a:buNone/>
            </a:pPr>
            <a:r>
              <a:rPr lang="ru-RU" altLang="ru-RU" sz="2000" b="1" dirty="0">
                <a:solidFill>
                  <a:srgbClr val="000000"/>
                </a:solidFill>
              </a:rPr>
              <a:t> 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      графа </a:t>
            </a:r>
            <a:r>
              <a:rPr lang="ru-RU" altLang="ru-RU" sz="2000" b="1" dirty="0">
                <a:solidFill>
                  <a:srgbClr val="000000"/>
                </a:solidFill>
              </a:rPr>
              <a:t>9 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строки </a:t>
            </a:r>
            <a:r>
              <a:rPr lang="ru-RU" altLang="ru-RU" sz="2000" b="1" dirty="0">
                <a:solidFill>
                  <a:srgbClr val="000000"/>
                </a:solidFill>
              </a:rPr>
              <a:t>6.0. – 6.1</a:t>
            </a:r>
            <a:r>
              <a:rPr lang="ru-RU" altLang="ru-RU" sz="2000" b="1" dirty="0" smtClean="0">
                <a:solidFill>
                  <a:srgbClr val="000000"/>
                </a:solidFill>
              </a:rPr>
              <a:t>. С 2016 г. графа 7 будет графой 9.</a:t>
            </a:r>
            <a:endParaRPr lang="ru-RU" altLang="ru-RU" sz="20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400" b="1" dirty="0" smtClean="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400" b="1" dirty="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400" b="1" dirty="0" smtClean="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400" b="1" dirty="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400" b="1" dirty="0" smtClean="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400" b="1" dirty="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400" b="1" dirty="0" smtClean="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400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 b="1" dirty="0" smtClean="0"/>
              <a:t>                                                                                             </a:t>
            </a:r>
            <a:endParaRPr lang="ru-RU" altLang="ru-RU" sz="1600" b="1" dirty="0" smtClean="0"/>
          </a:p>
          <a:p>
            <a:pPr>
              <a:lnSpc>
                <a:spcPct val="90000"/>
              </a:lnSpc>
            </a:pPr>
            <a:endParaRPr lang="ru-RU" sz="2400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41</a:t>
            </a:fld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6555" y="98630"/>
            <a:ext cx="8229600" cy="1530169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400" b="1" dirty="0" smtClean="0"/>
              <a:t>    </a:t>
            </a:r>
            <a:r>
              <a:rPr lang="ru-RU" altLang="ru-RU" sz="1600" b="1" dirty="0">
                <a:solidFill>
                  <a:srgbClr val="000000"/>
                </a:solidFill>
              </a:rPr>
              <a:t>Сравнение  числа зарегистрированных  детей  0-14 лет, больных психическими расстройствами, в Российской Федерации  в 2015 г., показанных в </a:t>
            </a:r>
            <a:r>
              <a:rPr lang="ru-RU" altLang="ru-RU" sz="1600" b="1" dirty="0" err="1">
                <a:solidFill>
                  <a:srgbClr val="000000"/>
                </a:solidFill>
              </a:rPr>
              <a:t>фф</a:t>
            </a:r>
            <a:r>
              <a:rPr lang="ru-RU" altLang="ru-RU" sz="1600" b="1" dirty="0">
                <a:solidFill>
                  <a:srgbClr val="000000"/>
                </a:solidFill>
              </a:rPr>
              <a:t>. №12 и 10 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(всего детей </a:t>
            </a:r>
            <a:r>
              <a:rPr lang="ru-RU" altLang="ru-RU" sz="1600" b="1" dirty="0">
                <a:solidFill>
                  <a:srgbClr val="000000"/>
                </a:solidFill>
              </a:rPr>
              <a:t>0-14 лет, и в том числе пациентов с впервые в жизни установленным 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диагнозом)</a:t>
            </a:r>
            <a:endParaRPr lang="ru-RU" sz="1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87235" y="6264315"/>
            <a:ext cx="2133600" cy="476250"/>
          </a:xfrm>
        </p:spPr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42</a:t>
            </a:fld>
            <a:endParaRPr lang="ru-RU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041959"/>
              </p:ext>
            </p:extLst>
          </p:nvPr>
        </p:nvGraphicFramePr>
        <p:xfrm>
          <a:off x="971600" y="1898829"/>
          <a:ext cx="7425824" cy="2625445"/>
        </p:xfrm>
        <a:graphic>
          <a:graphicData uri="http://schemas.openxmlformats.org/drawingml/2006/table">
            <a:tbl>
              <a:tblPr/>
              <a:tblGrid>
                <a:gridCol w="2745305"/>
                <a:gridCol w="1350150"/>
                <a:gridCol w="1189475"/>
                <a:gridCol w="1070447"/>
                <a:gridCol w="1070447"/>
              </a:tblGrid>
              <a:tr h="485501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РЕГИОНЫ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Таблица 1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Зарегистрировано 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детей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0-14 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лет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в 2015 г.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4640"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(т.1000 строки 6.0-6.1, графа 4)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(т.2000 строка 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1,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графа 6)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 -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В % к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658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РОССИЙСКАЯ</a:t>
                      </a:r>
                      <a:r>
                        <a:rPr lang="ru-RU" sz="1400" b="1" i="0" u="none" strike="noStrike" baseline="0" dirty="0">
                          <a:effectLst/>
                          <a:latin typeface="Arial"/>
                        </a:rPr>
                        <a:t>  ФЕДЕРАЦИЯ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707175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707247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-72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211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Калужская область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4979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4172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807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16,2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01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Томская область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9341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9 820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-479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-5,1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91498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50050"/>
          </a:xfrm>
          <a:solidFill>
            <a:schemeClr val="bg1"/>
          </a:solidFill>
        </p:spPr>
        <p:txBody>
          <a:bodyPr/>
          <a:lstStyle/>
          <a:p>
            <a:pPr algn="r"/>
            <a:r>
              <a:rPr lang="ru-RU" altLang="ru-RU" sz="1600" b="1" dirty="0" smtClean="0"/>
              <a:t>  </a:t>
            </a:r>
            <a:r>
              <a:rPr lang="ru-RU" sz="1600" b="1" dirty="0">
                <a:solidFill>
                  <a:srgbClr val="000000"/>
                </a:solidFill>
              </a:rPr>
              <a:t>Продолжение таблицы 1</a:t>
            </a:r>
            <a:endParaRPr lang="ru-RU" sz="1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651423"/>
              </p:ext>
            </p:extLst>
          </p:nvPr>
        </p:nvGraphicFramePr>
        <p:xfrm>
          <a:off x="566555" y="818710"/>
          <a:ext cx="8145905" cy="3986412"/>
        </p:xfrm>
        <a:graphic>
          <a:graphicData uri="http://schemas.openxmlformats.org/drawingml/2006/table">
            <a:tbl>
              <a:tblPr/>
              <a:tblGrid>
                <a:gridCol w="3288389"/>
                <a:gridCol w="1101867"/>
                <a:gridCol w="1101867"/>
                <a:gridCol w="1303632"/>
                <a:gridCol w="1350150"/>
              </a:tblGrid>
              <a:tr h="765156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РЕГИОНЫ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Число детей 0-14</a:t>
                      </a:r>
                      <a:r>
                        <a:rPr lang="ru-RU" sz="1400" b="1" i="0" u="none" strike="noStrike" baseline="0" dirty="0">
                          <a:effectLst/>
                          <a:latin typeface="+mn-lt"/>
                        </a:rPr>
                        <a:t> л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ет с впервые в жизни установленным 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диагнозом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в 2015 г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.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17213"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(т.1000 строки 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6.0-6.1.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графа 4)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т.3000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строка 1 графа 6)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 -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В % к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08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РОССИЙСКАЯ</a:t>
                      </a:r>
                      <a:r>
                        <a:rPr lang="ru-RU" sz="1400" b="1" i="0" u="none" strike="noStrike" baseline="0" dirty="0">
                          <a:effectLst/>
                          <a:latin typeface="Arial"/>
                        </a:rPr>
                        <a:t>  ФЕДЕРАЦИЯ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129837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132 187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-2 350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Калужская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855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646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Курская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-311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-164,6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г. Москва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4555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5 174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-619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08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г. Санкт-Петербург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5170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5 928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-758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-14,7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Кабардино-Балкарская 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Республика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-21,6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08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Томская область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1461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1557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-96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-6,6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Республика Крым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653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1411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-758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-116,1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4101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 err="1"/>
              <a:t>Межформенный</a:t>
            </a:r>
            <a:r>
              <a:rPr lang="ru-RU" altLang="ru-RU" sz="2400" b="1" dirty="0"/>
              <a:t> контроль – формы 10 и 12</a:t>
            </a:r>
            <a:br>
              <a:rPr lang="ru-RU" altLang="ru-RU" sz="2400" b="1" dirty="0"/>
            </a:br>
            <a:r>
              <a:rPr lang="ru-RU" altLang="ru-RU" sz="2400" b="1" dirty="0" smtClean="0"/>
              <a:t>продолжение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457200" indent="-457200">
              <a:buAutoNum type="arabicPeriod" startAt="3"/>
            </a:pPr>
            <a:endParaRPr lang="ru-RU" sz="2000" b="1" dirty="0" smtClean="0"/>
          </a:p>
          <a:p>
            <a:pPr marL="457200" lvl="0" indent="-457200">
              <a:buFontTx/>
              <a:buAutoNum type="arabicPeriod" startAt="3"/>
            </a:pPr>
            <a:r>
              <a:rPr lang="ru-RU" sz="2000" b="1" dirty="0">
                <a:solidFill>
                  <a:srgbClr val="000000"/>
                </a:solidFill>
              </a:rPr>
              <a:t>Число зарегистрированных детей 15-17 лет в ф.10 т.2000, </a:t>
            </a:r>
            <a:r>
              <a:rPr lang="ru-RU" sz="2000" b="1" dirty="0" smtClean="0">
                <a:solidFill>
                  <a:srgbClr val="000000"/>
                </a:solidFill>
              </a:rPr>
              <a:t>строка </a:t>
            </a:r>
            <a:r>
              <a:rPr lang="ru-RU" sz="2000" b="1" dirty="0">
                <a:solidFill>
                  <a:srgbClr val="000000"/>
                </a:solidFill>
              </a:rPr>
              <a:t>1, </a:t>
            </a:r>
            <a:r>
              <a:rPr lang="ru-RU" sz="2000" b="1" dirty="0" smtClean="0">
                <a:solidFill>
                  <a:srgbClr val="000000"/>
                </a:solidFill>
              </a:rPr>
              <a:t>графа 7 может </a:t>
            </a:r>
            <a:r>
              <a:rPr lang="ru-RU" sz="2000" b="1" dirty="0">
                <a:solidFill>
                  <a:srgbClr val="000000"/>
                </a:solidFill>
              </a:rPr>
              <a:t>быть меньше (или равно) числа детей 15-17 лет, зарегистрированных в ф. 12 т. 2000 графа 4 строки 6.0.- 6.1.</a:t>
            </a:r>
          </a:p>
          <a:p>
            <a:pPr marL="457200" lvl="0" indent="-457200">
              <a:buFontTx/>
              <a:buAutoNum type="arabicPeriod" startAt="3"/>
            </a:pPr>
            <a:endParaRPr lang="ru-RU" sz="2000" b="1" dirty="0">
              <a:solidFill>
                <a:srgbClr val="000000"/>
              </a:solidFill>
            </a:endParaRPr>
          </a:p>
          <a:p>
            <a:pPr marL="457200" lvl="0" indent="-457200">
              <a:buFontTx/>
              <a:buAutoNum type="arabicPeriod" startAt="3"/>
            </a:pPr>
            <a:r>
              <a:rPr lang="ru-RU" sz="2000" b="1" dirty="0">
                <a:solidFill>
                  <a:srgbClr val="000000"/>
                </a:solidFill>
              </a:rPr>
              <a:t>Число детей 15-17 лет с впервые в жизни установленным диагнозом в ф.10 </a:t>
            </a:r>
            <a:r>
              <a:rPr lang="ru-RU" sz="2000" b="1" dirty="0" smtClean="0">
                <a:solidFill>
                  <a:srgbClr val="000000"/>
                </a:solidFill>
              </a:rPr>
              <a:t>т.3000, строка 1, </a:t>
            </a:r>
            <a:r>
              <a:rPr lang="ru-RU" sz="2000" b="1" dirty="0">
                <a:solidFill>
                  <a:srgbClr val="000000"/>
                </a:solidFill>
              </a:rPr>
              <a:t>графа 7 должно быть равно числу детей 15-17 лет в ф. 12 т.2000 графа 9 строки 6.0.- 6.1.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2008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8650"/>
            <a:ext cx="8229600" cy="1080120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400" b="1" dirty="0">
                <a:solidFill>
                  <a:srgbClr val="000000"/>
                </a:solidFill>
              </a:rPr>
              <a:t>Сравнение  числа  зарегистрированных  детей  15-17 лет, больных психическими расстройствами, в Российской Федерации  в 2015 г., показанных в </a:t>
            </a:r>
            <a:r>
              <a:rPr lang="ru-RU" altLang="ru-RU" sz="1400" b="1" dirty="0" err="1">
                <a:solidFill>
                  <a:srgbClr val="000000"/>
                </a:solidFill>
              </a:rPr>
              <a:t>фф</a:t>
            </a:r>
            <a:r>
              <a:rPr lang="ru-RU" altLang="ru-RU" sz="1400" b="1" dirty="0">
                <a:solidFill>
                  <a:srgbClr val="000000"/>
                </a:solidFill>
              </a:rPr>
              <a:t>. №12 и 10 </a:t>
            </a:r>
            <a:r>
              <a:rPr lang="ru-RU" altLang="ru-RU" sz="1400" b="1" dirty="0" smtClean="0">
                <a:solidFill>
                  <a:srgbClr val="000000"/>
                </a:solidFill>
              </a:rPr>
              <a:t>(всего детей </a:t>
            </a:r>
            <a:r>
              <a:rPr lang="ru-RU" altLang="ru-RU" sz="1400" b="1" dirty="0">
                <a:solidFill>
                  <a:srgbClr val="000000"/>
                </a:solidFill>
              </a:rPr>
              <a:t>15-17 лет, и в том числе пациентов с впервые в жизни установленным </a:t>
            </a:r>
            <a:r>
              <a:rPr lang="ru-RU" altLang="ru-RU" sz="1400" b="1" dirty="0" smtClean="0">
                <a:solidFill>
                  <a:srgbClr val="000000"/>
                </a:solidFill>
              </a:rPr>
              <a:t>диагнозом)</a:t>
            </a:r>
            <a:endParaRPr lang="ru-RU" sz="1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707051"/>
              </p:ext>
            </p:extLst>
          </p:nvPr>
        </p:nvGraphicFramePr>
        <p:xfrm>
          <a:off x="656566" y="1988841"/>
          <a:ext cx="7785865" cy="1853161"/>
        </p:xfrm>
        <a:graphic>
          <a:graphicData uri="http://schemas.openxmlformats.org/drawingml/2006/table">
            <a:tbl>
              <a:tblPr/>
              <a:tblGrid>
                <a:gridCol w="3015334"/>
                <a:gridCol w="1485165"/>
                <a:gridCol w="1170130"/>
                <a:gridCol w="1084790"/>
                <a:gridCol w="1030446"/>
              </a:tblGrid>
              <a:tr h="621944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РЕГИОНЫ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Таблица 2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Зарегистрировано 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 всего детей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15-17 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лет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в 2015 г.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31217"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(т.1000 строки 6.0-6.1, графа 4)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(т.2000 строка 1 графа 6)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 -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В % к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45</a:t>
            </a:fld>
            <a:endParaRPr lang="ru-RU"/>
          </a:p>
        </p:txBody>
      </p:sp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9474330"/>
              </p:ext>
            </p:extLst>
          </p:nvPr>
        </p:nvGraphicFramePr>
        <p:xfrm>
          <a:off x="476545" y="1898830"/>
          <a:ext cx="8229598" cy="3465384"/>
        </p:xfrm>
        <a:graphic>
          <a:graphicData uri="http://schemas.openxmlformats.org/drawingml/2006/table">
            <a:tbl>
              <a:tblPr/>
              <a:tblGrid>
                <a:gridCol w="35164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82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82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782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82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6142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РЕГИОНЫ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Таблица 2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Зарегистрировано детей 15-17 </a:t>
                      </a:r>
                      <a:r>
                        <a:rPr lang="ru-RU" sz="1200" b="1" i="0" u="none" strike="noStrike" dirty="0" smtClean="0">
                          <a:effectLst/>
                          <a:latin typeface="+mn-lt"/>
                        </a:rPr>
                        <a:t>лет </a:t>
                      </a:r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в 2015 г.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38506"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Ф.№12 </a:t>
                      </a:r>
                    </a:p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(</a:t>
                      </a:r>
                      <a:r>
                        <a:rPr lang="ru-RU" sz="1200" b="1" i="0" u="none" strike="noStrike" dirty="0" smtClean="0">
                          <a:effectLst/>
                          <a:latin typeface="Arial"/>
                        </a:rPr>
                        <a:t>т.2000 </a:t>
                      </a:r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строки 6.0-6.1, графа 4)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(т.2000 строка 1 графа 6)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Ф.№12  -</a:t>
                      </a:r>
                    </a:p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В % к </a:t>
                      </a:r>
                    </a:p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268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РОССИЙСКАЯ ФЕДЕРАЦИЯ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189414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188 175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1 239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0,7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268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Калужская область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1591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933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658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41,4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268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Рязанская область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1266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1 023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243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19,2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268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Республика Бурятия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2093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1 017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1 076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51,4</a:t>
                      </a:r>
                    </a:p>
                  </a:txBody>
                  <a:tcPr marL="8510" marR="8510" marT="8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0398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6207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550" y="278650"/>
            <a:ext cx="8229600" cy="315035"/>
          </a:xfrm>
          <a:solidFill>
            <a:schemeClr val="bg1"/>
          </a:solidFill>
        </p:spPr>
        <p:txBody>
          <a:bodyPr/>
          <a:lstStyle/>
          <a:p>
            <a:pPr algn="r"/>
            <a:r>
              <a:rPr lang="ru-RU" sz="1400" b="1" dirty="0">
                <a:solidFill>
                  <a:srgbClr val="000000"/>
                </a:solidFill>
              </a:rPr>
              <a:t>Продолжение таблицы 2</a:t>
            </a:r>
            <a:endParaRPr lang="ru-RU" sz="1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003431"/>
              </p:ext>
            </p:extLst>
          </p:nvPr>
        </p:nvGraphicFramePr>
        <p:xfrm>
          <a:off x="836585" y="953723"/>
          <a:ext cx="7830870" cy="4632841"/>
        </p:xfrm>
        <a:graphic>
          <a:graphicData uri="http://schemas.openxmlformats.org/drawingml/2006/table">
            <a:tbl>
              <a:tblPr/>
              <a:tblGrid>
                <a:gridCol w="3105345"/>
                <a:gridCol w="1440160"/>
                <a:gridCol w="1305145"/>
                <a:gridCol w="1085015"/>
                <a:gridCol w="895205"/>
              </a:tblGrid>
              <a:tr h="772677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РЕГИОНЫ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Число детей 15-17</a:t>
                      </a:r>
                      <a:r>
                        <a:rPr lang="ru-RU" sz="1400" b="1" i="0" u="none" strike="noStrike" baseline="0" dirty="0">
                          <a:effectLst/>
                          <a:latin typeface="+mn-lt"/>
                        </a:rPr>
                        <a:t> л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ет с впервые в жизни установленным 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диагнозом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в 2015 г.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26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т.2000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строки 6.0-6.1, графа 4)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т.3000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строка 1 графа 6)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 -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В % к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607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РОССИЙСКАЯ ФЕДЕРАЦИЯ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19892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18 507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1 385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7,0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Калужская область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122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66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56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45,9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Курская область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43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111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-68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-158,1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Московская область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602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636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-34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-5,6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Рязанская область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304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162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142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46,7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г. Санкт-Петербург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1256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478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778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61,9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Краснодарский край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346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565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-219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-63,3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Кабардино-Балкарская Республика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29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47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-18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-62,1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Республика Бурятия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1017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104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913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89,8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Республика Крым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75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287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-212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-282,7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2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err="1">
                          <a:effectLst/>
                          <a:latin typeface="Arial"/>
                        </a:rPr>
                        <a:t>г.Севастополь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25,0</a:t>
                      </a:r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0763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39127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2400" b="1" dirty="0" err="1"/>
              <a:t>Межформенный</a:t>
            </a:r>
            <a:r>
              <a:rPr lang="ru-RU" altLang="ru-RU" sz="2400" b="1" dirty="0"/>
              <a:t> контроль – формы 10 и 12</a:t>
            </a:r>
            <a:br>
              <a:rPr lang="ru-RU" altLang="ru-RU" sz="2400" b="1" dirty="0"/>
            </a:br>
            <a:r>
              <a:rPr lang="ru-RU" altLang="ru-RU" sz="2400" b="1" dirty="0"/>
              <a:t>продолжение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ru-RU" sz="2000" b="1" dirty="0" smtClean="0"/>
          </a:p>
          <a:p>
            <a:pPr marL="457200" indent="-457200">
              <a:buFontTx/>
              <a:buAutoNum type="arabicPeriod" startAt="5"/>
            </a:pPr>
            <a:r>
              <a:rPr lang="ru-RU" sz="2000" b="1" dirty="0">
                <a:solidFill>
                  <a:srgbClr val="000000"/>
                </a:solidFill>
              </a:rPr>
              <a:t>Число зарегистрированных взрослых в ф. 10 т. 2000 = графа 4 – графа 6 – графа 7 может быть меньше (или равно) числа зарегистрированных взрослых в ф.12 т.3000 строки 6.0.- </a:t>
            </a:r>
            <a:r>
              <a:rPr lang="ru-RU" sz="2000" b="1" dirty="0" smtClean="0">
                <a:solidFill>
                  <a:srgbClr val="000000"/>
                </a:solidFill>
              </a:rPr>
              <a:t>6.1 графа 4.</a:t>
            </a:r>
            <a:endParaRPr lang="ru-RU" sz="2000" b="1" dirty="0">
              <a:solidFill>
                <a:srgbClr val="000000"/>
              </a:solidFill>
            </a:endParaRPr>
          </a:p>
          <a:p>
            <a:pPr marL="457200" indent="-457200">
              <a:buFontTx/>
              <a:buAutoNum type="arabicPeriod" startAt="5"/>
            </a:pPr>
            <a:r>
              <a:rPr lang="ru-RU" sz="2000" b="1" dirty="0">
                <a:solidFill>
                  <a:srgbClr val="000000"/>
                </a:solidFill>
              </a:rPr>
              <a:t>Число взрослых с впервые в жизни установленным диагнозом в ф.10 т.3000 = графа 4 – графа 6 – графа 7, строка 1 должно быть равно числу взрослых в ф.12 т.3000 строки 6.0.- </a:t>
            </a:r>
            <a:r>
              <a:rPr lang="ru-RU" sz="2000" b="1" dirty="0" smtClean="0">
                <a:solidFill>
                  <a:srgbClr val="000000"/>
                </a:solidFill>
              </a:rPr>
              <a:t>6.1 графа 7.</a:t>
            </a:r>
            <a:endParaRPr lang="ru-RU" sz="2000" b="1" dirty="0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4026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3636"/>
            <a:ext cx="8229600" cy="1215134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600" b="1" dirty="0">
                <a:solidFill>
                  <a:srgbClr val="000000"/>
                </a:solidFill>
              </a:rPr>
              <a:t>Сравнение  числа  зарегистрированных  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взрослых, </a:t>
            </a:r>
            <a:r>
              <a:rPr lang="ru-RU" altLang="ru-RU" sz="1600" b="1" dirty="0">
                <a:solidFill>
                  <a:srgbClr val="000000"/>
                </a:solidFill>
              </a:rPr>
              <a:t>больных психическими расстройствами, в Российской Федерации  в 2015 г., показанных в </a:t>
            </a:r>
            <a:r>
              <a:rPr lang="ru-RU" altLang="ru-RU" sz="1600" b="1" dirty="0" err="1">
                <a:solidFill>
                  <a:srgbClr val="000000"/>
                </a:solidFill>
              </a:rPr>
              <a:t>фф</a:t>
            </a:r>
            <a:r>
              <a:rPr lang="ru-RU" altLang="ru-RU" sz="1600" b="1" dirty="0">
                <a:solidFill>
                  <a:srgbClr val="000000"/>
                </a:solidFill>
              </a:rPr>
              <a:t>. №12 и 10 (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взрослых всего, </a:t>
            </a:r>
            <a:r>
              <a:rPr lang="ru-RU" altLang="ru-RU" sz="1600" b="1" dirty="0">
                <a:solidFill>
                  <a:srgbClr val="000000"/>
                </a:solidFill>
              </a:rPr>
              <a:t>и в том числе пациентов с впервые в жизни установленным 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диагнозом)</a:t>
            </a:r>
            <a:endParaRPr lang="ru-RU" sz="16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2976614"/>
              </p:ext>
            </p:extLst>
          </p:nvPr>
        </p:nvGraphicFramePr>
        <p:xfrm>
          <a:off x="521550" y="1673804"/>
          <a:ext cx="7785864" cy="4879539"/>
        </p:xfrm>
        <a:graphic>
          <a:graphicData uri="http://schemas.openxmlformats.org/drawingml/2006/table">
            <a:tbl>
              <a:tblPr/>
              <a:tblGrid>
                <a:gridCol w="2970330"/>
                <a:gridCol w="1440160"/>
                <a:gridCol w="1485165"/>
                <a:gridCol w="990110"/>
                <a:gridCol w="900099"/>
              </a:tblGrid>
              <a:tr h="551528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РЕГИОНЫ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Таблица 3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Зарегистрировано 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взрослых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в 2015 г.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2462"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т.3000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строки 6.0-6.1, графа 4)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(т.2000 строка 1 графа 6)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 -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В % к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РОССИЙСКАЯ ФЕДЕРАЦИЯ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3039152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3 148 788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-109 636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-3,6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Белгородская область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12560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33 493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-20 933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-166,7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Калужская область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42580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25 284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17 296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40,6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Курская область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22563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23 764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-1 201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-5,3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г. Москва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172749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183 519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-10 770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-6,2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Краснодарский край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56498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122 967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-66 469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-117,6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Астраханская область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21707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22 799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-1 092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-5,0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Ингушская Республика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3085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3 785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-700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-22,7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Кабардино-Балкарская Республика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10421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10 969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-548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-5,3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Чеченская Республика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9971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11 057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-1 086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-10,9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Республика Бурятия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10635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27 236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-16 601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-156,1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Томская область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19918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23 143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-3 225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-16,2</a:t>
                      </a:r>
                    </a:p>
                  </a:txBody>
                  <a:tcPr marL="6584" marR="6584" marT="65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0658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9047"/>
          </a:xfrm>
          <a:solidFill>
            <a:schemeClr val="bg1"/>
          </a:solidFill>
        </p:spPr>
        <p:txBody>
          <a:bodyPr/>
          <a:lstStyle/>
          <a:p>
            <a:pPr algn="r"/>
            <a:r>
              <a:rPr lang="ru-RU" sz="1400" b="1" dirty="0">
                <a:solidFill>
                  <a:srgbClr val="000000"/>
                </a:solidFill>
              </a:rPr>
              <a:t>Продолжение таблицы 3</a:t>
            </a:r>
            <a:endParaRPr lang="ru-RU" sz="1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522755"/>
              </p:ext>
            </p:extLst>
          </p:nvPr>
        </p:nvGraphicFramePr>
        <p:xfrm>
          <a:off x="611560" y="1133744"/>
          <a:ext cx="7695855" cy="5319649"/>
        </p:xfrm>
        <a:graphic>
          <a:graphicData uri="http://schemas.openxmlformats.org/drawingml/2006/table">
            <a:tbl>
              <a:tblPr/>
              <a:tblGrid>
                <a:gridCol w="3000079"/>
                <a:gridCol w="1304382"/>
                <a:gridCol w="1130465"/>
                <a:gridCol w="1086985"/>
                <a:gridCol w="1173944"/>
              </a:tblGrid>
              <a:tr h="559776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РЕГИОНЫ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Число взрослых с впервые в жизни установленным 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диагнозом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в 2015 г.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0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т.3000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строки 6.0-6.1, графа 4)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т.3000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строка 1 графа 6)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 -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В % к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РОССИЙСКАЯ ФЕДЕРАЦИЯ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283604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289 416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-5 812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Калужская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2524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1 816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708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Курская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710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1 791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-1 081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-152,3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Тульская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6310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2 253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4 057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64,3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г. Москва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18237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23 263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-5 026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-27,6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Краснодарский край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7453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8 534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-1 081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Астраханская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1394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1 477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Ингушская Республика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Кабардино-Балкарская Республика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708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-341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-92,9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Удмуртская Республика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1086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2 622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-1 536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-141,4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Томская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3383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3 766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-383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Республика Крым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1081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2 859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-1 778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-164,5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95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31540" y="188641"/>
            <a:ext cx="8229600" cy="270029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Вступление</a:t>
            </a: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199" y="638690"/>
            <a:ext cx="8210255" cy="580564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spcBef>
                <a:spcPts val="0"/>
              </a:spcBef>
              <a:buFontTx/>
              <a:buNone/>
            </a:pPr>
            <a:r>
              <a:rPr lang="ru-RU" sz="800" b="1" dirty="0" smtClean="0"/>
              <a:t>            </a:t>
            </a:r>
            <a:r>
              <a:rPr lang="ru-RU" sz="1600" b="1" dirty="0" smtClean="0"/>
              <a:t>Прежде, чем мы приступим к изложению </a:t>
            </a:r>
            <a:r>
              <a:rPr lang="ru-RU" sz="1600" b="1" dirty="0"/>
              <a:t>основных подходов к контролю качества отчетов за 2015 год по формам </a:t>
            </a:r>
            <a:r>
              <a:rPr lang="ru-RU" sz="1600" b="1" dirty="0" smtClean="0"/>
              <a:t>№№10 </a:t>
            </a:r>
            <a:r>
              <a:rPr lang="ru-RU" sz="1600" b="1" dirty="0"/>
              <a:t>и 36 по психиатрии, </a:t>
            </a:r>
            <a:r>
              <a:rPr lang="ru-RU" sz="1600" b="1" dirty="0" smtClean="0"/>
              <a:t>отметим </a:t>
            </a:r>
            <a:r>
              <a:rPr lang="ru-RU" sz="1600" b="1" dirty="0"/>
              <a:t>некоторые </a:t>
            </a:r>
            <a:r>
              <a:rPr lang="ru-RU" sz="1600" b="1" dirty="0" smtClean="0"/>
              <a:t>тенденции</a:t>
            </a:r>
            <a:r>
              <a:rPr lang="ru-RU" sz="1600" b="1" dirty="0"/>
              <a:t>, сложившиеся к концу 2015 года в учреждениях (организациях) психиатрической </a:t>
            </a:r>
            <a:r>
              <a:rPr lang="ru-RU" sz="1600" b="1" dirty="0" smtClean="0"/>
              <a:t>службы. При </a:t>
            </a:r>
            <a:r>
              <a:rPr lang="ru-RU" sz="1600" b="1" dirty="0"/>
              <a:t>этом </a:t>
            </a:r>
            <a:r>
              <a:rPr lang="ru-RU" sz="1600" b="1" dirty="0" smtClean="0"/>
              <a:t>в слайды </a:t>
            </a:r>
            <a:r>
              <a:rPr lang="ru-RU" sz="1600" b="1" dirty="0"/>
              <a:t>для </a:t>
            </a:r>
            <a:r>
              <a:rPr lang="ru-RU" sz="1600" b="1" dirty="0" smtClean="0"/>
              <a:t>наглядности </a:t>
            </a:r>
            <a:r>
              <a:rPr lang="ru-RU" sz="1600" b="1" dirty="0"/>
              <a:t>наряду с данными за 2014-2015 гг. </a:t>
            </a:r>
            <a:r>
              <a:rPr lang="ru-RU" sz="1600" b="1" dirty="0" smtClean="0"/>
              <a:t>включены </a:t>
            </a:r>
            <a:r>
              <a:rPr lang="ru-RU" sz="1600" b="1" dirty="0"/>
              <a:t>показатели </a:t>
            </a:r>
            <a:r>
              <a:rPr lang="ru-RU" sz="1600" b="1" dirty="0" smtClean="0"/>
              <a:t>2005 года.</a:t>
            </a:r>
          </a:p>
          <a:p>
            <a:pPr marL="0" indent="0" algn="just">
              <a:spcBef>
                <a:spcPts val="0"/>
              </a:spcBef>
              <a:buFontTx/>
              <a:buNone/>
            </a:pPr>
            <a:r>
              <a:rPr lang="ru-RU" sz="1600" b="1" dirty="0" smtClean="0"/>
              <a:t>      </a:t>
            </a:r>
          </a:p>
          <a:p>
            <a:pPr marL="0" indent="0" algn="just">
              <a:spcBef>
                <a:spcPts val="0"/>
              </a:spcBef>
              <a:buFontTx/>
              <a:buNone/>
            </a:pPr>
            <a:r>
              <a:rPr lang="ru-RU" sz="1600" b="1" dirty="0"/>
              <a:t> </a:t>
            </a:r>
            <a:r>
              <a:rPr lang="ru-RU" sz="1600" b="1" dirty="0" smtClean="0"/>
              <a:t>      1</a:t>
            </a:r>
            <a:r>
              <a:rPr lang="ru-RU" sz="1600" b="1" dirty="0"/>
              <a:t>. В 2015 г. существенным образом замедлилось, но не прекратилось сокращение сети учреждений психиатрической службы </a:t>
            </a:r>
            <a:r>
              <a:rPr lang="ru-RU" sz="1600" b="1" dirty="0" smtClean="0"/>
              <a:t>по </a:t>
            </a:r>
            <a:r>
              <a:rPr lang="ru-RU" sz="1600" b="1" dirty="0"/>
              <a:t>сравнению с 2014 г. В сети амбулаторно-поликлинических учреждений за год сократилось число ПНД (на 6</a:t>
            </a:r>
            <a:r>
              <a:rPr lang="ru-RU" sz="1600" b="1" dirty="0" smtClean="0"/>
              <a:t>), </a:t>
            </a:r>
            <a:r>
              <a:rPr lang="ru-RU" sz="1600" b="1" dirty="0"/>
              <a:t>довольно </a:t>
            </a:r>
            <a:r>
              <a:rPr lang="ru-RU" sz="1600" b="1" dirty="0" smtClean="0"/>
              <a:t>значительно сократилось число </a:t>
            </a:r>
            <a:r>
              <a:rPr lang="ru-RU" sz="1600" b="1" dirty="0"/>
              <a:t>психотерапевтических кабинетов </a:t>
            </a:r>
            <a:r>
              <a:rPr lang="ru-RU" sz="1600" b="1" dirty="0" smtClean="0"/>
              <a:t>- на 28 (в </a:t>
            </a:r>
            <a:r>
              <a:rPr lang="ru-RU" sz="1600" b="1" dirty="0"/>
              <a:t>2014 г. – на 26, в 2013 г. – на 24, в 2012 г. – на 87). </a:t>
            </a:r>
            <a:endParaRPr lang="ru-RU" sz="1600" b="1" dirty="0" smtClean="0"/>
          </a:p>
          <a:p>
            <a:pPr marL="0" indent="0" algn="just">
              <a:spcBef>
                <a:spcPts val="0"/>
              </a:spcBef>
              <a:buFontTx/>
              <a:buNone/>
            </a:pPr>
            <a:r>
              <a:rPr lang="ru-RU" sz="1600" b="1" dirty="0"/>
              <a:t> </a:t>
            </a:r>
            <a:r>
              <a:rPr lang="ru-RU" sz="1600" b="1" dirty="0" smtClean="0"/>
              <a:t>      В </a:t>
            </a:r>
            <a:r>
              <a:rPr lang="ru-RU" sz="1600" b="1" dirty="0"/>
              <a:t>сети больничных учреждений </a:t>
            </a:r>
            <a:r>
              <a:rPr lang="ru-RU" sz="1600" b="1" dirty="0" smtClean="0"/>
              <a:t>уменьшилось число </a:t>
            </a:r>
            <a:r>
              <a:rPr lang="ru-RU" sz="1600" b="1" dirty="0"/>
              <a:t>ПБ на </a:t>
            </a:r>
            <a:r>
              <a:rPr lang="ru-RU" sz="1600" b="1" dirty="0" smtClean="0"/>
              <a:t>9, </a:t>
            </a:r>
            <a:r>
              <a:rPr lang="ru-RU" sz="1600" b="1" dirty="0"/>
              <a:t>на 3 сократилось </a:t>
            </a:r>
            <a:r>
              <a:rPr lang="ru-RU" sz="1600" b="1" dirty="0" smtClean="0"/>
              <a:t>количество </a:t>
            </a:r>
            <a:r>
              <a:rPr lang="ru-RU" sz="1600" b="1" dirty="0"/>
              <a:t>ПНД, имеющих стационары. Только число психоневрологических кабинетов в 2015 г. </a:t>
            </a:r>
            <a:r>
              <a:rPr lang="ru-RU" sz="1600" b="1" dirty="0" smtClean="0"/>
              <a:t>впервые </a:t>
            </a:r>
            <a:r>
              <a:rPr lang="ru-RU" sz="1600" b="1" dirty="0"/>
              <a:t>за последние </a:t>
            </a:r>
            <a:r>
              <a:rPr lang="ru-RU" sz="1600" b="1" dirty="0" smtClean="0"/>
              <a:t>годы </a:t>
            </a:r>
            <a:r>
              <a:rPr lang="ru-RU" sz="1600" b="1" dirty="0"/>
              <a:t>увеличилось на 56, </a:t>
            </a:r>
            <a:r>
              <a:rPr lang="ru-RU" sz="1600" b="1" dirty="0" smtClean="0"/>
              <a:t>также </a:t>
            </a:r>
            <a:r>
              <a:rPr lang="ru-RU" sz="1600" b="1" dirty="0"/>
              <a:t>возросло на 19 число диспансерных отделений при ПБ. </a:t>
            </a:r>
            <a:endParaRPr lang="ru-RU" sz="1600" b="1" dirty="0" smtClean="0"/>
          </a:p>
          <a:p>
            <a:pPr marL="0" indent="0" algn="just">
              <a:spcBef>
                <a:spcPts val="0"/>
              </a:spcBef>
              <a:buFontTx/>
              <a:buNone/>
            </a:pPr>
            <a:r>
              <a:rPr lang="ru-RU" sz="1600" b="1" dirty="0"/>
              <a:t> </a:t>
            </a:r>
            <a:r>
              <a:rPr lang="ru-RU" sz="1600" b="1" dirty="0" smtClean="0"/>
              <a:t>      Будем </a:t>
            </a:r>
            <a:r>
              <a:rPr lang="ru-RU" sz="1600" b="1" dirty="0"/>
              <a:t>надеяться, что прирост числа психоневрологических кабинетов и диспансерных отделений явится переломным моментом в возрождении учреждений психиатрической службы в АПУ.</a:t>
            </a:r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49499D-E26C-4898-A825-CACBC12FC6B5}" type="slidenum">
              <a:rPr lang="ru-RU" smtClean="0"/>
              <a:pPr/>
              <a:t>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80368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70130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600" b="1" dirty="0">
                <a:solidFill>
                  <a:srgbClr val="000000"/>
                </a:solidFill>
              </a:rPr>
              <a:t>Сравнение  числа  зарегистрированных  всего, больных психическими расстройствами, в Российской Федерации  в 2015 г., показанных в </a:t>
            </a:r>
            <a:r>
              <a:rPr lang="ru-RU" altLang="ru-RU" sz="1600" b="1" dirty="0" err="1">
                <a:solidFill>
                  <a:srgbClr val="000000"/>
                </a:solidFill>
              </a:rPr>
              <a:t>фф</a:t>
            </a:r>
            <a:r>
              <a:rPr lang="ru-RU" altLang="ru-RU" sz="1600" b="1" dirty="0">
                <a:solidFill>
                  <a:srgbClr val="000000"/>
                </a:solidFill>
              </a:rPr>
              <a:t>. №12 и 10 (всего, и в том числе пациентов с впервые в жизни установленным 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диагнозом)</a:t>
            </a:r>
            <a:endParaRPr lang="ru-RU" sz="1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069899"/>
              </p:ext>
            </p:extLst>
          </p:nvPr>
        </p:nvGraphicFramePr>
        <p:xfrm>
          <a:off x="521551" y="1583801"/>
          <a:ext cx="7740858" cy="4860533"/>
        </p:xfrm>
        <a:graphic>
          <a:graphicData uri="http://schemas.openxmlformats.org/drawingml/2006/table">
            <a:tbl>
              <a:tblPr/>
              <a:tblGrid>
                <a:gridCol w="3285364"/>
                <a:gridCol w="1506596"/>
                <a:gridCol w="982966"/>
                <a:gridCol w="982966"/>
                <a:gridCol w="982966"/>
              </a:tblGrid>
              <a:tr h="622636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РЕГИОНЫ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Таблица </a:t>
                      </a: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4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Зарегистрировано всего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в 2015 г.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31456"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</a:t>
                      </a: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(сумма таблиц 1000+2000+</a:t>
                      </a: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3000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строки 6.0-6.1, 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графы </a:t>
                      </a: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4)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(т.2000 строка 1 графа </a:t>
                      </a:r>
                      <a:r>
                        <a:rPr lang="ru-RU" sz="1400" b="1" i="0" u="none" strike="noStrike" dirty="0" smtClean="0">
                          <a:effectLst/>
                          <a:latin typeface="Arial"/>
                        </a:rPr>
                        <a:t>4)</a:t>
                      </a:r>
                      <a:endParaRPr lang="ru-RU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 -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В % к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РОССИЙСКАЯ ФЕДЕРАЦИЯ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3935741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4 044 210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-108 469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-2,8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Белгородская область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17829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38 762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-20 933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-117,4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Калужская область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49150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30 389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18 761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38,2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г. Москва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199999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212 090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-12 091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-6,0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Краснодарский край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89145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156 013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-66 868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-75,0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Ингушская Республика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4451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5 151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-700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-15,7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Чеченская Республика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11774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12 841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-1 067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-9,1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Республика Бурятия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16447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31 972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-15 525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-94,4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Томская область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31123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34 939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-3 816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-12,3</a:t>
                      </a:r>
                    </a:p>
                  </a:txBody>
                  <a:tcPr marL="7830" marR="7830" marT="78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9352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9067"/>
          </a:xfrm>
          <a:solidFill>
            <a:schemeClr val="bg1"/>
          </a:solidFill>
        </p:spPr>
        <p:txBody>
          <a:bodyPr/>
          <a:lstStyle/>
          <a:p>
            <a:pPr algn="r"/>
            <a:r>
              <a:rPr lang="ru-RU" sz="1600" b="1" dirty="0">
                <a:solidFill>
                  <a:srgbClr val="000000"/>
                </a:solidFill>
              </a:rPr>
              <a:t>Продолжение таблицы 4</a:t>
            </a:r>
            <a:endParaRPr lang="ru-RU" sz="1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010811"/>
              </p:ext>
            </p:extLst>
          </p:nvPr>
        </p:nvGraphicFramePr>
        <p:xfrm>
          <a:off x="611560" y="1178750"/>
          <a:ext cx="7695856" cy="5283851"/>
        </p:xfrm>
        <a:graphic>
          <a:graphicData uri="http://schemas.openxmlformats.org/drawingml/2006/table">
            <a:tbl>
              <a:tblPr/>
              <a:tblGrid>
                <a:gridCol w="3009553"/>
                <a:gridCol w="1461783"/>
                <a:gridCol w="1031847"/>
                <a:gridCol w="839556"/>
                <a:gridCol w="1353117"/>
              </a:tblGrid>
              <a:tr h="715864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РЕГИОНЫ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Всего с впервые в жизни </a:t>
                      </a:r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установленным </a:t>
                      </a:r>
                      <a:r>
                        <a:rPr lang="ru-RU" sz="1400" b="1" i="0" u="none" strike="noStrike" smtClean="0">
                          <a:effectLst/>
                          <a:latin typeface="+mn-lt"/>
                        </a:rPr>
                        <a:t>диагнозом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в 2015 г.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12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07" marR="9507" marT="9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Ф.№12 </a:t>
                      </a: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(сумма таблиц 1000+2000+</a:t>
                      </a: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+mn-lt"/>
                        </a:rPr>
                        <a:t>300 строки 6.0-6.1, графы 4)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(т.2000 строка 1 графа 6)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  -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Ф.№10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В % к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23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РОССИЙСКАЯ ФЕДЕРАЦИЯ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433333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440 110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-6 777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Калужская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3501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2 528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973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Курская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942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2 402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-1 460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-155,0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Тульская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7700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3 643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4 057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52,7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г. Москва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23482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29 144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-5 662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-24,1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Краснодарский край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11273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12 597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-1 324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Кабардино-Балкарская Республика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567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963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-69,8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Удмуртская Республика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2297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3 835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-1 538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-67,0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Республика Бурятия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2941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2 028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913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31,0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Томская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5235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5 727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-492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-9,4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29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Республика Крым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1809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"/>
                        </a:rPr>
                        <a:t>4 557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-2 748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"/>
                        </a:rPr>
                        <a:t>-151,9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2198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09056"/>
          </a:xfrm>
          <a:solidFill>
            <a:schemeClr val="bg1"/>
          </a:solidFill>
        </p:spPr>
        <p:txBody>
          <a:bodyPr/>
          <a:lstStyle/>
          <a:p>
            <a:r>
              <a:rPr lang="ru-RU" sz="2000" b="1" dirty="0" smtClean="0"/>
              <a:t>Дополнение к отчетным формам 2016 г.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73705"/>
            <a:ext cx="7895220" cy="5895655"/>
          </a:xfrm>
          <a:solidFill>
            <a:schemeClr val="bg1"/>
          </a:solidFill>
        </p:spPr>
        <p:txBody>
          <a:bodyPr/>
          <a:lstStyle/>
          <a:p>
            <a:pPr marL="0" indent="0" algn="just">
              <a:buNone/>
            </a:pPr>
            <a:r>
              <a:rPr lang="ru-RU" sz="1600" b="1" dirty="0" smtClean="0"/>
              <a:t>В 2016 г. в ф.12 произошли изменения, которые касаются и данных по психиатрии. </a:t>
            </a:r>
          </a:p>
          <a:p>
            <a:pPr marL="0" indent="0" algn="just">
              <a:buNone/>
            </a:pPr>
            <a:endParaRPr lang="ru-RU" sz="1600" b="1" dirty="0" smtClean="0"/>
          </a:p>
          <a:p>
            <a:pPr algn="just"/>
            <a:r>
              <a:rPr lang="ru-RU" sz="1600" b="1" dirty="0" smtClean="0"/>
              <a:t>В боковике тт.1000 и 2000 из строки 6.0. выделена дополнительная строка 6.2., в которой должны показываться дети с аутизмом (коды </a:t>
            </a:r>
            <a:r>
              <a:rPr lang="en-US" sz="1600" b="1" dirty="0" smtClean="0"/>
              <a:t>F84</a:t>
            </a:r>
            <a:r>
              <a:rPr lang="ru-RU" sz="1600" b="1" dirty="0" smtClean="0"/>
              <a:t>.</a:t>
            </a:r>
            <a:r>
              <a:rPr lang="en-US" sz="1600" b="1" dirty="0" smtClean="0"/>
              <a:t>0-3)</a:t>
            </a:r>
            <a:r>
              <a:rPr lang="ru-RU" sz="1600" b="1" dirty="0" smtClean="0"/>
              <a:t>.</a:t>
            </a:r>
          </a:p>
          <a:p>
            <a:pPr algn="just"/>
            <a:endParaRPr lang="ru-RU" sz="1600" b="1" dirty="0" smtClean="0"/>
          </a:p>
          <a:p>
            <a:pPr algn="just"/>
            <a:r>
              <a:rPr lang="ru-RU" sz="1600" b="1" dirty="0" smtClean="0"/>
              <a:t>В шапку тт.1000 добавлены 2 графы, в которых из графы 4 (все зарегистрированные пациенты с психическими расстройствами) должны выделяться сведения о детях 0-4 лет (графа 5) и 5-9 лет (графа 6). В качестве контроля для этих 2 граф предлагаем сделать такой расчет: ф.12 т. 1000 графа 4 стр.6.0.- 6.1. – граф5 5 - графа 6 = графа расчетная - дети 10-14 лет. Такой же расчет сделать по строке 6.2.</a:t>
            </a:r>
          </a:p>
          <a:p>
            <a:pPr algn="just"/>
            <a:endParaRPr lang="ru-RU" sz="1600" b="1" dirty="0" smtClean="0"/>
          </a:p>
          <a:p>
            <a:pPr algn="just"/>
            <a:r>
              <a:rPr lang="ru-RU" sz="1600" b="1" dirty="0" smtClean="0"/>
              <a:t>Заболевания из класса психических расстройств (</a:t>
            </a:r>
            <a:r>
              <a:rPr lang="en-US" sz="1600" b="1" dirty="0" smtClean="0"/>
              <a:t>V </a:t>
            </a:r>
            <a:r>
              <a:rPr lang="ru-RU" sz="1600" b="1" dirty="0" smtClean="0"/>
              <a:t>класс МКБ-10) в ф.12 представлены 3-мя строками в тт.1000 и 2000, 2-мя строками в тт.3000 и 4000. </a:t>
            </a:r>
          </a:p>
          <a:p>
            <a:pPr algn="just"/>
            <a:endParaRPr lang="ru-RU" sz="1600" b="1" dirty="0" smtClean="0"/>
          </a:p>
          <a:p>
            <a:pPr algn="just"/>
            <a:r>
              <a:rPr lang="ru-RU" sz="1600" b="1" dirty="0" smtClean="0"/>
              <a:t>Особо остановимся на т.1500 (дети 1-го года жизни), в которой в строке 6.1. будут показываться данные по расстройствам аутистического спектра с кодами </a:t>
            </a:r>
            <a:r>
              <a:rPr lang="en-US" sz="1600" b="1" dirty="0" smtClean="0"/>
              <a:t>F84</a:t>
            </a:r>
            <a:r>
              <a:rPr lang="ru-RU" sz="1600" b="1" dirty="0" smtClean="0"/>
              <a:t>.</a:t>
            </a:r>
            <a:r>
              <a:rPr lang="en-US" sz="1600" b="1" dirty="0" smtClean="0"/>
              <a:t>0-3</a:t>
            </a:r>
            <a:r>
              <a:rPr lang="ru-RU" sz="1600" b="1" dirty="0" smtClean="0"/>
              <a:t>, а все виды зависимостей с кодами </a:t>
            </a:r>
            <a:r>
              <a:rPr lang="en-US" sz="1600" b="1" dirty="0" smtClean="0"/>
              <a:t>F10 – F19 </a:t>
            </a:r>
            <a:r>
              <a:rPr lang="ru-RU" sz="1600" b="1" dirty="0" smtClean="0"/>
              <a:t>будут показываться в строке 6.0.</a:t>
            </a:r>
          </a:p>
          <a:p>
            <a:pPr algn="just"/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5861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525" y="274638"/>
            <a:ext cx="8390275" cy="409057"/>
          </a:xfrm>
          <a:solidFill>
            <a:schemeClr val="bg1"/>
          </a:solidFill>
        </p:spPr>
        <p:txBody>
          <a:bodyPr/>
          <a:lstStyle/>
          <a:p>
            <a:r>
              <a:rPr lang="ru-RU" sz="1600" b="1" dirty="0" smtClean="0"/>
              <a:t>Алгоритмы контроля данных </a:t>
            </a:r>
            <a:r>
              <a:rPr lang="ru-RU" sz="1600" b="1" dirty="0" err="1" smtClean="0"/>
              <a:t>фф</a:t>
            </a:r>
            <a:r>
              <a:rPr lang="ru-RU" sz="1600" b="1" dirty="0" smtClean="0"/>
              <a:t>. 10, 36 и 12 (тт.1000, 2000,3000,4000) за 2016 год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53</a:t>
            </a:fld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931024"/>
              </p:ext>
            </p:extLst>
          </p:nvPr>
        </p:nvGraphicFramePr>
        <p:xfrm>
          <a:off x="386535" y="818708"/>
          <a:ext cx="7888693" cy="5771030"/>
        </p:xfrm>
        <a:graphic>
          <a:graphicData uri="http://schemas.openxmlformats.org/drawingml/2006/table">
            <a:tbl>
              <a:tblPr/>
              <a:tblGrid>
                <a:gridCol w="225025"/>
                <a:gridCol w="1755195"/>
                <a:gridCol w="1485165"/>
                <a:gridCol w="855095"/>
                <a:gridCol w="855095"/>
                <a:gridCol w="585065"/>
                <a:gridCol w="945105"/>
                <a:gridCol w="1182948"/>
              </a:tblGrid>
              <a:tr h="223281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Наименование граф в ф.12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фф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.№№10 или 36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Примечание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88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таблицы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графы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таблицы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строки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графы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5299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Зарегистрировано заболеваний - всего ( в психиатрии соответствует числу зарегистрированных пациентов, обратившихся в течение года за помощью в АПУ.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т.1000 (0-14 лет)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ф.10 т.2000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1)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В.тт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1000,2000,3000 по гр. 4 ф.12 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≥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ф.10 по гр.6,7,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∑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8,9,10,11                    2)В т.4000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 ф.12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≤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ф.10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11 (за счет женщин 55-59 лет)     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5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т.2000 (15-17 лет)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ф.10 т.2000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5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т.3000 (18 л. и ст.)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ф.10 т.2000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8+9+10+11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06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т.4000 (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ст.тр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/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сп.возр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ф.10 т.2000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(часть)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635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Из графы 4:                                            - взято под диспансерное наблюдение (всего, т.е. взято  впервые в жизни и  повторно в жизни).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т.1000 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(8 в 2016)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фф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10 и 36 по всем психическим расстройствам в целом (без наркологии) показывается число взятых впервые и повторно в жизни под диспансерное и консультативное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наблюдение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63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т.2000  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(8 в 2016)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63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т.3000 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(8 в 2016)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63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т.4000    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(8 в 2016)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96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Итого 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∑ граф 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∑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граф 6 (8 в 2016) тт. 1000, 2000, 3000, 4000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ф.№36 т. 2100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597" marR="8597" marT="8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65910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390275" cy="409057"/>
          </a:xfrm>
          <a:solidFill>
            <a:schemeClr val="bg1"/>
          </a:solidFill>
        </p:spPr>
        <p:txBody>
          <a:bodyPr/>
          <a:lstStyle/>
          <a:p>
            <a:r>
              <a:rPr lang="ru-RU" sz="1600" b="1" dirty="0">
                <a:solidFill>
                  <a:srgbClr val="000000"/>
                </a:solidFill>
              </a:rPr>
              <a:t>Алгоритмы контроля данных </a:t>
            </a:r>
            <a:r>
              <a:rPr lang="ru-RU" sz="1600" b="1" dirty="0" err="1">
                <a:solidFill>
                  <a:srgbClr val="000000"/>
                </a:solidFill>
              </a:rPr>
              <a:t>фф</a:t>
            </a:r>
            <a:r>
              <a:rPr lang="ru-RU" sz="1600" b="1" dirty="0">
                <a:solidFill>
                  <a:srgbClr val="000000"/>
                </a:solidFill>
              </a:rPr>
              <a:t>. 10, 36 и 12 (тт.1000, 2000,3000,4000) за 2016 </a:t>
            </a:r>
            <a:r>
              <a:rPr lang="ru-RU" sz="1600" b="1" dirty="0" smtClean="0">
                <a:solidFill>
                  <a:srgbClr val="000000"/>
                </a:solidFill>
              </a:rPr>
              <a:t>год продолжение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001989"/>
              </p:ext>
            </p:extLst>
          </p:nvPr>
        </p:nvGraphicFramePr>
        <p:xfrm>
          <a:off x="206514" y="863712"/>
          <a:ext cx="8415935" cy="5445607"/>
        </p:xfrm>
        <a:graphic>
          <a:graphicData uri="http://schemas.openxmlformats.org/drawingml/2006/table">
            <a:tbl>
              <a:tblPr/>
              <a:tblGrid>
                <a:gridCol w="315036"/>
                <a:gridCol w="2295255"/>
                <a:gridCol w="1485391"/>
                <a:gridCol w="962432"/>
                <a:gridCol w="908964"/>
                <a:gridCol w="378628"/>
                <a:gridCol w="810090"/>
                <a:gridCol w="1260139"/>
              </a:tblGrid>
              <a:tr h="195769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Наименование граф в ф.12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фф.№№10 или 36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Примечание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7308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таблицы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графы в 2015/ 2016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таблицы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строки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графы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730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Из графы 4:                                            - взятые под диспансерное и консультативное наблюдение (т.е. все взятые  впервые в жизни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т.1000 (0-14 лет)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гр.7/гр.9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ф.10 т.3000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Условия контролей те же, что и п. 1, из ф.10 берутся данные т. 3000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57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т.2000 (15-17 лет)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гр.7/гр.9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ф.10 т.3000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29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т.3000 (18 л. и ст.)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гр.7/гр.9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ф.10 т.3000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8+9+10+11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5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т.4000 (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ст.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трудосп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возраста)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гр.7/гр.9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ф.10 т.3000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(часть)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427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Из заболеваний с впервые в жизни установленным диагнозом (гр.7/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гр.9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 2016): взято под диспансерное наблюдение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т.1000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гр.8/ гр.10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ф.36 т.2100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1) В.тт. 1000,2000,3000 по гр. 8 ф.12  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≥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ф.36 т.2100 гр.6,7, 5-6-7                    2)В т.4000 гр.8 (10) ф.12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≤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ф.36 т.2100 гр.5-6-7    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1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т.2000 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гр.8/ гр.10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ф.36 т.2100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39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т.3000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гр.8/ гр.10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ф.36 т.2100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гр.5-6-7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33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т.4000   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гр.8/ гр.10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гр.11 (часть)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55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Из заболеваний с впервые в жизни установленным диагнозом (гр.7/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гр.9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 2016): выявлено при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профосмотре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т.1000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гр.9/ гр.11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 настоящее время сведений нет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Контроль внутриформенный тт.1000, 2000, 3000, 4000 ф.12 гр 9/11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≤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ф.12 гр7 (гр 9 в 2016)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5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т.2000 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гр.9/ гр.11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5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т.3000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гр.9/ гр.11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5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т.4000    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гр.9/ гр.11</a:t>
                      </a:r>
                    </a:p>
                  </a:txBody>
                  <a:tcPr marL="8582" marR="8582" marT="8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1418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057"/>
          </a:xfrm>
          <a:solidFill>
            <a:schemeClr val="bg1"/>
          </a:solidFill>
        </p:spPr>
        <p:txBody>
          <a:bodyPr/>
          <a:lstStyle/>
          <a:p>
            <a:r>
              <a:rPr lang="ru-RU" sz="1600" b="1" dirty="0">
                <a:solidFill>
                  <a:srgbClr val="000000"/>
                </a:solidFill>
              </a:rPr>
              <a:t>Алгоритмы контроля данных </a:t>
            </a:r>
            <a:r>
              <a:rPr lang="ru-RU" sz="1600" b="1" dirty="0" err="1">
                <a:solidFill>
                  <a:srgbClr val="000000"/>
                </a:solidFill>
              </a:rPr>
              <a:t>фф</a:t>
            </a:r>
            <a:r>
              <a:rPr lang="ru-RU" sz="1600" b="1" dirty="0">
                <a:solidFill>
                  <a:srgbClr val="000000"/>
                </a:solidFill>
              </a:rPr>
              <a:t>. 10, 36 и 12 (тт.1000, 2000,3000,4000) за 2016 год продолжение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049128"/>
              </p:ext>
            </p:extLst>
          </p:nvPr>
        </p:nvGraphicFramePr>
        <p:xfrm>
          <a:off x="457201" y="818709"/>
          <a:ext cx="8229598" cy="5186227"/>
        </p:xfrm>
        <a:graphic>
          <a:graphicData uri="http://schemas.openxmlformats.org/drawingml/2006/table">
            <a:tbl>
              <a:tblPr/>
              <a:tblGrid>
                <a:gridCol w="424389"/>
                <a:gridCol w="1710190"/>
                <a:gridCol w="1530170"/>
                <a:gridCol w="1170130"/>
                <a:gridCol w="765085"/>
                <a:gridCol w="405045"/>
                <a:gridCol w="720080"/>
                <a:gridCol w="1504509"/>
              </a:tblGrid>
              <a:tr h="234127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Наименование граф в ф.12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ф.№12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фф.№№10 или 36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Примечание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969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таблицы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графы в 2015/ 2016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таблицы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строки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№ графы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63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Снято с диспансерного наблюдения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т.1000 (0-14 лет)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гр.12/гр.14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1) В ф.36 число снятых с диспансерного наблюдения показывается суммарно в т.2100 гр.8                               2)В ф.12 т.4000 гр 12 (гр14 в 2016) 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≤</a:t>
                      </a: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ф.12 гр12 т.3000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6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т.2000 (15-17 лет)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гр.12/гр.14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84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т.3000 (18 л. и ст.)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гр.12/гр.14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0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т.4000 (ст.тр/сп.возр)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гр.12/гр.14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∑ гр.12 (гр.14 в 2016) тт.1000, 2000, 3000, 4000 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ф.36 т.2100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825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Состоит под диспансерным наблюдением на конец отчетного года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т.1000 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гр.13/ гр.15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ф.36 т.2100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1) В т 1000, 2000, 3000 по гр.13 ф 12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≥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ф.36 т.2100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11,12,10-11-12;            2) В т.4000 по гр.12 ф 12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≤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ф.36 т.2100 гр.10-11-12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8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т.2000  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гр.13/ гр.15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ф.36 т.2100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0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т.3000 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гр.13/ гр.15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ф.36 т.2100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гр.10-11-12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0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т.4000    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438" marR="9438" marT="94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71713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4172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3600" b="1" dirty="0">
                <a:solidFill>
                  <a:srgbClr val="000000"/>
                </a:solidFill>
              </a:rPr>
              <a:t>Форма 36</a:t>
            </a:r>
            <a:br>
              <a:rPr lang="ru-RU" altLang="ru-RU" sz="3600" b="1" dirty="0">
                <a:solidFill>
                  <a:srgbClr val="000000"/>
                </a:solidFill>
              </a:rPr>
            </a:br>
            <a:r>
              <a:rPr lang="ru-RU" sz="2000" b="1" dirty="0">
                <a:solidFill>
                  <a:srgbClr val="000000"/>
                </a:solidFill>
              </a:rPr>
              <a:t>СВЕДЕНИЯ О КОНТИНГЕНТАХ ПСИХИЧЕСКИ БОЛЬНЫХ</a:t>
            </a:r>
            <a:r>
              <a:rPr lang="ru-RU" sz="2000" dirty="0">
                <a:solidFill>
                  <a:srgbClr val="000000"/>
                </a:solidFill>
              </a:rPr>
              <a:t/>
            </a:r>
            <a:br>
              <a:rPr lang="ru-RU" sz="2000" dirty="0">
                <a:solidFill>
                  <a:srgbClr val="000000"/>
                </a:solidFill>
              </a:rPr>
            </a:br>
            <a:r>
              <a:rPr lang="ru-RU" sz="2000" b="1" dirty="0">
                <a:solidFill>
                  <a:srgbClr val="000000"/>
                </a:solidFill>
              </a:rPr>
              <a:t>за 20__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43835"/>
            <a:ext cx="8229600" cy="4182328"/>
          </a:xfrm>
          <a:solidFill>
            <a:schemeClr val="bg1"/>
          </a:solidFill>
        </p:spPr>
        <p:txBody>
          <a:bodyPr/>
          <a:lstStyle/>
          <a:p>
            <a:pPr lvl="0">
              <a:lnSpc>
                <a:spcPct val="150000"/>
              </a:lnSpc>
              <a:buNone/>
            </a:pPr>
            <a:r>
              <a:rPr lang="ru-RU" altLang="ru-RU" sz="2400" b="1" dirty="0" smtClean="0">
                <a:solidFill>
                  <a:srgbClr val="000000"/>
                </a:solidFill>
              </a:rPr>
              <a:t>    Форма </a:t>
            </a:r>
            <a:r>
              <a:rPr lang="ru-RU" altLang="ru-RU" sz="2400" b="1" dirty="0">
                <a:solidFill>
                  <a:srgbClr val="000000"/>
                </a:solidFill>
              </a:rPr>
              <a:t>36 содержит 18 таблиц – 2100,2110,2120, 2150,2160,2180,2190,2200,2210,2300,2310,2320,2340, 2400,2500,2600,2800,2900 и 4 подстрочника – 2101, 2181,2201,2301.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669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altLang="ru-RU" sz="1800" b="1" dirty="0" err="1">
                <a:solidFill>
                  <a:srgbClr val="000000"/>
                </a:solidFill>
              </a:rPr>
              <a:t>Внутритабличный</a:t>
            </a:r>
            <a:r>
              <a:rPr lang="ru-RU" altLang="ru-RU" sz="1800" b="1" dirty="0">
                <a:solidFill>
                  <a:srgbClr val="000000"/>
                </a:solidFill>
              </a:rPr>
              <a:t> контроль </a:t>
            </a:r>
            <a:br>
              <a:rPr lang="ru-RU" altLang="ru-RU" sz="1800" b="1" dirty="0">
                <a:solidFill>
                  <a:srgbClr val="000000"/>
                </a:solidFill>
              </a:rPr>
            </a:br>
            <a:r>
              <a:rPr lang="ru-RU" altLang="ru-RU" sz="1800" b="1" dirty="0">
                <a:solidFill>
                  <a:srgbClr val="000000"/>
                </a:solidFill>
              </a:rPr>
              <a:t>таблицы (2100</a:t>
            </a:r>
            <a:r>
              <a:rPr lang="ru-RU" altLang="ru-RU" sz="1800" b="1" dirty="0" smtClean="0">
                <a:solidFill>
                  <a:srgbClr val="000000"/>
                </a:solidFill>
              </a:rPr>
              <a:t>) - </a:t>
            </a:r>
            <a:r>
              <a:rPr lang="ru-RU" sz="1800" b="1" dirty="0">
                <a:solidFill>
                  <a:srgbClr val="000000"/>
                </a:solidFill>
              </a:rPr>
              <a:t>Контингенты пациентов, находящихся под диспансерным наблюдением</a:t>
            </a:r>
            <a:r>
              <a:rPr lang="ru-RU" altLang="ru-RU" sz="1800" b="1" dirty="0">
                <a:solidFill>
                  <a:srgbClr val="000000"/>
                </a:solidFill>
              </a:rPr>
              <a:t> и (2110)-</a:t>
            </a:r>
            <a:r>
              <a:rPr lang="ru-RU" sz="1800" b="1" dirty="0">
                <a:solidFill>
                  <a:srgbClr val="000000"/>
                </a:solidFill>
              </a:rPr>
              <a:t>Контингенты пациентов, получающих консультативно-лечебную помощь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lvl="0" indent="0"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Начинаем </a:t>
            </a:r>
            <a:r>
              <a:rPr lang="ru-RU" sz="2000" b="1" dirty="0">
                <a:solidFill>
                  <a:srgbClr val="000000"/>
                </a:solidFill>
              </a:rPr>
              <a:t>проверку с межгодового движения пациентов по всем строкам </a:t>
            </a:r>
            <a:r>
              <a:rPr lang="ru-RU" sz="2000" b="1" dirty="0" smtClean="0">
                <a:solidFill>
                  <a:srgbClr val="000000"/>
                </a:solidFill>
              </a:rPr>
              <a:t>таблицы 2100: </a:t>
            </a:r>
            <a:r>
              <a:rPr lang="ru-RU" sz="2000" b="1" dirty="0">
                <a:solidFill>
                  <a:srgbClr val="000000"/>
                </a:solidFill>
              </a:rPr>
              <a:t>гр.10 таблицы 2100 за прошлый год + гр.4 таблицы 2100 – гр.8 таблицы </a:t>
            </a:r>
            <a:r>
              <a:rPr lang="ru-RU" sz="2000" b="1" dirty="0" smtClean="0">
                <a:solidFill>
                  <a:srgbClr val="000000"/>
                </a:solidFill>
              </a:rPr>
              <a:t>2100= таблица 2100 гр.10. </a:t>
            </a:r>
            <a:endParaRPr lang="ru-RU" sz="2000" b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Соответственно по всем строкам таблицы 2110: </a:t>
            </a:r>
            <a:r>
              <a:rPr lang="ru-RU" sz="2000" b="1" dirty="0">
                <a:solidFill>
                  <a:srgbClr val="000000"/>
                </a:solidFill>
              </a:rPr>
              <a:t>гр.10 таблицы 2110 за прошлый год+ гр.4 таблицы 2110 - гр.8 таблицы </a:t>
            </a:r>
            <a:r>
              <a:rPr lang="ru-RU" sz="2000" b="1" dirty="0" smtClean="0">
                <a:solidFill>
                  <a:srgbClr val="000000"/>
                </a:solidFill>
              </a:rPr>
              <a:t>2110= таблица 2110 гр.10.</a:t>
            </a:r>
            <a:endParaRPr lang="ru-RU" sz="2000" b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Полученные результаты межгодового движения по строкам 1 в графах 10 в </a:t>
            </a:r>
            <a:r>
              <a:rPr lang="ru-RU" sz="2000" b="1" dirty="0" err="1" smtClean="0">
                <a:solidFill>
                  <a:srgbClr val="000000"/>
                </a:solidFill>
              </a:rPr>
              <a:t>балицах</a:t>
            </a:r>
            <a:r>
              <a:rPr lang="ru-RU" sz="2000" b="1" dirty="0" smtClean="0">
                <a:solidFill>
                  <a:srgbClr val="000000"/>
                </a:solidFill>
              </a:rPr>
              <a:t> 2100 и 2110 должны в сумме быть строго равны «0».</a:t>
            </a:r>
            <a:endParaRPr lang="ru-RU" sz="2000" b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Эти таблицы имеют расчетные строки: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другие психозы – стр.2а=стр.2-стр.3-стр.4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другие непсихотические расстройства – стр.5а=стр.5-стр.6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12252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altLang="ru-RU" sz="1800" b="1" dirty="0" err="1">
                <a:solidFill>
                  <a:srgbClr val="000000"/>
                </a:solidFill>
              </a:rPr>
              <a:t>Внутритабличный</a:t>
            </a:r>
            <a:r>
              <a:rPr lang="ru-RU" altLang="ru-RU" sz="1800" b="1" dirty="0">
                <a:solidFill>
                  <a:srgbClr val="000000"/>
                </a:solidFill>
              </a:rPr>
              <a:t> контроль </a:t>
            </a:r>
            <a:br>
              <a:rPr lang="ru-RU" altLang="ru-RU" sz="1800" b="1" dirty="0">
                <a:solidFill>
                  <a:srgbClr val="000000"/>
                </a:solidFill>
              </a:rPr>
            </a:br>
            <a:r>
              <a:rPr lang="ru-RU" altLang="ru-RU" sz="1800" b="1" dirty="0">
                <a:solidFill>
                  <a:srgbClr val="000000"/>
                </a:solidFill>
              </a:rPr>
              <a:t>таблицы (2100)-</a:t>
            </a:r>
            <a:r>
              <a:rPr lang="ru-RU" sz="1800" b="1" dirty="0">
                <a:solidFill>
                  <a:srgbClr val="000000"/>
                </a:solidFill>
              </a:rPr>
              <a:t>Контингенты пациентов, находящихся под диспансерным наблюдением</a:t>
            </a:r>
            <a:r>
              <a:rPr lang="ru-RU" altLang="ru-RU" sz="1800" b="1" dirty="0">
                <a:solidFill>
                  <a:srgbClr val="000000"/>
                </a:solidFill>
              </a:rPr>
              <a:t> и (2110)-</a:t>
            </a:r>
            <a:r>
              <a:rPr lang="ru-RU" sz="1800" b="1" dirty="0">
                <a:solidFill>
                  <a:srgbClr val="000000"/>
                </a:solidFill>
              </a:rPr>
              <a:t>Контингенты пациентов, получающих консультативно-лечебную помощь (продолжение</a:t>
            </a:r>
            <a:r>
              <a:rPr lang="ru-RU" sz="1800" dirty="0">
                <a:solidFill>
                  <a:srgbClr val="000000"/>
                </a:solidFill>
              </a:rPr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lvl="0" indent="0">
              <a:buNone/>
            </a:pPr>
            <a:endParaRPr lang="ru-RU" sz="2000" b="1" dirty="0" smtClean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Эти </a:t>
            </a:r>
            <a:r>
              <a:rPr lang="ru-RU" sz="2000" b="1" dirty="0">
                <a:solidFill>
                  <a:srgbClr val="000000"/>
                </a:solidFill>
              </a:rPr>
              <a:t>таблицы имеют расчетные графы: 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Возраст 18 </a:t>
            </a:r>
            <a:r>
              <a:rPr lang="ru-RU" sz="2000" b="1" dirty="0" smtClean="0">
                <a:solidFill>
                  <a:srgbClr val="000000"/>
                </a:solidFill>
              </a:rPr>
              <a:t>лет и </a:t>
            </a:r>
            <a:r>
              <a:rPr lang="ru-RU" sz="2000" b="1" dirty="0">
                <a:solidFill>
                  <a:srgbClr val="000000"/>
                </a:solidFill>
              </a:rPr>
              <a:t>старше – гр.5а=гр.5-гр.6-гр.7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		          – гр.10а=гр.10-гр.11-гр.12</a:t>
            </a:r>
          </a:p>
          <a:p>
            <a:pPr marL="0" lvl="0" indent="0">
              <a:buNone/>
            </a:pPr>
            <a:r>
              <a:rPr lang="ru-RU" sz="1800" b="1" dirty="0">
                <a:solidFill>
                  <a:srgbClr val="FF0000"/>
                </a:solidFill>
              </a:rPr>
              <a:t>В расчетных строках и расчетных графах не должно быть минусов!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контроль – по графам: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4 </a:t>
            </a:r>
            <a:r>
              <a:rPr lang="en-US" sz="2000" b="1" dirty="0">
                <a:solidFill>
                  <a:srgbClr val="000000"/>
                </a:solidFill>
              </a:rPr>
              <a:t>&gt; </a:t>
            </a:r>
            <a:r>
              <a:rPr lang="ru-RU" sz="2000" b="1" dirty="0">
                <a:solidFill>
                  <a:srgbClr val="000000"/>
                </a:solidFill>
              </a:rPr>
              <a:t>графы 5;</a:t>
            </a:r>
            <a:r>
              <a:rPr lang="en-US" sz="2000" b="1" dirty="0">
                <a:solidFill>
                  <a:srgbClr val="000000"/>
                </a:solidFill>
              </a:rPr>
              <a:t> </a:t>
            </a:r>
            <a:endParaRPr lang="ru-RU" sz="2000" b="1" dirty="0">
              <a:solidFill>
                <a:srgbClr val="0000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5 </a:t>
            </a:r>
            <a:r>
              <a:rPr lang="en-US" sz="2000" b="1" dirty="0">
                <a:solidFill>
                  <a:srgbClr val="000000"/>
                </a:solidFill>
              </a:rPr>
              <a:t>&gt; </a:t>
            </a:r>
            <a:r>
              <a:rPr lang="ru-RU" sz="2000" b="1" dirty="0">
                <a:solidFill>
                  <a:srgbClr val="000000"/>
                </a:solidFill>
              </a:rPr>
              <a:t>графы 6+7;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8 </a:t>
            </a:r>
            <a:r>
              <a:rPr lang="en-US" sz="2000" b="1" dirty="0">
                <a:solidFill>
                  <a:srgbClr val="000000"/>
                </a:solidFill>
              </a:rPr>
              <a:t>&gt; </a:t>
            </a:r>
            <a:r>
              <a:rPr lang="ru-RU" sz="2000" b="1" dirty="0">
                <a:solidFill>
                  <a:srgbClr val="000000"/>
                </a:solidFill>
              </a:rPr>
              <a:t>графы 9;</a:t>
            </a:r>
            <a:r>
              <a:rPr lang="en-US" sz="2000" b="1" dirty="0">
                <a:solidFill>
                  <a:srgbClr val="000000"/>
                </a:solidFill>
              </a:rPr>
              <a:t> </a:t>
            </a:r>
            <a:endParaRPr lang="ru-RU" sz="2000" b="1" dirty="0">
              <a:solidFill>
                <a:srgbClr val="0000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>
                <a:solidFill>
                  <a:srgbClr val="000000"/>
                </a:solidFill>
              </a:rPr>
              <a:t>графа 10 </a:t>
            </a:r>
            <a:r>
              <a:rPr lang="en-US" sz="2000" b="1" dirty="0">
                <a:solidFill>
                  <a:srgbClr val="000000"/>
                </a:solidFill>
              </a:rPr>
              <a:t>&gt; </a:t>
            </a:r>
            <a:r>
              <a:rPr lang="ru-RU" sz="2000" b="1" dirty="0">
                <a:solidFill>
                  <a:srgbClr val="000000"/>
                </a:solidFill>
              </a:rPr>
              <a:t>графы 11+12;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26754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altLang="ru-RU" sz="1800" b="1" dirty="0" err="1">
                <a:solidFill>
                  <a:srgbClr val="000000"/>
                </a:solidFill>
              </a:rPr>
              <a:t>Внутритабличный</a:t>
            </a:r>
            <a:r>
              <a:rPr lang="ru-RU" altLang="ru-RU" sz="1800" b="1" dirty="0">
                <a:solidFill>
                  <a:srgbClr val="000000"/>
                </a:solidFill>
              </a:rPr>
              <a:t> контроль </a:t>
            </a:r>
            <a:br>
              <a:rPr lang="ru-RU" altLang="ru-RU" sz="1800" b="1" dirty="0">
                <a:solidFill>
                  <a:srgbClr val="000000"/>
                </a:solidFill>
              </a:rPr>
            </a:br>
            <a:r>
              <a:rPr lang="ru-RU" altLang="ru-RU" sz="1800" b="1" dirty="0">
                <a:solidFill>
                  <a:srgbClr val="000000"/>
                </a:solidFill>
              </a:rPr>
              <a:t>таблицы (2300)- </a:t>
            </a:r>
            <a:r>
              <a:rPr lang="ru-RU" sz="1800" b="1" dirty="0">
                <a:solidFill>
                  <a:srgbClr val="000000"/>
                </a:solidFill>
              </a:rPr>
              <a:t>Состав пациентов, больных психическими расстройствами, получивших медицинскую помощь в стационарных условиях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lvl="0" indent="0">
              <a:buNone/>
            </a:pPr>
            <a:endParaRPr lang="ru-RU" sz="2000" b="1" dirty="0" smtClean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000" b="1" dirty="0" smtClean="0">
                <a:solidFill>
                  <a:srgbClr val="000000"/>
                </a:solidFill>
              </a:rPr>
              <a:t>Таблица </a:t>
            </a:r>
            <a:r>
              <a:rPr lang="ru-RU" sz="2000" b="1" dirty="0">
                <a:solidFill>
                  <a:srgbClr val="000000"/>
                </a:solidFill>
              </a:rPr>
              <a:t>имеет расчетные строки: 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– стр.3а=стр.3-стр.4-стр.5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– стр.10а=стр.10-стр.11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– стр.12а=стр.12-стр.13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– стр.16а=стр.16-стр.17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– стр.19а=стр.19-стр.20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– стр.23а=стр.23-стр.24-стр.25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Таблица имеет расчетные графы: 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Возраст 18 </a:t>
            </a:r>
            <a:r>
              <a:rPr lang="ru-RU" sz="2000" b="1" dirty="0" smtClean="0">
                <a:solidFill>
                  <a:srgbClr val="000000"/>
                </a:solidFill>
              </a:rPr>
              <a:t>лет и </a:t>
            </a:r>
            <a:r>
              <a:rPr lang="ru-RU" sz="2000" b="1" dirty="0">
                <a:solidFill>
                  <a:srgbClr val="000000"/>
                </a:solidFill>
              </a:rPr>
              <a:t>старше – </a:t>
            </a:r>
            <a:r>
              <a:rPr lang="ru-RU" sz="2000" b="1" dirty="0" smtClean="0">
                <a:solidFill>
                  <a:srgbClr val="000000"/>
                </a:solidFill>
              </a:rPr>
              <a:t>гр.4а=гр.4-гр.5-гр.6</a:t>
            </a:r>
            <a:endParaRPr lang="ru-RU" sz="2000" b="1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ru-RU" sz="2000" b="1" dirty="0">
                <a:solidFill>
                  <a:srgbClr val="000000"/>
                </a:solidFill>
              </a:rPr>
              <a:t>		          – гр.12а=гр.12-гр.13-гр.14</a:t>
            </a:r>
          </a:p>
          <a:p>
            <a:pPr marL="0" lvl="0" indent="0">
              <a:buNone/>
            </a:pPr>
            <a:r>
              <a:rPr lang="ru-RU" sz="1800" b="1" dirty="0">
                <a:solidFill>
                  <a:srgbClr val="FF0000"/>
                </a:solidFill>
              </a:rPr>
              <a:t>В расчетных строках и расчетных графах не должно быть минусов!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59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237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EEA229-3BAE-4F3A-9209-94A311514269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10651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188913"/>
            <a:ext cx="8229600" cy="576262"/>
          </a:xfrm>
        </p:spPr>
        <p:txBody>
          <a:bodyPr/>
          <a:lstStyle/>
          <a:p>
            <a:r>
              <a:rPr lang="ru-RU" sz="1800" b="1" smtClean="0">
                <a:solidFill>
                  <a:srgbClr val="000000"/>
                </a:solidFill>
              </a:rPr>
              <a:t>Сеть амбулаторных  психиатрических учреждений</a:t>
            </a:r>
            <a:endParaRPr lang="ru-RU" sz="1800" smtClean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76868774"/>
              </p:ext>
            </p:extLst>
          </p:nvPr>
        </p:nvGraphicFramePr>
        <p:xfrm>
          <a:off x="457200" y="765175"/>
          <a:ext cx="8229600" cy="5904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9520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9520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608939"/>
              </p:ext>
            </p:extLst>
          </p:nvPr>
        </p:nvGraphicFramePr>
        <p:xfrm>
          <a:off x="4707016" y="838200"/>
          <a:ext cx="3960440" cy="286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Objec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568104"/>
              </p:ext>
            </p:extLst>
          </p:nvPr>
        </p:nvGraphicFramePr>
        <p:xfrm>
          <a:off x="757238" y="3719513"/>
          <a:ext cx="2976562" cy="3035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Objec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5850596"/>
              </p:ext>
            </p:extLst>
          </p:nvPr>
        </p:nvGraphicFramePr>
        <p:xfrm>
          <a:off x="4662011" y="3699030"/>
          <a:ext cx="3780420" cy="2700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233939"/>
              </p:ext>
            </p:extLst>
          </p:nvPr>
        </p:nvGraphicFramePr>
        <p:xfrm>
          <a:off x="566555" y="863715"/>
          <a:ext cx="3960440" cy="286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018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69096"/>
          </a:xfrm>
          <a:solidFill>
            <a:schemeClr val="bg1"/>
          </a:solidFill>
        </p:spPr>
        <p:txBody>
          <a:bodyPr/>
          <a:lstStyle/>
          <a:p>
            <a:r>
              <a:rPr lang="ru-RU" altLang="ru-RU" sz="1600" b="1" dirty="0" err="1">
                <a:solidFill>
                  <a:srgbClr val="000000"/>
                </a:solidFill>
              </a:rPr>
              <a:t>Внутритабличный</a:t>
            </a:r>
            <a:r>
              <a:rPr lang="ru-RU" altLang="ru-RU" sz="1600" b="1" dirty="0">
                <a:solidFill>
                  <a:srgbClr val="000000"/>
                </a:solidFill>
              </a:rPr>
              <a:t> контроль </a:t>
            </a:r>
            <a:br>
              <a:rPr lang="ru-RU" altLang="ru-RU" sz="1600" b="1" dirty="0">
                <a:solidFill>
                  <a:srgbClr val="000000"/>
                </a:solidFill>
              </a:rPr>
            </a:br>
            <a:r>
              <a:rPr lang="ru-RU" altLang="ru-RU" sz="1600" b="1" dirty="0">
                <a:solidFill>
                  <a:srgbClr val="000000"/>
                </a:solidFill>
              </a:rPr>
              <a:t>таблицы (2300)- </a:t>
            </a:r>
            <a:r>
              <a:rPr lang="ru-RU" sz="1600" b="1" dirty="0">
                <a:solidFill>
                  <a:srgbClr val="000000"/>
                </a:solidFill>
              </a:rPr>
              <a:t>Состав пациентов, больных психическими расстройствами, получивших медицинскую помощь в стационарных условиях (продолжение)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33746"/>
            <a:ext cx="7760205" cy="553561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1600" dirty="0" smtClean="0"/>
              <a:t>      Проверка межгодового движения пациентов всех возрастов в стационаре выполняется по всем строкам, включая расчетные: графа 12 т.2300 за прошлый год + графа 4 т. 2300 – графа 10 т. 2300 = графа 12 т. 2300</a:t>
            </a:r>
          </a:p>
          <a:p>
            <a:pPr>
              <a:buFontTx/>
              <a:buChar char="-"/>
            </a:pPr>
            <a:r>
              <a:rPr lang="ru-RU" sz="1600" dirty="0" smtClean="0"/>
              <a:t>полученные результаты в таблице 2300 графе 12 по сумме строк 1, 23, 26 должны быть строго равны «0». По отдельным строкам могут быть минусовые значения в графе 12, что свидетельствует о наличии диагностических переходов.</a:t>
            </a:r>
          </a:p>
          <a:p>
            <a:pPr marL="0" indent="0">
              <a:buNone/>
            </a:pPr>
            <a:r>
              <a:rPr lang="ru-RU" sz="1600" dirty="0" smtClean="0"/>
              <a:t>      Проверка межгодового движения по детям 0-14 лет и 15-17 лет проводится только в целом по сумме строк 1, 23, 26 т. 2300 и графам 6 и 8 т. 2320</a:t>
            </a:r>
          </a:p>
          <a:p>
            <a:pPr>
              <a:buFontTx/>
              <a:buChar char="-"/>
            </a:pPr>
            <a:r>
              <a:rPr lang="ru-RU" sz="1600" dirty="0" smtClean="0"/>
              <a:t>Дети 0-14 лет: сумма строк 1+23+26 по графе 13 т. 2300 за прошлый год + сумма строк 1+23+26 по графе 5 т.2300 отчетного года – строка 1 графа 6 т. 2320 отчетного года = сумма строк 1, 23, 26 по графе 13 т. 2300 отчетного года;</a:t>
            </a:r>
          </a:p>
          <a:p>
            <a:pPr>
              <a:buFontTx/>
              <a:buChar char="-"/>
            </a:pPr>
            <a:r>
              <a:rPr lang="ru-RU" sz="1600" dirty="0" smtClean="0"/>
              <a:t>Дети 15-17 лет: сумма строк 1, 23, 26 по графе 14 т. 2300 прошлого года + сумма строк 1, 23, 26 по графе 6 т. 2300 отчетного года – строка 1 графа 8 т. 2320 отчетного года = сумма строк 1, 23, 26 по графе 14 т. 2300 отчетного года.</a:t>
            </a:r>
          </a:p>
          <a:p>
            <a:pPr>
              <a:buFontTx/>
              <a:buChar char="-"/>
            </a:pPr>
            <a:r>
              <a:rPr lang="ru-RU" sz="1600" dirty="0" smtClean="0"/>
              <a:t>Полученные результаты в т. 2300 графа 13 и 14 по сумме строк 1, 23, 26 могут быть равны «0», ног могут быть и с минусом за счет возрастных переходов или с плюсом только дети 15-17 лет за счет перехода в группу взрослых.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60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8316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altLang="ru-RU" sz="1800" b="1" dirty="0" err="1">
                <a:solidFill>
                  <a:srgbClr val="000000"/>
                </a:solidFill>
              </a:rPr>
              <a:t>Внутритабличный</a:t>
            </a:r>
            <a:r>
              <a:rPr lang="ru-RU" altLang="ru-RU" sz="1800" b="1" dirty="0">
                <a:solidFill>
                  <a:srgbClr val="000000"/>
                </a:solidFill>
              </a:rPr>
              <a:t> контроль </a:t>
            </a:r>
            <a:br>
              <a:rPr lang="ru-RU" altLang="ru-RU" sz="1800" b="1" dirty="0">
                <a:solidFill>
                  <a:srgbClr val="000000"/>
                </a:solidFill>
              </a:rPr>
            </a:br>
            <a:r>
              <a:rPr lang="ru-RU" altLang="ru-RU" sz="1800" b="1" dirty="0">
                <a:solidFill>
                  <a:srgbClr val="000000"/>
                </a:solidFill>
              </a:rPr>
              <a:t>таблицы (2300)- </a:t>
            </a:r>
            <a:r>
              <a:rPr lang="ru-RU" sz="1800" b="1" dirty="0">
                <a:solidFill>
                  <a:srgbClr val="000000"/>
                </a:solidFill>
              </a:rPr>
              <a:t>Состав пациентов, больных психическими расстройствами, получивших медицинскую помощь в стационарных условиях (продолжение)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lvl="0" indent="0">
              <a:buNone/>
            </a:pPr>
            <a:r>
              <a:rPr lang="ru-RU" sz="1800" b="1" dirty="0" smtClean="0">
                <a:solidFill>
                  <a:srgbClr val="000000"/>
                </a:solidFill>
              </a:rPr>
              <a:t>Контроль </a:t>
            </a:r>
            <a:r>
              <a:rPr lang="ru-RU" sz="1800" b="1" dirty="0">
                <a:solidFill>
                  <a:srgbClr val="000000"/>
                </a:solidFill>
              </a:rPr>
              <a:t>– по строкам: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b="1" dirty="0">
                <a:solidFill>
                  <a:srgbClr val="000000"/>
                </a:solidFill>
              </a:rPr>
              <a:t>строка 1 =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ru-RU" sz="1800" b="1" dirty="0">
                <a:solidFill>
                  <a:srgbClr val="000000"/>
                </a:solidFill>
              </a:rPr>
              <a:t>строки 2+14+22;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endParaRPr lang="ru-RU" sz="1800" b="1" dirty="0">
              <a:solidFill>
                <a:srgbClr val="0000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1800" b="1" dirty="0">
                <a:solidFill>
                  <a:srgbClr val="000000"/>
                </a:solidFill>
              </a:rPr>
              <a:t>строка 2 =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ru-RU" sz="1800" b="1" dirty="0">
                <a:solidFill>
                  <a:srgbClr val="000000"/>
                </a:solidFill>
              </a:rPr>
              <a:t>строки 3+6+7+8+9+10+12;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endParaRPr lang="ru-RU" sz="1800" b="1" dirty="0">
              <a:solidFill>
                <a:srgbClr val="0000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1800" b="1" dirty="0">
                <a:solidFill>
                  <a:srgbClr val="000000"/>
                </a:solidFill>
              </a:rPr>
              <a:t>строка 14 =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ru-RU" sz="1800" b="1" dirty="0">
                <a:solidFill>
                  <a:srgbClr val="000000"/>
                </a:solidFill>
              </a:rPr>
              <a:t>строки 15+16+18+19+21;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endParaRPr lang="ru-RU" sz="1800" b="1" dirty="0">
              <a:solidFill>
                <a:srgbClr val="0000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1800" b="1" dirty="0">
                <a:solidFill>
                  <a:srgbClr val="000000"/>
                </a:solidFill>
              </a:rPr>
              <a:t>строка 23 </a:t>
            </a:r>
            <a:r>
              <a:rPr lang="en-US" sz="1800" b="1" dirty="0">
                <a:solidFill>
                  <a:srgbClr val="000000"/>
                </a:solidFill>
              </a:rPr>
              <a:t>&gt; </a:t>
            </a:r>
            <a:r>
              <a:rPr lang="ru-RU" sz="1800" b="1" dirty="0">
                <a:solidFill>
                  <a:srgbClr val="000000"/>
                </a:solidFill>
              </a:rPr>
              <a:t>строки 24+25</a:t>
            </a:r>
          </a:p>
          <a:p>
            <a:pPr marL="0" lvl="0" indent="0">
              <a:buNone/>
            </a:pPr>
            <a:r>
              <a:rPr lang="ru-RU" sz="1800" b="1" dirty="0" smtClean="0">
                <a:solidFill>
                  <a:srgbClr val="000000"/>
                </a:solidFill>
              </a:rPr>
              <a:t>Для </a:t>
            </a:r>
            <a:r>
              <a:rPr lang="ru-RU" altLang="ru-RU" sz="1800" b="1" dirty="0">
                <a:solidFill>
                  <a:srgbClr val="000000"/>
                </a:solidFill>
              </a:rPr>
              <a:t>межтабличного контроля нужна </a:t>
            </a:r>
          </a:p>
          <a:p>
            <a:pPr marL="0" lvl="0" indent="0">
              <a:buNone/>
            </a:pPr>
            <a:r>
              <a:rPr lang="ru-RU" sz="1800" b="1" dirty="0">
                <a:solidFill>
                  <a:srgbClr val="000000"/>
                </a:solidFill>
              </a:rPr>
              <a:t>стр.1а=стр.1+стр.23+стр.26 всего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1800" b="1" dirty="0" smtClean="0"/>
              <a:t>Контроль - по графам:</a:t>
            </a:r>
          </a:p>
          <a:p>
            <a:pPr>
              <a:buAutoNum type="arabicPeriod"/>
            </a:pPr>
            <a:r>
              <a:rPr lang="ru-RU" sz="1800" b="1" dirty="0" smtClean="0"/>
              <a:t>графа 4  </a:t>
            </a:r>
            <a:r>
              <a:rPr lang="en-US" sz="1800" b="1" dirty="0" smtClean="0"/>
              <a:t>&gt;</a:t>
            </a:r>
            <a:r>
              <a:rPr lang="ru-RU" sz="1800" b="1" dirty="0" smtClean="0"/>
              <a:t> графа 5+6;</a:t>
            </a:r>
          </a:p>
          <a:p>
            <a:pPr>
              <a:buAutoNum type="arabicPeriod"/>
            </a:pPr>
            <a:r>
              <a:rPr lang="ru-RU" sz="1800" b="1" dirty="0" smtClean="0"/>
              <a:t>графа 4  </a:t>
            </a:r>
            <a:r>
              <a:rPr lang="en-US" sz="1800" b="1" dirty="0" smtClean="0"/>
              <a:t>&gt; </a:t>
            </a:r>
            <a:r>
              <a:rPr lang="ru-RU" sz="1800" b="1" dirty="0" smtClean="0"/>
              <a:t>графа 7;</a:t>
            </a:r>
          </a:p>
          <a:p>
            <a:pPr>
              <a:buAutoNum type="arabicPeriod"/>
            </a:pPr>
            <a:r>
              <a:rPr lang="ru-RU" sz="1800" b="1" dirty="0" smtClean="0"/>
              <a:t>графа 4  </a:t>
            </a:r>
            <a:r>
              <a:rPr lang="en-US" sz="1800" b="1" dirty="0" smtClean="0"/>
              <a:t>&gt;</a:t>
            </a:r>
            <a:r>
              <a:rPr lang="ru-RU" sz="1800" b="1" dirty="0" smtClean="0"/>
              <a:t> графа 8;</a:t>
            </a:r>
          </a:p>
          <a:p>
            <a:pPr>
              <a:buAutoNum type="arabicPeriod"/>
            </a:pPr>
            <a:r>
              <a:rPr lang="ru-RU" sz="1800" b="1" dirty="0"/>
              <a:t>г</a:t>
            </a:r>
            <a:r>
              <a:rPr lang="ru-RU" sz="1800" b="1" dirty="0" smtClean="0"/>
              <a:t>рафа 7  </a:t>
            </a:r>
            <a:r>
              <a:rPr lang="en-US" sz="1800" b="1" dirty="0" smtClean="0"/>
              <a:t>&gt;</a:t>
            </a:r>
            <a:r>
              <a:rPr lang="ru-RU" sz="1800" b="1" dirty="0" smtClean="0"/>
              <a:t> графа 9;</a:t>
            </a:r>
          </a:p>
          <a:p>
            <a:pPr>
              <a:buAutoNum type="arabicPeriod"/>
            </a:pPr>
            <a:r>
              <a:rPr lang="ru-RU" sz="1800" b="1" dirty="0" smtClean="0"/>
              <a:t>графа 12 </a:t>
            </a:r>
            <a:r>
              <a:rPr lang="en-US" sz="1800" b="1" dirty="0" smtClean="0"/>
              <a:t>&gt;</a:t>
            </a:r>
            <a:r>
              <a:rPr lang="ru-RU" sz="1800" b="1" dirty="0" smtClean="0"/>
              <a:t> графа 1</a:t>
            </a:r>
            <a:r>
              <a:rPr lang="en-US" sz="1800" b="1" dirty="0" smtClean="0"/>
              <a:t>3</a:t>
            </a:r>
            <a:r>
              <a:rPr lang="ru-RU" sz="1800" b="1" dirty="0" smtClean="0"/>
              <a:t>+1</a:t>
            </a:r>
            <a:r>
              <a:rPr lang="en-US" sz="1800" b="1" dirty="0" smtClean="0"/>
              <a:t>4</a:t>
            </a:r>
            <a:r>
              <a:rPr lang="ru-RU" sz="1800" b="1" dirty="0" smtClean="0"/>
              <a:t>.   </a:t>
            </a:r>
            <a:endParaRPr lang="ru-RU" sz="1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/>
              <a:pPr>
                <a:defRPr/>
              </a:pPr>
              <a:t>61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1558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67D3C6F-E91C-49A2-9EF9-D12EF0DE5B40}" type="slidenum">
              <a:rPr lang="ru-RU" altLang="ru-RU" smtClean="0"/>
              <a:pPr/>
              <a:t>62</a:t>
            </a:fld>
            <a:endParaRPr lang="ru-RU" altLang="ru-RU" smtClean="0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dirty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8650"/>
            <a:ext cx="8229600" cy="5847513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dirty="0" smtClean="0"/>
              <a:t>	</a:t>
            </a:r>
          </a:p>
          <a:p>
            <a:pPr eaLnBrk="1" hangingPunct="1">
              <a:buFontTx/>
              <a:buNone/>
            </a:pPr>
            <a:r>
              <a:rPr lang="ru-RU" altLang="ru-RU" sz="2800" b="1" dirty="0"/>
              <a:t> </a:t>
            </a:r>
            <a:r>
              <a:rPr lang="ru-RU" altLang="ru-RU" sz="2800" b="1" dirty="0" smtClean="0"/>
              <a:t>  Со всеми вопросами и предложениями по улучшению отчетных форм, заполнению, качеству приема можно обращаться по электронным адресам:</a:t>
            </a:r>
          </a:p>
          <a:p>
            <a:pPr eaLnBrk="1" hangingPunct="1">
              <a:buFontTx/>
              <a:buNone/>
            </a:pPr>
            <a:r>
              <a:rPr lang="ru-RU" altLang="ru-RU" sz="2800" b="1" dirty="0"/>
              <a:t> </a:t>
            </a:r>
            <a:r>
              <a:rPr lang="ru-RU" altLang="ru-RU" sz="2800" b="1" dirty="0" smtClean="0"/>
              <a:t>  - </a:t>
            </a:r>
            <a:r>
              <a:rPr lang="en-US" altLang="ru-RU" sz="2800" b="1" dirty="0" smtClean="0">
                <a:hlinkClick r:id="rId2"/>
              </a:rPr>
              <a:t>stat@mednet.ru</a:t>
            </a:r>
            <a:r>
              <a:rPr lang="en-US" altLang="ru-RU" sz="2800" b="1" dirty="0" smtClean="0"/>
              <a:t> – </a:t>
            </a:r>
            <a:r>
              <a:rPr lang="ru-RU" altLang="ru-RU" sz="2800" b="1" dirty="0" smtClean="0"/>
              <a:t>Авдеева Лариса Николаевна</a:t>
            </a:r>
            <a:endParaRPr lang="en-US" altLang="ru-RU" sz="2800" b="1" dirty="0" smtClean="0"/>
          </a:p>
          <a:p>
            <a:pPr eaLnBrk="1" hangingPunct="1">
              <a:buFontTx/>
              <a:buNone/>
            </a:pPr>
            <a:r>
              <a:rPr lang="en-US" altLang="ru-RU" sz="2800" b="1" dirty="0"/>
              <a:t> </a:t>
            </a:r>
            <a:r>
              <a:rPr lang="en-US" altLang="ru-RU" sz="2800" b="1" dirty="0" smtClean="0"/>
              <a:t>  - </a:t>
            </a:r>
            <a:r>
              <a:rPr lang="en-US" altLang="ru-RU" sz="2800" b="1" dirty="0" smtClean="0">
                <a:hlinkClick r:id="rId3"/>
              </a:rPr>
              <a:t>otdel-haa@yandex.ru</a:t>
            </a:r>
            <a:r>
              <a:rPr lang="ru-RU" altLang="ru-RU" sz="2800" b="1" dirty="0"/>
              <a:t> </a:t>
            </a:r>
            <a:r>
              <a:rPr lang="ru-RU" altLang="ru-RU" sz="2800" b="1" dirty="0" smtClean="0"/>
              <a:t>– </a:t>
            </a:r>
            <a:r>
              <a:rPr lang="ru-RU" altLang="ru-RU" sz="2800" b="1" dirty="0" err="1" smtClean="0"/>
              <a:t>Творогова</a:t>
            </a:r>
            <a:r>
              <a:rPr lang="ru-RU" altLang="ru-RU" sz="2800" b="1" dirty="0" smtClean="0"/>
              <a:t> Нина Александровна</a:t>
            </a:r>
          </a:p>
          <a:p>
            <a:pPr eaLnBrk="1" hangingPunct="1">
              <a:buFontTx/>
              <a:buNone/>
            </a:pPr>
            <a:endParaRPr lang="ru-RU" altLang="ru-RU" sz="2800" b="1" dirty="0"/>
          </a:p>
          <a:p>
            <a:pPr eaLnBrk="1" hangingPunct="1">
              <a:buFontTx/>
              <a:buNone/>
            </a:pPr>
            <a:endParaRPr lang="ru-RU" alt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188913"/>
            <a:ext cx="8229600" cy="903287"/>
          </a:xfrm>
          <a:solidFill>
            <a:schemeClr val="bg1"/>
          </a:solidFill>
        </p:spPr>
        <p:txBody>
          <a:bodyPr/>
          <a:lstStyle/>
          <a:p>
            <a:endParaRPr lang="ru-RU" dirty="0" smtClean="0">
              <a:solidFill>
                <a:srgbClr val="C00000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640"/>
            <a:ext cx="8345270" cy="5937523"/>
          </a:xfrm>
          <a:solidFill>
            <a:schemeClr val="bg1"/>
          </a:solidFill>
        </p:spPr>
        <p:txBody>
          <a:bodyPr/>
          <a:lstStyle/>
          <a:p>
            <a:pPr algn="ctr">
              <a:buFontTx/>
              <a:buNone/>
            </a:pPr>
            <a:endParaRPr lang="ru-RU" sz="4400" dirty="0" smtClean="0">
              <a:solidFill>
                <a:srgbClr val="C00000"/>
              </a:solidFill>
            </a:endParaRPr>
          </a:p>
          <a:p>
            <a:pPr algn="ctr">
              <a:buFontTx/>
              <a:buNone/>
            </a:pPr>
            <a:r>
              <a:rPr lang="ru-RU" sz="4400" dirty="0" smtClean="0">
                <a:solidFill>
                  <a:srgbClr val="C00000"/>
                </a:solidFill>
              </a:rPr>
              <a:t>Желаем здоровья и успехов во всем!</a:t>
            </a:r>
            <a:r>
              <a:rPr lang="ru-RU" sz="2800" dirty="0" smtClean="0">
                <a:solidFill>
                  <a:srgbClr val="C00000"/>
                </a:solidFill>
              </a:rPr>
              <a:t>	</a:t>
            </a:r>
            <a:endParaRPr lang="ru-RU" sz="2800" dirty="0" smtClean="0">
              <a:solidFill>
                <a:srgbClr val="C00000"/>
              </a:solidFill>
            </a:endParaRPr>
          </a:p>
          <a:p>
            <a:pPr algn="ctr">
              <a:buFontTx/>
              <a:buNone/>
            </a:pPr>
            <a:endParaRPr lang="ru-RU" sz="4400" dirty="0" smtClean="0">
              <a:solidFill>
                <a:srgbClr val="C00000"/>
              </a:solidFill>
              <a:ea typeface="+mj-ea"/>
            </a:endParaRPr>
          </a:p>
          <a:p>
            <a:pPr algn="ctr">
              <a:buFontTx/>
              <a:buNone/>
            </a:pPr>
            <a:r>
              <a:rPr lang="ru-RU" sz="4400" dirty="0" smtClean="0">
                <a:solidFill>
                  <a:srgbClr val="C00000"/>
                </a:solidFill>
                <a:ea typeface="+mj-ea"/>
              </a:rPr>
              <a:t>Благодарим </a:t>
            </a:r>
            <a:endParaRPr lang="ru-RU" sz="4400" dirty="0" smtClean="0">
              <a:solidFill>
                <a:srgbClr val="C00000"/>
              </a:solidFill>
              <a:ea typeface="+mj-ea"/>
            </a:endParaRPr>
          </a:p>
          <a:p>
            <a:pPr algn="ctr">
              <a:buFontTx/>
              <a:buNone/>
            </a:pPr>
            <a:r>
              <a:rPr lang="ru-RU" sz="4400" dirty="0" smtClean="0">
                <a:solidFill>
                  <a:srgbClr val="C00000"/>
                </a:solidFill>
                <a:ea typeface="+mj-ea"/>
              </a:rPr>
              <a:t>за </a:t>
            </a:r>
          </a:p>
          <a:p>
            <a:pPr algn="ctr">
              <a:buFontTx/>
              <a:buNone/>
            </a:pPr>
            <a:r>
              <a:rPr lang="ru-RU" sz="4400" dirty="0" smtClean="0">
                <a:solidFill>
                  <a:srgbClr val="C00000"/>
                </a:solidFill>
                <a:ea typeface="+mj-ea"/>
              </a:rPr>
              <a:t>внимание!</a:t>
            </a:r>
          </a:p>
          <a:p>
            <a:pPr algn="ctr">
              <a:buFontTx/>
              <a:buNone/>
            </a:pPr>
            <a:endParaRPr lang="ru-RU" sz="1600" dirty="0" smtClean="0"/>
          </a:p>
          <a:p>
            <a:pPr algn="ctr">
              <a:buFontTx/>
              <a:buNone/>
            </a:pPr>
            <a:endParaRPr lang="ru-RU" sz="1600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C5546-E023-4777-ACF9-9C984383D2F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63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166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8AEECC-35D0-4B30-94C5-C3243CD12B53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16397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720725"/>
          </a:xfrm>
          <a:solidFill>
            <a:schemeClr val="bg1"/>
          </a:solidFill>
        </p:spPr>
        <p:txBody>
          <a:bodyPr/>
          <a:lstStyle/>
          <a:p>
            <a:r>
              <a:rPr lang="ru-RU" sz="1800" b="1" dirty="0" smtClean="0">
                <a:solidFill>
                  <a:srgbClr val="000000"/>
                </a:solidFill>
              </a:rPr>
              <a:t>Сеть стационарных  психиатрических учреждений</a:t>
            </a:r>
            <a:endParaRPr lang="ru-RU" sz="1800" dirty="0" smtClean="0"/>
          </a:p>
        </p:txBody>
      </p:sp>
      <p:graphicFrame>
        <p:nvGraphicFramePr>
          <p:cNvPr id="3" name="Object 10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22571989"/>
              </p:ext>
            </p:extLst>
          </p:nvPr>
        </p:nvGraphicFramePr>
        <p:xfrm>
          <a:off x="538163" y="981075"/>
          <a:ext cx="4029075" cy="5110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Object 11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42080705"/>
              </p:ext>
            </p:extLst>
          </p:nvPr>
        </p:nvGraphicFramePr>
        <p:xfrm>
          <a:off x="4694807" y="1392138"/>
          <a:ext cx="3848167" cy="4485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0109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199" y="233645"/>
            <a:ext cx="8210255" cy="625569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600" b="1" dirty="0" smtClean="0"/>
              <a:t>2</a:t>
            </a:r>
            <a:r>
              <a:rPr lang="ru-RU" sz="1600" b="1" dirty="0"/>
              <a:t>. Вместе с тем </a:t>
            </a:r>
            <a:r>
              <a:rPr lang="ru-RU" sz="1600" b="1" dirty="0" smtClean="0"/>
              <a:t>в 2015 г. продолжилось </a:t>
            </a:r>
            <a:r>
              <a:rPr lang="ru-RU" sz="1600" b="1" dirty="0"/>
              <a:t>сокращение кадрового потенциала врачей-психиатров и психотерапевтов (физических лиц и занятых ими должностей). </a:t>
            </a:r>
            <a:r>
              <a:rPr lang="ru-RU" sz="1600" b="1" dirty="0" smtClean="0"/>
              <a:t>По сравнению </a:t>
            </a:r>
            <a:r>
              <a:rPr lang="ru-RU" sz="1600" b="1" dirty="0"/>
              <a:t>с 2014 г. на 442 человека уменьшилось число врачей-психиатров (физических лиц). Также общее число занятых врачами-психиатрами должностей снизилось на 302 единицы, в том числе в стационарной сети число занятых должностей сократилось на 327 </a:t>
            </a:r>
            <a:r>
              <a:rPr lang="ru-RU" sz="1600" b="1" dirty="0" smtClean="0"/>
              <a:t>единиц, </a:t>
            </a:r>
            <a:r>
              <a:rPr lang="ru-RU" sz="1600" b="1" dirty="0"/>
              <a:t>а число занятых на амбулаторном приеме должностей </a:t>
            </a:r>
            <a:r>
              <a:rPr lang="ru-RU" sz="1600" b="1" dirty="0" smtClean="0"/>
              <a:t>несколько возросло </a:t>
            </a:r>
            <a:r>
              <a:rPr lang="ru-RU" sz="1600" b="1" dirty="0"/>
              <a:t>(на 25</a:t>
            </a:r>
            <a:r>
              <a:rPr lang="ru-RU" sz="1600" b="1" dirty="0" smtClean="0"/>
              <a:t>).</a:t>
            </a:r>
          </a:p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600" b="1" dirty="0" smtClean="0"/>
              <a:t>В </a:t>
            </a:r>
            <a:r>
              <a:rPr lang="ru-RU" sz="1600" b="1" dirty="0"/>
              <a:t>2015 г. продолжился процесс сокращения числа врачей-психотерапевтов (физических </a:t>
            </a:r>
            <a:r>
              <a:rPr lang="ru-RU" sz="1600" b="1" dirty="0" smtClean="0"/>
              <a:t>лиц) - на </a:t>
            </a:r>
            <a:r>
              <a:rPr lang="ru-RU" sz="1600" b="1" dirty="0"/>
              <a:t>86 </a:t>
            </a:r>
            <a:r>
              <a:rPr lang="ru-RU" sz="1600" b="1" dirty="0" smtClean="0"/>
              <a:t>человек. При </a:t>
            </a:r>
            <a:r>
              <a:rPr lang="ru-RU" sz="1600" b="1" dirty="0"/>
              <a:t>этом также, как и у психиатров, произошло заметное сокращение числа занятых ими должностей, включая и занятые на амбулаторном приеме должности. За год общее число занятых должностей врачей-психотерапевтов уменьшилось на 213,75 единицы, в том числе занятых на амбулаторном приеме – на 124,75 единицы, занятых в стационарной сети – на 89,5 </a:t>
            </a:r>
            <a:r>
              <a:rPr lang="ru-RU" sz="1600" b="1" dirty="0" smtClean="0"/>
              <a:t>единиц. </a:t>
            </a:r>
          </a:p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600" b="1" dirty="0" smtClean="0"/>
              <a:t>Таким образом, развивавшаяся </a:t>
            </a:r>
            <a:r>
              <a:rPr lang="ru-RU" sz="1600" b="1" dirty="0"/>
              <a:t>в период до 2005 г. психотерапевтическая помощь населению в рамках психиатрической службы продолжает разрушаться, хотя она была в основном нацелена на помощь контингенту больных с пограничными психическими расстройствами по месту жительства </a:t>
            </a:r>
            <a:r>
              <a:rPr lang="ru-RU" sz="1600" b="1" dirty="0" smtClean="0"/>
              <a:t>последних.</a:t>
            </a:r>
          </a:p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600" b="1" dirty="0" smtClean="0"/>
              <a:t>Коэффициент </a:t>
            </a:r>
            <a:r>
              <a:rPr lang="ru-RU" sz="1600" b="1" dirty="0"/>
              <a:t>совместительства врачей-психиатров составил в 2015 г. 1,49 (в 2014 г. – 1,54), то есть вполне приемлемой уровень совместительства в современных условиях оказания психиатрической помощи в амбулаторных условиях. Однако по-прежнему очень высоким остается коэффициент совместительства у врачей психотерапевтов – 1,88 (в 2014 г. – 1,94). </a:t>
            </a:r>
            <a:endParaRPr lang="ru-RU" sz="1600" b="1" dirty="0" smtClean="0"/>
          </a:p>
          <a:p>
            <a:pPr marL="0" indent="540000" algn="just">
              <a:spcBef>
                <a:spcPts val="0"/>
              </a:spcBef>
              <a:buFontTx/>
              <a:buNone/>
            </a:pPr>
            <a:r>
              <a:rPr lang="ru-RU" sz="1400" b="1" dirty="0"/>
              <a:t/>
            </a:r>
            <a:br>
              <a:rPr lang="ru-RU" sz="1400" b="1" dirty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 smtClean="0">
              <a:solidFill>
                <a:schemeClr val="tx1"/>
              </a:solidFill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49499D-E26C-4898-A825-CACBC12FC6B5}" type="slidenum">
              <a:rPr lang="ru-RU" smtClean="0"/>
              <a:pPr/>
              <a:t>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0408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5CE794-E73F-4EAF-8F35-126D87B95320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8398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439738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2400" b="1" dirty="0" smtClean="0"/>
              <a:t>Кадры врачей – психиатров (</a:t>
            </a:r>
            <a:r>
              <a:rPr lang="ru-RU" sz="2400" b="1" dirty="0" err="1" smtClean="0"/>
              <a:t>абс</a:t>
            </a:r>
            <a:r>
              <a:rPr lang="ru-RU" sz="2400" b="1" dirty="0" smtClean="0"/>
              <a:t>.)</a:t>
            </a:r>
          </a:p>
        </p:txBody>
      </p:sp>
      <p:graphicFrame>
        <p:nvGraphicFramePr>
          <p:cNvPr id="2" name="Object 10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459277513"/>
              </p:ext>
            </p:extLst>
          </p:nvPr>
        </p:nvGraphicFramePr>
        <p:xfrm>
          <a:off x="4644008" y="908720"/>
          <a:ext cx="3744416" cy="5482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Object 11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351398920"/>
              </p:ext>
            </p:extLst>
          </p:nvPr>
        </p:nvGraphicFramePr>
        <p:xfrm>
          <a:off x="539552" y="980728"/>
          <a:ext cx="3744416" cy="5661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970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11663</TotalTime>
  <Words>6221</Words>
  <Application>Microsoft Office PowerPoint</Application>
  <PresentationFormat>Экран (4:3)</PresentationFormat>
  <Paragraphs>1131</Paragraphs>
  <Slides>63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65" baseType="lpstr">
      <vt:lpstr>Оформление по умолчанию</vt:lpstr>
      <vt:lpstr>Лист</vt:lpstr>
      <vt:lpstr>Формы №№10 и 36 государственного статистического наблюдения в 2015 году</vt:lpstr>
      <vt:lpstr>Приказ Росстата от 30.06.2014 N 459 (ред. от 25.12.2014)</vt:lpstr>
      <vt:lpstr>Для справки:</vt:lpstr>
      <vt:lpstr>Презентация PowerPoint</vt:lpstr>
      <vt:lpstr>Вступление</vt:lpstr>
      <vt:lpstr>Сеть амбулаторных  психиатрических учреждений</vt:lpstr>
      <vt:lpstr>Сеть стационарных  психиатрических учреждений</vt:lpstr>
      <vt:lpstr>Презентация PowerPoint</vt:lpstr>
      <vt:lpstr>Кадры врачей – психиатров (абс.)</vt:lpstr>
      <vt:lpstr>Кадры врачей – психиатров   (на 10 тыс. населения)</vt:lpstr>
      <vt:lpstr>Кадры врачей – психотерапевтов (абс.)</vt:lpstr>
      <vt:lpstr>Кадры врачей – психотерапевтов (на 10 тыс. населения)</vt:lpstr>
      <vt:lpstr>Занятые должности лиц с немедицинским образованием (абс.)</vt:lpstr>
      <vt:lpstr>Презентация PowerPoint</vt:lpstr>
      <vt:lpstr>Коечный фонд</vt:lpstr>
      <vt:lpstr>Число среднегодовых мест в дневных (ночных) стационарах</vt:lpstr>
      <vt:lpstr>Число мест в ЛПМ (ЛТМ)</vt:lpstr>
      <vt:lpstr>6. В 2015 г. по сравнению с 2014 г. заметно сократилось абсолютное число зарегистрированных больных, обратившихся за психиатрической помощью (на 1,2%), в том числе за счет числа больных непсихотическими психическими расстройствами (на 1,8%).           Число зарегистрированных пациентов с психотическими расстройствами и/ли состояниями слабоумия и умственной отсталостью снизились в меньшей мере (на 0,2 и 1,0%).           Общая заболеваемость психическими расстройствами в целом снизилась за год на 1,2%. Вместе с тем общая заболеваемость возросла в той или иной степени по таким рубрикам как психозы и состояния слабоумия (на 1,3%), сосудистая деменция, другие формы старческого слабоумия, острые, хронические, включая детские, психозы, биполярные расстройства психотического уровня, другие формы умственной отсталости.           Особенно увеличились показатели общей заболеваемости детским и атипичным аутизмом (с 9,5 до 12,2, на 28,4%) и синдромом Аспергера (с 0,27 до 0,29, т.е. на 7,4%).</vt:lpstr>
      <vt:lpstr>Контингенты пациентов, больных психическими расстройствами, в РФ в 2014-2015 гг. </vt:lpstr>
      <vt:lpstr>В 2015 г. число больных с впервые в жизни установленным диагнозом уменьшилось. Показатели первичной заболеваемости в 2015 г. по сравнению с 2014 г. уменьшились по 15 диагностическим рубрикам, из них по психическим расстройствам в целом показатель снизился на 2,4%, по непсихотическим психическим расстройствам – на 3,7%.        В общем числе психиатрического контингента пациентов значительная доля приходится на лиц с психотическими и непсихотическими формами органических расстройств. Доли больных с этими расстройствами имеют устойчивую тенденцию к возрастанию. В 2015 г. доля больных с органическими расстройствами составила 34,3% в контингенте психически больных, а среди впервые диагностированных – 42,2%. </vt:lpstr>
      <vt:lpstr>Пациенты с впервые в жизни установленным диагнозом психического расстройства в РФ в 2014-2015 гг.</vt:lpstr>
      <vt:lpstr>         7. В 2015 г. продолжился рост контингента больных, имеющих инвалидность вследствие психических расстройств (прирост составил 0,03%). При этом в 2015 г. наблюдалось увеличение числа больных, первично признанных инвалидами, на 1,0% (в 2014 г. – на 2,5%). В настоящее время из общего контингента зарегистрированных больных каждый четвертый является инвалидом по психическому заболеванию. Объясняется это недостаточной организацией такого направления психиатрии как социально-трудовая (профессиональная) реабилитация.  </vt:lpstr>
      <vt:lpstr>Показатели инвалидизации вследствие психических заболеваний в РФ в 2014-2015 гг. </vt:lpstr>
      <vt:lpstr>8. Высоким остается число госпитализированных больных психическими расстройствами, хотя тенденция к уменьшению числа госпитализированных, начавшаяся в 2001 г., продолжается. Но сам контингент больных остается весьма тяжелым, поскольку в структуре больных более половины (53,9%) составляют больные психозами и состояниями слабоумия, а из их числа две трети составляют больные шизофреническими расстройствами (65,1%).</vt:lpstr>
      <vt:lpstr>Показатели госпитализации</vt:lpstr>
      <vt:lpstr>Форма 10 СВЕДЕНИЯ О ЗАБОЛЕВАНИЯХ ПСИХИЧЕСКИМИ РАССТРОЙСТВАМИ И РАССТРОЙСТВАМИ ПОВЕДЕНИЯ (КРОМЕ ЗАБОЛЕВАНИЙ, СВЯЗАННЫХ С УПОТРЕБЛЕНИЕМ ПСИХОАКТИВНЫХ ВЕЩЕСТВ) за 20__ г.</vt:lpstr>
      <vt:lpstr>Внутриформенный внутритабличный контроли -таблицы (2000) и (3000) </vt:lpstr>
      <vt:lpstr>Дополнительные (расчетные) строки: </vt:lpstr>
      <vt:lpstr>Внутриформенный внутритабличный контроли -таблицы (2000) и (3000) - продолжение</vt:lpstr>
      <vt:lpstr>Внутриформенный внутритабличный контроли -таблицы (2000) и (3000) - продолжение</vt:lpstr>
      <vt:lpstr>Примеры расхождений по дополнительным (расчетным) строкам в т.2000</vt:lpstr>
      <vt:lpstr>Примеры расхождений по дополнительным (расчетным) строкам в т.2000- продолжение</vt:lpstr>
      <vt:lpstr>Примеры расхождений по дополнительным (расчетным) строкам в т.3000</vt:lpstr>
      <vt:lpstr>Внутриформенный межтабличный контроль - таблицы (2000) и (3000) </vt:lpstr>
      <vt:lpstr>Примеры по внутриформенному межтабличному контролю между тт. 2000-3000 по всем строкам (в т.ч. расчетным) и графам (в т.ч. расчетным)</vt:lpstr>
      <vt:lpstr>Примеры по внутриформенному межтабличному контролю между тт. 2000-3000 по всем строкам (в т.ч. расчетным) и графам (в т.ч. расчетным)</vt:lpstr>
      <vt:lpstr>Межформенный контроль – формы 10 и 36</vt:lpstr>
      <vt:lpstr>Межформенный контроль – формы 10 и 36 (продолжение)</vt:lpstr>
      <vt:lpstr>Межформенный контроль – формы 10 и 36 (продолжение)</vt:lpstr>
      <vt:lpstr>Межформенный контроль – формы 10 и 36 (продолжение)</vt:lpstr>
      <vt:lpstr> Межформенный контроль – формы 10 и 12 </vt:lpstr>
      <vt:lpstr>    Сравнение  числа зарегистрированных  детей  0-14 лет, больных психическими расстройствами, в Российской Федерации  в 2015 г., показанных в фф. №12 и 10 (всего детей 0-14 лет, и в том числе пациентов с впервые в жизни установленным диагнозом)</vt:lpstr>
      <vt:lpstr>  Продолжение таблицы 1</vt:lpstr>
      <vt:lpstr>Межформенный контроль – формы 10 и 12 продолжение</vt:lpstr>
      <vt:lpstr>Сравнение  числа  зарегистрированных  детей  15-17 лет, больных психическими расстройствами, в Российской Федерации  в 2015 г., показанных в фф. №12 и 10 (всего детей 15-17 лет, и в том числе пациентов с впервые в жизни установленным диагнозом)</vt:lpstr>
      <vt:lpstr>Продолжение таблицы 2</vt:lpstr>
      <vt:lpstr>Межформенный контроль – формы 10 и 12 продолжение</vt:lpstr>
      <vt:lpstr>Сравнение  числа  зарегистрированных  взрослых, больных психическими расстройствами, в Российской Федерации  в 2015 г., показанных в фф. №12 и 10 (взрослых всего, и в том числе пациентов с впервые в жизни установленным диагнозом)</vt:lpstr>
      <vt:lpstr>Продолжение таблицы 3</vt:lpstr>
      <vt:lpstr>Сравнение  числа  зарегистрированных  всего, больных психическими расстройствами, в Российской Федерации  в 2015 г., показанных в фф. №12 и 10 (всего, и в том числе пациентов с впервые в жизни установленным диагнозом)</vt:lpstr>
      <vt:lpstr>Продолжение таблицы 4</vt:lpstr>
      <vt:lpstr>Дополнение к отчетным формам 2016 г.</vt:lpstr>
      <vt:lpstr>Алгоритмы контроля данных фф. 10, 36 и 12 (тт.1000, 2000,3000,4000) за 2016 год</vt:lpstr>
      <vt:lpstr>Алгоритмы контроля данных фф. 10, 36 и 12 (тт.1000, 2000,3000,4000) за 2016 год продолжение</vt:lpstr>
      <vt:lpstr>Алгоритмы контроля данных фф. 10, 36 и 12 (тт.1000, 2000,3000,4000) за 2016 год продолжение</vt:lpstr>
      <vt:lpstr>Форма 36 СВЕДЕНИЯ О КОНТИНГЕНТАХ ПСИХИЧЕСКИ БОЛЬНЫХ за 20__ г.</vt:lpstr>
      <vt:lpstr>Внутритабличный контроль  таблицы (2100) - Контингенты пациентов, находящихся под диспансерным наблюдением и (2110)-Контингенты пациентов, получающих консультативно-лечебную помощь</vt:lpstr>
      <vt:lpstr>Внутритабличный контроль  таблицы (2100)-Контингенты пациентов, находящихся под диспансерным наблюдением и (2110)-Контингенты пациентов, получающих консультативно-лечебную помощь (продолжение)</vt:lpstr>
      <vt:lpstr>Внутритабличный контроль  таблицы (2300)- Состав пациентов, больных психическими расстройствами, получивших медицинскую помощь в стационарных условиях</vt:lpstr>
      <vt:lpstr>Внутритабличный контроль  таблицы (2300)- Состав пациентов, больных психическими расстройствами, получивших медицинскую помощь в стационарных условиях (продолжение)</vt:lpstr>
      <vt:lpstr>Внутритабличный контроль  таблицы (2300)- Состав пациентов, больных психическими расстройствами, получивших медицинскую помощь в стационарных условиях (продолжение)</vt:lpstr>
      <vt:lpstr>Презентация PowerPoint</vt:lpstr>
      <vt:lpstr>Презентация PowerPoint</vt:lpstr>
    </vt:vector>
  </TitlesOfParts>
  <Company>DarkStar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Киржанова</dc:creator>
  <cp:lastModifiedBy>USER</cp:lastModifiedBy>
  <cp:revision>1641</cp:revision>
  <cp:lastPrinted>2016-12-08T05:24:21Z</cp:lastPrinted>
  <dcterms:created xsi:type="dcterms:W3CDTF">2010-09-29T13:24:53Z</dcterms:created>
  <dcterms:modified xsi:type="dcterms:W3CDTF">2016-12-12T05:48:56Z</dcterms:modified>
</cp:coreProperties>
</file>