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80"/>
  </p:notesMasterIdLst>
  <p:handoutMasterIdLst>
    <p:handoutMasterId r:id="rId81"/>
  </p:handoutMasterIdLst>
  <p:sldIdLst>
    <p:sldId id="366" r:id="rId2"/>
    <p:sldId id="535" r:id="rId3"/>
    <p:sldId id="518" r:id="rId4"/>
    <p:sldId id="536" r:id="rId5"/>
    <p:sldId id="429" r:id="rId6"/>
    <p:sldId id="495" r:id="rId7"/>
    <p:sldId id="496" r:id="rId8"/>
    <p:sldId id="497" r:id="rId9"/>
    <p:sldId id="550" r:id="rId10"/>
    <p:sldId id="481" r:id="rId11"/>
    <p:sldId id="519" r:id="rId12"/>
    <p:sldId id="431" r:id="rId13"/>
    <p:sldId id="573" r:id="rId14"/>
    <p:sldId id="450" r:id="rId15"/>
    <p:sldId id="464" r:id="rId16"/>
    <p:sldId id="489" r:id="rId17"/>
    <p:sldId id="491" r:id="rId18"/>
    <p:sldId id="492" r:id="rId19"/>
    <p:sldId id="433" r:id="rId20"/>
    <p:sldId id="479" r:id="rId21"/>
    <p:sldId id="451" r:id="rId22"/>
    <p:sldId id="460" r:id="rId23"/>
    <p:sldId id="488" r:id="rId24"/>
    <p:sldId id="485" r:id="rId25"/>
    <p:sldId id="452" r:id="rId26"/>
    <p:sldId id="454" r:id="rId27"/>
    <p:sldId id="453" r:id="rId28"/>
    <p:sldId id="493" r:id="rId29"/>
    <p:sldId id="577" r:id="rId30"/>
    <p:sldId id="486" r:id="rId31"/>
    <p:sldId id="456" r:id="rId32"/>
    <p:sldId id="579" r:id="rId33"/>
    <p:sldId id="455" r:id="rId34"/>
    <p:sldId id="457" r:id="rId35"/>
    <p:sldId id="562" r:id="rId36"/>
    <p:sldId id="463" r:id="rId37"/>
    <p:sldId id="570" r:id="rId38"/>
    <p:sldId id="520" r:id="rId39"/>
    <p:sldId id="498" r:id="rId40"/>
    <p:sldId id="506" r:id="rId41"/>
    <p:sldId id="469" r:id="rId42"/>
    <p:sldId id="539" r:id="rId43"/>
    <p:sldId id="471" r:id="rId44"/>
    <p:sldId id="499" r:id="rId45"/>
    <p:sldId id="500" r:id="rId46"/>
    <p:sldId id="501" r:id="rId47"/>
    <p:sldId id="474" r:id="rId48"/>
    <p:sldId id="475" r:id="rId49"/>
    <p:sldId id="476" r:id="rId50"/>
    <p:sldId id="564" r:id="rId51"/>
    <p:sldId id="473" r:id="rId52"/>
    <p:sldId id="477" r:id="rId53"/>
    <p:sldId id="523" r:id="rId54"/>
    <p:sldId id="588" r:id="rId55"/>
    <p:sldId id="589" r:id="rId56"/>
    <p:sldId id="607" r:id="rId57"/>
    <p:sldId id="572" r:id="rId58"/>
    <p:sldId id="516" r:id="rId59"/>
    <p:sldId id="581" r:id="rId60"/>
    <p:sldId id="567" r:id="rId61"/>
    <p:sldId id="540" r:id="rId62"/>
    <p:sldId id="587" r:id="rId63"/>
    <p:sldId id="568" r:id="rId64"/>
    <p:sldId id="569" r:id="rId65"/>
    <p:sldId id="566" r:id="rId66"/>
    <p:sldId id="512" r:id="rId67"/>
    <p:sldId id="604" r:id="rId68"/>
    <p:sldId id="605" r:id="rId69"/>
    <p:sldId id="606" r:id="rId70"/>
    <p:sldId id="590" r:id="rId71"/>
    <p:sldId id="595" r:id="rId72"/>
    <p:sldId id="608" r:id="rId73"/>
    <p:sldId id="598" r:id="rId74"/>
    <p:sldId id="592" r:id="rId75"/>
    <p:sldId id="600" r:id="rId76"/>
    <p:sldId id="601" r:id="rId77"/>
    <p:sldId id="541" r:id="rId78"/>
    <p:sldId id="542" r:id="rId79"/>
  </p:sldIdLst>
  <p:sldSz cx="9144000" cy="6858000" type="screen4x3"/>
  <p:notesSz cx="6858000" cy="9947275"/>
  <p:defaultTextStyle>
    <a:defPPr>
      <a:defRPr lang="ru-RU"/>
    </a:defPPr>
    <a:lvl1pPr algn="l" rtl="0" fontAlgn="base">
      <a:spcBef>
        <a:spcPct val="0"/>
      </a:spcBef>
      <a:spcAft>
        <a:spcPct val="0"/>
      </a:spcAft>
      <a:defRPr sz="2000" kern="1200">
        <a:solidFill>
          <a:schemeClr val="tx1"/>
        </a:solidFill>
        <a:latin typeface="Arial" charset="0"/>
        <a:ea typeface="+mn-ea"/>
        <a:cs typeface="Arial" charset="0"/>
      </a:defRPr>
    </a:lvl1pPr>
    <a:lvl2pPr marL="457200" algn="l" rtl="0" fontAlgn="base">
      <a:spcBef>
        <a:spcPct val="0"/>
      </a:spcBef>
      <a:spcAft>
        <a:spcPct val="0"/>
      </a:spcAft>
      <a:defRPr sz="2000" kern="1200">
        <a:solidFill>
          <a:schemeClr val="tx1"/>
        </a:solidFill>
        <a:latin typeface="Arial" charset="0"/>
        <a:ea typeface="+mn-ea"/>
        <a:cs typeface="Arial" charset="0"/>
      </a:defRPr>
    </a:lvl2pPr>
    <a:lvl3pPr marL="914400" algn="l" rtl="0" fontAlgn="base">
      <a:spcBef>
        <a:spcPct val="0"/>
      </a:spcBef>
      <a:spcAft>
        <a:spcPct val="0"/>
      </a:spcAft>
      <a:defRPr sz="2000" kern="1200">
        <a:solidFill>
          <a:schemeClr val="tx1"/>
        </a:solidFill>
        <a:latin typeface="Arial" charset="0"/>
        <a:ea typeface="+mn-ea"/>
        <a:cs typeface="Arial" charset="0"/>
      </a:defRPr>
    </a:lvl3pPr>
    <a:lvl4pPr marL="1371600" algn="l" rtl="0" fontAlgn="base">
      <a:spcBef>
        <a:spcPct val="0"/>
      </a:spcBef>
      <a:spcAft>
        <a:spcPct val="0"/>
      </a:spcAft>
      <a:defRPr sz="2000" kern="1200">
        <a:solidFill>
          <a:schemeClr val="tx1"/>
        </a:solidFill>
        <a:latin typeface="Arial" charset="0"/>
        <a:ea typeface="+mn-ea"/>
        <a:cs typeface="Arial" charset="0"/>
      </a:defRPr>
    </a:lvl4pPr>
    <a:lvl5pPr marL="1828800" algn="l"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8000"/>
    <a:srgbClr val="FFE389"/>
    <a:srgbClr val="6A8486"/>
    <a:srgbClr val="FF9999"/>
    <a:srgbClr val="CCCCFF"/>
    <a:srgbClr val="CC99FF"/>
    <a:srgbClr val="CCFFCC"/>
    <a:srgbClr val="CCFFFF"/>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Средний стиль 1 - акцент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593" autoAdjust="0"/>
    <p:restoredTop sz="89784" autoAdjust="0"/>
  </p:normalViewPr>
  <p:slideViewPr>
    <p:cSldViewPr>
      <p:cViewPr varScale="1">
        <p:scale>
          <a:sx n="93" d="100"/>
          <a:sy n="93" d="100"/>
        </p:scale>
        <p:origin x="32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notesMaster" Target="notesMasters/notesMaster1.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0466" name="Rectangle 2"/>
          <p:cNvSpPr>
            <a:spLocks noGrp="1" noChangeArrowheads="1"/>
          </p:cNvSpPr>
          <p:nvPr>
            <p:ph type="hdr" sz="quarter"/>
          </p:nvPr>
        </p:nvSpPr>
        <p:spPr bwMode="auto">
          <a:xfrm>
            <a:off x="1" y="0"/>
            <a:ext cx="2972596" cy="498472"/>
          </a:xfrm>
          <a:prstGeom prst="rect">
            <a:avLst/>
          </a:prstGeom>
          <a:noFill/>
          <a:ln>
            <a:noFill/>
          </a:ln>
          <a:effectLst/>
          <a:extLst/>
        </p:spPr>
        <p:txBody>
          <a:bodyPr vert="horz" wrap="square" lIns="91925" tIns="45962" rIns="91925" bIns="45962" numCol="1" anchor="t" anchorCtr="0" compatLnSpc="1">
            <a:prstTxWarp prst="textNoShape">
              <a:avLst/>
            </a:prstTxWarp>
          </a:bodyPr>
          <a:lstStyle>
            <a:lvl1pPr>
              <a:defRPr sz="1200">
                <a:latin typeface="Arial" charset="0"/>
                <a:cs typeface="Arial" charset="0"/>
              </a:defRPr>
            </a:lvl1pPr>
          </a:lstStyle>
          <a:p>
            <a:pPr>
              <a:defRPr/>
            </a:pPr>
            <a:endParaRPr lang="ru-RU"/>
          </a:p>
        </p:txBody>
      </p:sp>
      <p:sp>
        <p:nvSpPr>
          <p:cNvPr id="190467" name="Rectangle 3"/>
          <p:cNvSpPr>
            <a:spLocks noGrp="1" noChangeArrowheads="1"/>
          </p:cNvSpPr>
          <p:nvPr>
            <p:ph type="dt" sz="quarter" idx="1"/>
          </p:nvPr>
        </p:nvSpPr>
        <p:spPr bwMode="auto">
          <a:xfrm>
            <a:off x="3883811" y="0"/>
            <a:ext cx="2972596" cy="498472"/>
          </a:xfrm>
          <a:prstGeom prst="rect">
            <a:avLst/>
          </a:prstGeom>
          <a:noFill/>
          <a:ln>
            <a:noFill/>
          </a:ln>
          <a:effectLst/>
          <a:extLst/>
        </p:spPr>
        <p:txBody>
          <a:bodyPr vert="horz" wrap="square" lIns="91925" tIns="45962" rIns="91925" bIns="45962" numCol="1" anchor="t" anchorCtr="0" compatLnSpc="1">
            <a:prstTxWarp prst="textNoShape">
              <a:avLst/>
            </a:prstTxWarp>
          </a:bodyPr>
          <a:lstStyle>
            <a:lvl1pPr algn="r">
              <a:defRPr sz="1200">
                <a:latin typeface="Arial" charset="0"/>
                <a:cs typeface="Arial" charset="0"/>
              </a:defRPr>
            </a:lvl1pPr>
          </a:lstStyle>
          <a:p>
            <a:pPr>
              <a:defRPr/>
            </a:pPr>
            <a:endParaRPr lang="ru-RU"/>
          </a:p>
        </p:txBody>
      </p:sp>
      <p:sp>
        <p:nvSpPr>
          <p:cNvPr id="190468" name="Rectangle 4"/>
          <p:cNvSpPr>
            <a:spLocks noGrp="1" noChangeArrowheads="1"/>
          </p:cNvSpPr>
          <p:nvPr>
            <p:ph type="ftr" sz="quarter" idx="2"/>
          </p:nvPr>
        </p:nvSpPr>
        <p:spPr bwMode="auto">
          <a:xfrm>
            <a:off x="1" y="9447222"/>
            <a:ext cx="2972596" cy="498472"/>
          </a:xfrm>
          <a:prstGeom prst="rect">
            <a:avLst/>
          </a:prstGeom>
          <a:noFill/>
          <a:ln>
            <a:noFill/>
          </a:ln>
          <a:effectLst/>
          <a:extLst/>
        </p:spPr>
        <p:txBody>
          <a:bodyPr vert="horz" wrap="square" lIns="91925" tIns="45962" rIns="91925" bIns="45962" numCol="1" anchor="b" anchorCtr="0" compatLnSpc="1">
            <a:prstTxWarp prst="textNoShape">
              <a:avLst/>
            </a:prstTxWarp>
          </a:bodyPr>
          <a:lstStyle>
            <a:lvl1pPr>
              <a:defRPr sz="1200">
                <a:latin typeface="Arial" charset="0"/>
                <a:cs typeface="Arial" charset="0"/>
              </a:defRPr>
            </a:lvl1pPr>
          </a:lstStyle>
          <a:p>
            <a:pPr>
              <a:defRPr/>
            </a:pPr>
            <a:endParaRPr lang="ru-RU"/>
          </a:p>
        </p:txBody>
      </p:sp>
      <p:sp>
        <p:nvSpPr>
          <p:cNvPr id="190469" name="Rectangle 5"/>
          <p:cNvSpPr>
            <a:spLocks noGrp="1" noChangeArrowheads="1"/>
          </p:cNvSpPr>
          <p:nvPr>
            <p:ph type="sldNum" sz="quarter" idx="3"/>
          </p:nvPr>
        </p:nvSpPr>
        <p:spPr bwMode="auto">
          <a:xfrm>
            <a:off x="3883811" y="9447222"/>
            <a:ext cx="2972596" cy="498472"/>
          </a:xfrm>
          <a:prstGeom prst="rect">
            <a:avLst/>
          </a:prstGeom>
          <a:noFill/>
          <a:ln>
            <a:noFill/>
          </a:ln>
          <a:effectLst/>
          <a:extLst/>
        </p:spPr>
        <p:txBody>
          <a:bodyPr vert="horz" wrap="square" lIns="91925" tIns="45962" rIns="91925" bIns="45962" numCol="1" anchor="b" anchorCtr="0" compatLnSpc="1">
            <a:prstTxWarp prst="textNoShape">
              <a:avLst/>
            </a:prstTxWarp>
          </a:bodyPr>
          <a:lstStyle>
            <a:lvl1pPr algn="r">
              <a:defRPr sz="1200">
                <a:latin typeface="Arial" charset="0"/>
                <a:cs typeface="Arial" charset="0"/>
              </a:defRPr>
            </a:lvl1pPr>
          </a:lstStyle>
          <a:p>
            <a:pPr>
              <a:defRPr/>
            </a:pPr>
            <a:fld id="{B257E5DA-CF48-4015-9473-B12062AF7207}" type="slidenum">
              <a:rPr lang="ru-RU"/>
              <a:pPr>
                <a:defRPr/>
              </a:pPr>
              <a:t>‹#›</a:t>
            </a:fld>
            <a:endParaRPr lang="ru-RU"/>
          </a:p>
        </p:txBody>
      </p:sp>
    </p:spTree>
    <p:extLst>
      <p:ext uri="{BB962C8B-B14F-4D97-AF65-F5344CB8AC3E}">
        <p14:creationId xmlns:p14="http://schemas.microsoft.com/office/powerpoint/2010/main" val="284971045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5714" name="Rectangle 2"/>
          <p:cNvSpPr>
            <a:spLocks noGrp="1" noChangeArrowheads="1"/>
          </p:cNvSpPr>
          <p:nvPr>
            <p:ph type="hdr" sz="quarter"/>
          </p:nvPr>
        </p:nvSpPr>
        <p:spPr bwMode="auto">
          <a:xfrm>
            <a:off x="1" y="0"/>
            <a:ext cx="2972596" cy="498472"/>
          </a:xfrm>
          <a:prstGeom prst="rect">
            <a:avLst/>
          </a:prstGeom>
          <a:noFill/>
          <a:ln>
            <a:noFill/>
          </a:ln>
          <a:effectLst/>
          <a:extLst/>
        </p:spPr>
        <p:txBody>
          <a:bodyPr vert="horz" wrap="square" lIns="91925" tIns="45962" rIns="91925" bIns="45962" numCol="1" anchor="t" anchorCtr="0" compatLnSpc="1">
            <a:prstTxWarp prst="textNoShape">
              <a:avLst/>
            </a:prstTxWarp>
          </a:bodyPr>
          <a:lstStyle>
            <a:lvl1pPr>
              <a:defRPr sz="1200">
                <a:latin typeface="Arial" charset="0"/>
                <a:cs typeface="Arial" charset="0"/>
              </a:defRPr>
            </a:lvl1pPr>
          </a:lstStyle>
          <a:p>
            <a:pPr>
              <a:defRPr/>
            </a:pPr>
            <a:endParaRPr lang="ru-RU"/>
          </a:p>
        </p:txBody>
      </p:sp>
      <p:sp>
        <p:nvSpPr>
          <p:cNvPr id="115715" name="Rectangle 3"/>
          <p:cNvSpPr>
            <a:spLocks noGrp="1" noChangeArrowheads="1"/>
          </p:cNvSpPr>
          <p:nvPr>
            <p:ph type="dt" idx="1"/>
          </p:nvPr>
        </p:nvSpPr>
        <p:spPr bwMode="auto">
          <a:xfrm>
            <a:off x="3883811" y="0"/>
            <a:ext cx="2972596" cy="498472"/>
          </a:xfrm>
          <a:prstGeom prst="rect">
            <a:avLst/>
          </a:prstGeom>
          <a:noFill/>
          <a:ln>
            <a:noFill/>
          </a:ln>
          <a:effectLst/>
          <a:extLst/>
        </p:spPr>
        <p:txBody>
          <a:bodyPr vert="horz" wrap="square" lIns="91925" tIns="45962" rIns="91925" bIns="45962" numCol="1" anchor="t" anchorCtr="0" compatLnSpc="1">
            <a:prstTxWarp prst="textNoShape">
              <a:avLst/>
            </a:prstTxWarp>
          </a:bodyPr>
          <a:lstStyle>
            <a:lvl1pPr algn="r">
              <a:defRPr sz="1200">
                <a:latin typeface="Arial" charset="0"/>
                <a:cs typeface="Arial" charset="0"/>
              </a:defRPr>
            </a:lvl1pPr>
          </a:lstStyle>
          <a:p>
            <a:pPr>
              <a:defRPr/>
            </a:pPr>
            <a:endParaRPr lang="ru-RU"/>
          </a:p>
        </p:txBody>
      </p:sp>
      <p:sp>
        <p:nvSpPr>
          <p:cNvPr id="17412" name="Rectangle 4"/>
          <p:cNvSpPr>
            <a:spLocks noGrp="1" noRot="1" noChangeAspect="1" noChangeArrowheads="1" noTextEdit="1"/>
          </p:cNvSpPr>
          <p:nvPr>
            <p:ph type="sldImg" idx="2"/>
          </p:nvPr>
        </p:nvSpPr>
        <p:spPr bwMode="auto">
          <a:xfrm>
            <a:off x="941388" y="746125"/>
            <a:ext cx="4975225" cy="3730625"/>
          </a:xfrm>
          <a:prstGeom prst="rect">
            <a:avLst/>
          </a:prstGeom>
          <a:noFill/>
          <a:ln w="9525">
            <a:solidFill>
              <a:srgbClr val="000000"/>
            </a:solidFill>
            <a:miter lim="800000"/>
            <a:headEnd/>
            <a:tailEnd/>
          </a:ln>
        </p:spPr>
      </p:sp>
      <p:sp>
        <p:nvSpPr>
          <p:cNvPr id="115717" name="Rectangle 5"/>
          <p:cNvSpPr>
            <a:spLocks noGrp="1" noChangeArrowheads="1"/>
          </p:cNvSpPr>
          <p:nvPr>
            <p:ph type="body" sz="quarter" idx="3"/>
          </p:nvPr>
        </p:nvSpPr>
        <p:spPr bwMode="auto">
          <a:xfrm>
            <a:off x="685004" y="4725193"/>
            <a:ext cx="5487993" cy="4476749"/>
          </a:xfrm>
          <a:prstGeom prst="rect">
            <a:avLst/>
          </a:prstGeom>
          <a:noFill/>
          <a:ln>
            <a:noFill/>
          </a:ln>
          <a:effectLst/>
          <a:extLst/>
        </p:spPr>
        <p:txBody>
          <a:bodyPr vert="horz" wrap="square" lIns="91925" tIns="45962" rIns="91925" bIns="45962"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115718" name="Rectangle 6"/>
          <p:cNvSpPr>
            <a:spLocks noGrp="1" noChangeArrowheads="1"/>
          </p:cNvSpPr>
          <p:nvPr>
            <p:ph type="ftr" sz="quarter" idx="4"/>
          </p:nvPr>
        </p:nvSpPr>
        <p:spPr bwMode="auto">
          <a:xfrm>
            <a:off x="1" y="9447222"/>
            <a:ext cx="2972596" cy="498472"/>
          </a:xfrm>
          <a:prstGeom prst="rect">
            <a:avLst/>
          </a:prstGeom>
          <a:noFill/>
          <a:ln>
            <a:noFill/>
          </a:ln>
          <a:effectLst/>
          <a:extLst/>
        </p:spPr>
        <p:txBody>
          <a:bodyPr vert="horz" wrap="square" lIns="91925" tIns="45962" rIns="91925" bIns="45962" numCol="1" anchor="b" anchorCtr="0" compatLnSpc="1">
            <a:prstTxWarp prst="textNoShape">
              <a:avLst/>
            </a:prstTxWarp>
          </a:bodyPr>
          <a:lstStyle>
            <a:lvl1pPr>
              <a:defRPr sz="1200">
                <a:latin typeface="Arial" charset="0"/>
                <a:cs typeface="Arial" charset="0"/>
              </a:defRPr>
            </a:lvl1pPr>
          </a:lstStyle>
          <a:p>
            <a:pPr>
              <a:defRPr/>
            </a:pPr>
            <a:endParaRPr lang="ru-RU"/>
          </a:p>
        </p:txBody>
      </p:sp>
      <p:sp>
        <p:nvSpPr>
          <p:cNvPr id="115719" name="Rectangle 7"/>
          <p:cNvSpPr>
            <a:spLocks noGrp="1" noChangeArrowheads="1"/>
          </p:cNvSpPr>
          <p:nvPr>
            <p:ph type="sldNum" sz="quarter" idx="5"/>
          </p:nvPr>
        </p:nvSpPr>
        <p:spPr bwMode="auto">
          <a:xfrm>
            <a:off x="3883811" y="9447222"/>
            <a:ext cx="2972596" cy="498472"/>
          </a:xfrm>
          <a:prstGeom prst="rect">
            <a:avLst/>
          </a:prstGeom>
          <a:noFill/>
          <a:ln>
            <a:noFill/>
          </a:ln>
          <a:effectLst/>
          <a:extLst/>
        </p:spPr>
        <p:txBody>
          <a:bodyPr vert="horz" wrap="square" lIns="91925" tIns="45962" rIns="91925" bIns="45962" numCol="1" anchor="b" anchorCtr="0" compatLnSpc="1">
            <a:prstTxWarp prst="textNoShape">
              <a:avLst/>
            </a:prstTxWarp>
          </a:bodyPr>
          <a:lstStyle>
            <a:lvl1pPr algn="r">
              <a:defRPr sz="1200">
                <a:latin typeface="Arial" charset="0"/>
                <a:cs typeface="Arial" charset="0"/>
              </a:defRPr>
            </a:lvl1pPr>
          </a:lstStyle>
          <a:p>
            <a:pPr>
              <a:defRPr/>
            </a:pPr>
            <a:fld id="{B1DF0B62-6102-49DC-941A-BF8F28AC930F}" type="slidenum">
              <a:rPr lang="ru-RU"/>
              <a:pPr>
                <a:defRPr/>
              </a:pPr>
              <a:t>‹#›</a:t>
            </a:fld>
            <a:endParaRPr lang="ru-RU"/>
          </a:p>
        </p:txBody>
      </p:sp>
    </p:spTree>
    <p:extLst>
      <p:ext uri="{BB962C8B-B14F-4D97-AF65-F5344CB8AC3E}">
        <p14:creationId xmlns:p14="http://schemas.microsoft.com/office/powerpoint/2010/main" val="329495890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Rot="1" noChangeAspect="1" noChangeArrowheads="1" noTextEdit="1"/>
          </p:cNvSpPr>
          <p:nvPr>
            <p:ph type="sldImg"/>
          </p:nvPr>
        </p:nvSpPr>
        <p:spPr>
          <a:ln/>
        </p:spPr>
      </p:sp>
      <p:sp>
        <p:nvSpPr>
          <p:cNvPr id="20482" name="Rectangle 3"/>
          <p:cNvSpPr>
            <a:spLocks noGrp="1" noChangeArrowheads="1"/>
          </p:cNvSpPr>
          <p:nvPr>
            <p:ph type="body" idx="1"/>
          </p:nvPr>
        </p:nvSpPr>
        <p:spPr>
          <a:noFill/>
        </p:spPr>
        <p:txBody>
          <a:bodyPr/>
          <a:lstStyle/>
          <a:p>
            <a:endParaRPr lang="ru-RU" smtClean="0"/>
          </a:p>
        </p:txBody>
      </p:sp>
    </p:spTree>
    <p:extLst>
      <p:ext uri="{BB962C8B-B14F-4D97-AF65-F5344CB8AC3E}">
        <p14:creationId xmlns:p14="http://schemas.microsoft.com/office/powerpoint/2010/main" val="1613333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Tree>
    <p:extLst>
      <p:ext uri="{BB962C8B-B14F-4D97-AF65-F5344CB8AC3E}">
        <p14:creationId xmlns:p14="http://schemas.microsoft.com/office/powerpoint/2010/main" val="1029793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Образ слайда 1"/>
          <p:cNvSpPr>
            <a:spLocks noGrp="1" noRot="1" noChangeAspect="1"/>
          </p:cNvSpPr>
          <p:nvPr>
            <p:ph type="sldImg"/>
          </p:nvPr>
        </p:nvSpPr>
        <p:spPr>
          <a:ln/>
        </p:spPr>
      </p:sp>
      <p:sp>
        <p:nvSpPr>
          <p:cNvPr id="70658" name="Заметки 2"/>
          <p:cNvSpPr>
            <a:spLocks noGrp="1"/>
          </p:cNvSpPr>
          <p:nvPr>
            <p:ph type="body" idx="1"/>
          </p:nvPr>
        </p:nvSpPr>
        <p:spPr>
          <a:noFill/>
        </p:spPr>
        <p:txBody>
          <a:bodyPr/>
          <a:lstStyle/>
          <a:p>
            <a:endParaRPr lang="ru-RU" smtClean="0"/>
          </a:p>
        </p:txBody>
      </p:sp>
    </p:spTree>
    <p:extLst>
      <p:ext uri="{BB962C8B-B14F-4D97-AF65-F5344CB8AC3E}">
        <p14:creationId xmlns:p14="http://schemas.microsoft.com/office/powerpoint/2010/main" val="3104402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F514F66-9E4C-4EFD-A6CD-BDE13371DA7D}"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74CD24E0-79E1-4853-BBFF-84762E5AA06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90E18D8-965C-47A7-ADE3-C1535A71BA78}" type="slidenum">
              <a:rPr lang="ru-RU"/>
              <a:pPr>
                <a:defRPr/>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аблица 2"/>
          <p:cNvSpPr>
            <a:spLocks noGrp="1"/>
          </p:cNvSpPr>
          <p:nvPr>
            <p:ph type="tbl" idx="1"/>
          </p:nvPr>
        </p:nvSpPr>
        <p:spPr>
          <a:xfrm>
            <a:off x="457200" y="1600200"/>
            <a:ext cx="8229600" cy="4525963"/>
          </a:xfrm>
        </p:spPr>
        <p:txBody>
          <a:bodyPr/>
          <a:lstStyle/>
          <a:p>
            <a:pPr lvl="0"/>
            <a:endParaRPr lang="ru-RU"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6E007134-D1CA-4357-8893-E805F12BE8C2}"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Заголовок и диаграмм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Диаграмма 2"/>
          <p:cNvSpPr>
            <a:spLocks noGrp="1"/>
          </p:cNvSpPr>
          <p:nvPr>
            <p:ph type="chart" idx="1"/>
          </p:nvPr>
        </p:nvSpPr>
        <p:spPr>
          <a:xfrm>
            <a:off x="457200" y="1600200"/>
            <a:ext cx="8229600" cy="4525963"/>
          </a:xfrm>
        </p:spPr>
        <p:txBody>
          <a:bodyPr/>
          <a:lstStyle/>
          <a:p>
            <a:pPr lvl="0"/>
            <a:endParaRPr lang="ru-RU"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2041551D-B757-4093-85E0-F2FC409A0805}" type="slidenum">
              <a:rPr lang="ru-RU"/>
              <a:pPr>
                <a:defRPr/>
              </a:pPr>
              <a:t>‹#›</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OverObj" preserve="1">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457200" y="1600200"/>
            <a:ext cx="8229600" cy="21859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57200" y="3938588"/>
            <a:ext cx="8229600" cy="2187575"/>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87B3F509-1057-4362-9D8E-CA012DA9C13A}" type="slidenum">
              <a:rPr lang="ru-RU"/>
              <a:pPr>
                <a:defRPr/>
              </a:pPr>
              <a:t>‹#›</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Only">
  <p:cSld name="Объект">
    <p:spTree>
      <p:nvGrpSpPr>
        <p:cNvPr id="1" name=""/>
        <p:cNvGrpSpPr/>
        <p:nvPr/>
      </p:nvGrpSpPr>
      <p:grpSpPr>
        <a:xfrm>
          <a:off x="0" y="0"/>
          <a:ext cx="0" cy="0"/>
          <a:chOff x="0" y="0"/>
          <a:chExt cx="0" cy="0"/>
        </a:xfrm>
      </p:grpSpPr>
      <p:sp>
        <p:nvSpPr>
          <p:cNvPr id="2" name="Объект 1"/>
          <p:cNvSpPr>
            <a:spLocks noGrp="1"/>
          </p:cNvSpPr>
          <p:nvPr>
            <p:ph/>
          </p:nvPr>
        </p:nvSpPr>
        <p:spPr>
          <a:xfrm>
            <a:off x="914400" y="277813"/>
            <a:ext cx="7772400" cy="585311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3" name="Дата 2"/>
          <p:cNvSpPr>
            <a:spLocks noGrp="1"/>
          </p:cNvSpPr>
          <p:nvPr>
            <p:ph type="dt" sz="half" idx="10"/>
          </p:nvPr>
        </p:nvSpPr>
        <p:spPr>
          <a:xfrm>
            <a:off x="914400" y="6251575"/>
            <a:ext cx="1981200" cy="457200"/>
          </a:xfrm>
        </p:spPr>
        <p:txBody>
          <a:bodyPr/>
          <a:lstStyle>
            <a:lvl1pPr>
              <a:defRPr/>
            </a:lvl1pPr>
          </a:lstStyle>
          <a:p>
            <a:pPr>
              <a:defRPr/>
            </a:pPr>
            <a:endParaRPr lang="ru-RU"/>
          </a:p>
        </p:txBody>
      </p:sp>
      <p:sp>
        <p:nvSpPr>
          <p:cNvPr id="4" name="Нижний колонтитул 3"/>
          <p:cNvSpPr>
            <a:spLocks noGrp="1"/>
          </p:cNvSpPr>
          <p:nvPr>
            <p:ph type="ftr" sz="quarter" idx="11"/>
          </p:nvPr>
        </p:nvSpPr>
        <p:spPr>
          <a:xfrm>
            <a:off x="3352800" y="6248400"/>
            <a:ext cx="2971800" cy="457200"/>
          </a:xfrm>
        </p:spPr>
        <p:txBody>
          <a:bodyPr/>
          <a:lstStyle>
            <a:lvl1pPr>
              <a:defRPr/>
            </a:lvl1pPr>
          </a:lstStyle>
          <a:p>
            <a:pPr>
              <a:defRPr/>
            </a:pPr>
            <a:endParaRPr lang="ru-RU"/>
          </a:p>
        </p:txBody>
      </p:sp>
      <p:sp>
        <p:nvSpPr>
          <p:cNvPr id="5" name="Номер слайда 4"/>
          <p:cNvSpPr>
            <a:spLocks noGrp="1"/>
          </p:cNvSpPr>
          <p:nvPr>
            <p:ph type="sldNum" sz="quarter" idx="12"/>
          </p:nvPr>
        </p:nvSpPr>
        <p:spPr>
          <a:xfrm>
            <a:off x="6781800" y="6248400"/>
            <a:ext cx="1905000" cy="457200"/>
          </a:xfrm>
        </p:spPr>
        <p:txBody>
          <a:bodyPr/>
          <a:lstStyle>
            <a:lvl1pPr>
              <a:defRPr/>
            </a:lvl1pPr>
          </a:lstStyle>
          <a:p>
            <a:pPr>
              <a:defRPr/>
            </a:pPr>
            <a:fld id="{39E2471C-5F61-43BC-9A44-FDEA9FC4D108}"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E8E554C-6023-4FB9-8046-5AB7784B9FC8}"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EB9C00CE-ADDC-459D-94D9-8D2B1290581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B24671C4-315A-4463-9DCB-968D18B41A11}"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8F958627-550F-4177-A891-372EEF8ACC62}"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78DD975A-25A5-4C99-BAD1-036F94D7D5A6}"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5E385AD7-E88C-46BF-BDFC-5F78145D539F}"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2052100A-B0C5-4C1D-B5D2-0B3B1DA8D0AE}"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487F7E65-095D-41E0-B716-9A95F3862B3B}"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3CD"/>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5476"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ru-RU"/>
          </a:p>
        </p:txBody>
      </p:sp>
      <p:sp>
        <p:nvSpPr>
          <p:cNvPr id="105477"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ru-RU"/>
          </a:p>
        </p:txBody>
      </p:sp>
      <p:sp>
        <p:nvSpPr>
          <p:cNvPr id="105478"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400">
                <a:latin typeface="Arial" charset="0"/>
                <a:cs typeface="Arial" charset="0"/>
              </a:defRPr>
            </a:lvl1pPr>
          </a:lstStyle>
          <a:p>
            <a:pPr>
              <a:defRPr/>
            </a:pPr>
            <a:fld id="{C020B64D-7612-4215-B711-3DBAB22F0D5E}"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 id="2147483664" r:id="rId12"/>
    <p:sldLayoutId id="2147483665" r:id="rId13"/>
    <p:sldLayoutId id="2147483666" r:id="rId14"/>
    <p:sldLayoutId id="2147483667" r:id="rId15"/>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ctrTitle" idx="4294967295"/>
          </p:nvPr>
        </p:nvSpPr>
        <p:spPr>
          <a:xfrm>
            <a:off x="899591" y="836712"/>
            <a:ext cx="7848873" cy="2160488"/>
          </a:xfrm>
        </p:spPr>
        <p:txBody>
          <a:bodyPr/>
          <a:lstStyle/>
          <a:p>
            <a:pPr eaLnBrk="1" hangingPunct="1"/>
            <a:r>
              <a:rPr lang="ru-RU" altLang="ru-RU" sz="3200" b="1" dirty="0" smtClean="0">
                <a:latin typeface="Times New Roman" pitchFamily="18" charset="0"/>
              </a:rPr>
              <a:t>Оценка </a:t>
            </a:r>
            <a:r>
              <a:rPr lang="ru-RU" altLang="ru-RU" sz="3200" b="1" dirty="0">
                <a:latin typeface="Times New Roman" pitchFamily="18" charset="0"/>
              </a:rPr>
              <a:t>качества </a:t>
            </a:r>
            <a:r>
              <a:rPr lang="ru-RU" altLang="ru-RU" sz="3200" b="1" dirty="0" smtClean="0">
                <a:latin typeface="Times New Roman" pitchFamily="18" charset="0"/>
              </a:rPr>
              <a:t>составления форм федерального статистического наблюдения по наркологии</a:t>
            </a:r>
            <a:endParaRPr lang="ru-RU" altLang="ru-RU" dirty="0" smtClean="0"/>
          </a:p>
        </p:txBody>
      </p:sp>
      <p:sp>
        <p:nvSpPr>
          <p:cNvPr id="19459" name="Rectangle 3"/>
          <p:cNvSpPr>
            <a:spLocks noGrp="1" noChangeArrowheads="1"/>
          </p:cNvSpPr>
          <p:nvPr>
            <p:ph type="subTitle" idx="4294967295"/>
          </p:nvPr>
        </p:nvSpPr>
        <p:spPr>
          <a:xfrm>
            <a:off x="476250" y="3068638"/>
            <a:ext cx="7966075" cy="3151187"/>
          </a:xfrm>
        </p:spPr>
        <p:txBody>
          <a:bodyPr/>
          <a:lstStyle/>
          <a:p>
            <a:pPr marL="0" indent="0" algn="ctr" eaLnBrk="1" hangingPunct="1">
              <a:lnSpc>
                <a:spcPct val="80000"/>
              </a:lnSpc>
              <a:buFontTx/>
              <a:buNone/>
            </a:pPr>
            <a:endParaRPr lang="ru-RU" altLang="ru-RU" sz="1800" b="1" dirty="0" smtClean="0"/>
          </a:p>
          <a:p>
            <a:pPr marL="0" indent="0" algn="ctr" eaLnBrk="1" hangingPunct="1">
              <a:lnSpc>
                <a:spcPct val="80000"/>
              </a:lnSpc>
              <a:buFontTx/>
              <a:buNone/>
            </a:pPr>
            <a:endParaRPr lang="ru-RU" altLang="ru-RU" sz="2000" dirty="0" smtClean="0">
              <a:solidFill>
                <a:srgbClr val="FF0000"/>
              </a:solidFill>
            </a:endParaRPr>
          </a:p>
          <a:p>
            <a:pPr marL="0" indent="0" algn="ctr">
              <a:lnSpc>
                <a:spcPct val="80000"/>
              </a:lnSpc>
              <a:buFontTx/>
              <a:buNone/>
            </a:pPr>
            <a:endParaRPr lang="ru-RU" altLang="ru-RU" sz="3600" dirty="0" smtClean="0"/>
          </a:p>
          <a:p>
            <a:pPr marL="0" indent="0" algn="ctr" eaLnBrk="1" hangingPunct="1">
              <a:lnSpc>
                <a:spcPct val="80000"/>
              </a:lnSpc>
              <a:buFontTx/>
              <a:buNone/>
            </a:pPr>
            <a:endParaRPr lang="ru-RU" altLang="ru-RU" sz="3600" dirty="0" smtClean="0"/>
          </a:p>
        </p:txBody>
      </p:sp>
      <p:sp>
        <p:nvSpPr>
          <p:cNvPr id="6" name="Номер слайда 5"/>
          <p:cNvSpPr>
            <a:spLocks noGrp="1"/>
          </p:cNvSpPr>
          <p:nvPr>
            <p:ph type="sldNum" sz="quarter" idx="12"/>
          </p:nvPr>
        </p:nvSpPr>
        <p:spPr/>
        <p:txBody>
          <a:bodyPr/>
          <a:lstStyle/>
          <a:p>
            <a:pPr>
              <a:defRPr/>
            </a:pPr>
            <a:endParaRPr lang="ru-RU" dirty="0"/>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29697" name="Заголовок 1"/>
          <p:cNvSpPr>
            <a:spLocks noGrp="1"/>
          </p:cNvSpPr>
          <p:nvPr>
            <p:ph type="title"/>
          </p:nvPr>
        </p:nvSpPr>
        <p:spPr>
          <a:xfrm>
            <a:off x="457200" y="274638"/>
            <a:ext cx="8229600" cy="1039812"/>
          </a:xfrm>
        </p:spPr>
        <p:txBody>
          <a:bodyPr/>
          <a:lstStyle/>
          <a:p>
            <a:pPr>
              <a:defRPr/>
            </a:pPr>
            <a:r>
              <a:rPr lang="ru-RU" sz="2800" b="1" dirty="0" smtClean="0">
                <a:solidFill>
                  <a:srgbClr val="C00000"/>
                </a:solidFill>
                <a:latin typeface="+mn-lt"/>
              </a:rPr>
              <a:t>Таблица </a:t>
            </a:r>
            <a:r>
              <a:rPr lang="ru-RU" sz="2800" b="1" dirty="0">
                <a:solidFill>
                  <a:srgbClr val="C00000"/>
                </a:solidFill>
                <a:latin typeface="+mn-lt"/>
              </a:rPr>
              <a:t>2100 «Контингенты пациентов, находящихся под наблюдением психиатра-нарколога»</a:t>
            </a:r>
            <a:endParaRPr lang="ru-RU" sz="2800" b="1" dirty="0" smtClean="0">
              <a:solidFill>
                <a:srgbClr val="C00000"/>
              </a:solidFill>
              <a:latin typeface="+mn-lt"/>
            </a:endParaRPr>
          </a:p>
        </p:txBody>
      </p:sp>
      <p:sp>
        <p:nvSpPr>
          <p:cNvPr id="32770" name="Объект 2"/>
          <p:cNvSpPr>
            <a:spLocks noGrp="1"/>
          </p:cNvSpPr>
          <p:nvPr>
            <p:ph idx="1"/>
          </p:nvPr>
        </p:nvSpPr>
        <p:spPr>
          <a:xfrm>
            <a:off x="457200" y="1358900"/>
            <a:ext cx="8229600" cy="4767263"/>
          </a:xfrm>
        </p:spPr>
        <p:txBody>
          <a:bodyPr/>
          <a:lstStyle/>
          <a:p>
            <a:pPr algn="just">
              <a:buNone/>
            </a:pPr>
            <a:r>
              <a:rPr lang="ru-RU" sz="2400" dirty="0" smtClean="0"/>
              <a:t>     </a:t>
            </a:r>
            <a:r>
              <a:rPr lang="ru-RU" sz="1600" dirty="0" smtClean="0"/>
              <a:t>Приказ </a:t>
            </a:r>
            <a:r>
              <a:rPr lang="ru-RU" sz="1600" dirty="0"/>
              <a:t>Минздрава России №1034 от 13 декабря 2015 </a:t>
            </a:r>
            <a:r>
              <a:rPr lang="ru-RU" sz="1600" dirty="0" smtClean="0"/>
              <a:t>года регламентирует новый Порядок </a:t>
            </a:r>
            <a:r>
              <a:rPr lang="ru-RU" sz="1600" dirty="0"/>
              <a:t>диспансерного наблюдения за лицами с психическими расстройствами и (или) расстройствами поведения, связанными с употреблением </a:t>
            </a:r>
            <a:r>
              <a:rPr lang="ru-RU" sz="1600" dirty="0" err="1"/>
              <a:t>психоактивных</a:t>
            </a:r>
            <a:r>
              <a:rPr lang="ru-RU" sz="1600" dirty="0"/>
              <a:t> </a:t>
            </a:r>
            <a:r>
              <a:rPr lang="ru-RU" sz="1600" dirty="0" smtClean="0"/>
              <a:t>веществ.</a:t>
            </a:r>
          </a:p>
          <a:p>
            <a:pPr algn="just">
              <a:buNone/>
            </a:pPr>
            <a:r>
              <a:rPr lang="ru-RU" sz="1600" b="1" dirty="0" smtClean="0"/>
              <a:t>      В таблице 2100 ф.№37 за 2016 год следует показывать пациентов, состоящих под диспансерным наблюдением у психиатра-нарколога. С 2016 года, в соответствии с новым Порядком, под Д-наблюдением могут находиться как пациенты с синдромом зависимости, так и пациенты с другими наркологическими расстройствами (в основном с пагубным употреблением).</a:t>
            </a:r>
          </a:p>
          <a:p>
            <a:pPr>
              <a:buFont typeface="Arial" panose="020B0604020202020204" pitchFamily="34" charset="0"/>
              <a:buChar char="•"/>
            </a:pPr>
            <a:r>
              <a:rPr lang="ru-RU" sz="1600" dirty="0" smtClean="0"/>
              <a:t>В гр. </a:t>
            </a:r>
            <a:r>
              <a:rPr lang="ru-RU" sz="1600" dirty="0"/>
              <a:t>4 показывается общее число наркологических пациентов, которые были взяты  под </a:t>
            </a:r>
            <a:r>
              <a:rPr lang="ru-RU" sz="1600" dirty="0" smtClean="0"/>
              <a:t>Д-наблюдение </a:t>
            </a:r>
            <a:r>
              <a:rPr lang="ru-RU" sz="1600" dirty="0"/>
              <a:t>в течение отчетного года:  1) пациенты с впервые в жизни установленным диагнозом наркологического расстройства; 2) переведенные из других наркологических (психоневрологических) организаций; 3) ранее обращавшиеся за наркологической помощью и впоследствии снятые по какой-либо причине (стойкая ремиссия, в связи с переменой места жительства и т.п.) и вновь обратившиеся в связи с обострением заболевания</a:t>
            </a:r>
            <a:r>
              <a:rPr lang="ru-RU" sz="1600" dirty="0" smtClean="0"/>
              <a:t>. Пациенты, состоявшие под Д-наблюдением на конец 2015 г., в гр.4 не включаются.</a:t>
            </a:r>
          </a:p>
          <a:p>
            <a:pPr>
              <a:buFont typeface="Arial" panose="020B0604020202020204" pitchFamily="34" charset="0"/>
              <a:buChar char="•"/>
            </a:pPr>
            <a:r>
              <a:rPr lang="ru-RU" sz="1600" dirty="0"/>
              <a:t>В гр. 5 включаются сведения о числе пациентов, которым диагноз наркологического расстройства был установлен впервые в </a:t>
            </a:r>
            <a:r>
              <a:rPr lang="ru-RU" sz="1600" dirty="0" smtClean="0"/>
              <a:t>жизни и которые выразили согласие на Д-наблюдение. </a:t>
            </a:r>
            <a:endParaRPr lang="ru-RU" sz="1600" dirty="0"/>
          </a:p>
          <a:p>
            <a:pPr>
              <a:buFont typeface="Arial" panose="020B0604020202020204" pitchFamily="34" charset="0"/>
              <a:buChar char="•"/>
            </a:pPr>
            <a:endParaRPr lang="ru-RU" sz="1600" dirty="0"/>
          </a:p>
          <a:p>
            <a:pPr>
              <a:buNone/>
            </a:pPr>
            <a:endParaRPr lang="ru-RU" sz="2400" dirty="0"/>
          </a:p>
          <a:p>
            <a:pPr>
              <a:lnSpc>
                <a:spcPct val="150000"/>
              </a:lnSpc>
              <a:buFontTx/>
              <a:buNone/>
            </a:pPr>
            <a:endParaRPr lang="ru-RU" sz="2400" b="1" dirty="0" smtClean="0">
              <a:solidFill>
                <a:srgbClr val="0000FF"/>
              </a:solidFill>
            </a:endParaRP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10</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p:txBody>
          <a:bodyPr/>
          <a:lstStyle/>
          <a:p>
            <a:pPr>
              <a:defRPr/>
            </a:pPr>
            <a:r>
              <a:rPr lang="ru-RU" altLang="ru-RU" sz="3000" b="1" dirty="0" smtClean="0">
                <a:solidFill>
                  <a:srgbClr val="C00000"/>
                </a:solidFill>
                <a:latin typeface="+mn-lt"/>
              </a:rPr>
              <a:t>Таблица с кодом (2100),  продолжение 1</a:t>
            </a:r>
            <a:endParaRPr lang="ru-RU" sz="3000" b="1" dirty="0" smtClean="0">
              <a:solidFill>
                <a:srgbClr val="C00000"/>
              </a:solidFill>
              <a:latin typeface="+mn-lt"/>
            </a:endParaRPr>
          </a:p>
        </p:txBody>
      </p:sp>
      <p:sp>
        <p:nvSpPr>
          <p:cNvPr id="33794" name="Rectangle 3"/>
          <p:cNvSpPr>
            <a:spLocks noGrp="1" noChangeArrowheads="1"/>
          </p:cNvSpPr>
          <p:nvPr>
            <p:ph type="body" idx="1"/>
          </p:nvPr>
        </p:nvSpPr>
        <p:spPr>
          <a:xfrm>
            <a:off x="457200" y="1124744"/>
            <a:ext cx="8229600" cy="5149056"/>
          </a:xfrm>
        </p:spPr>
        <p:txBody>
          <a:bodyPr/>
          <a:lstStyle/>
          <a:p>
            <a:r>
              <a:rPr lang="ru-RU" sz="1600" dirty="0" smtClean="0"/>
              <a:t>В гр. </a:t>
            </a:r>
            <a:r>
              <a:rPr lang="ru-RU" sz="1600" dirty="0"/>
              <a:t>6 </a:t>
            </a:r>
            <a:r>
              <a:rPr lang="ru-RU" sz="1600" dirty="0" smtClean="0"/>
              <a:t>показываются </a:t>
            </a:r>
            <a:r>
              <a:rPr lang="ru-RU" sz="1600" dirty="0"/>
              <a:t>сведения о пациентах, снятых с диспансерного наблюдения наркологическим учреждением по любым причинам: 1) в связи с отказом от диспансерного </a:t>
            </a:r>
            <a:r>
              <a:rPr lang="ru-RU" sz="1600" dirty="0" smtClean="0"/>
              <a:t>наблюдения; </a:t>
            </a:r>
            <a:r>
              <a:rPr lang="ru-RU" sz="1600" dirty="0"/>
              <a:t>2) в связи со смертью; 3) переменой места жительства; 4) выздоровлением или длительной ремиссией, позволяющей прекратить наблюдение за больным; 5) отсутствием сведений о больном в течение года и т.п.</a:t>
            </a:r>
          </a:p>
          <a:p>
            <a:r>
              <a:rPr lang="ru-RU" sz="1600" dirty="0"/>
              <a:t>В </a:t>
            </a:r>
            <a:r>
              <a:rPr lang="ru-RU" sz="1600" dirty="0" smtClean="0"/>
              <a:t>гр. </a:t>
            </a:r>
            <a:r>
              <a:rPr lang="ru-RU" sz="1600" dirty="0"/>
              <a:t>7 </a:t>
            </a:r>
            <a:r>
              <a:rPr lang="ru-RU" sz="1600" dirty="0" smtClean="0"/>
              <a:t>( из гр. 6) включаются </a:t>
            </a:r>
            <a:r>
              <a:rPr lang="ru-RU" sz="1600" dirty="0"/>
              <a:t>сведения о снятых с наблюдения в связи с выздоровлением (длительным воздержанием).</a:t>
            </a:r>
          </a:p>
          <a:p>
            <a:r>
              <a:rPr lang="ru-RU" sz="1600" dirty="0"/>
              <a:t>В </a:t>
            </a:r>
            <a:r>
              <a:rPr lang="ru-RU" sz="1600" dirty="0" smtClean="0"/>
              <a:t>гр. </a:t>
            </a:r>
            <a:r>
              <a:rPr lang="ru-RU" sz="1600" dirty="0"/>
              <a:t>8 показывается число больных, которые продолжают находиться под диспансерным наблюдением в данном учреждении на конец года. </a:t>
            </a:r>
          </a:p>
          <a:p>
            <a:r>
              <a:rPr lang="ru-RU" sz="1600" dirty="0" smtClean="0"/>
              <a:t>В гр. 9 из общего числа больных, оставшихся на конец года (гр.8 т. 2100), следует показать число больных, имеющих группу инвалидности независимо от того, по психическому или соматическому заболеванию дана инвалидность. Строки 8-11 в гр.9 в соответствии с утверждённым Росстатом приказом заполнять не предусмотрено (закрещены). </a:t>
            </a:r>
            <a:r>
              <a:rPr lang="ru-RU" sz="1600" dirty="0" smtClean="0">
                <a:solidFill>
                  <a:srgbClr val="C00000"/>
                </a:solidFill>
              </a:rPr>
              <a:t>Просьба не заполнять эти строки!</a:t>
            </a:r>
          </a:p>
          <a:p>
            <a:r>
              <a:rPr lang="ru-RU" sz="1600" dirty="0" smtClean="0"/>
              <a:t>В гр. </a:t>
            </a:r>
            <a:r>
              <a:rPr lang="ru-RU" sz="1600" dirty="0"/>
              <a:t>10 и 11 из общего числа больных, оставшихся под диспансерным наблюдем на конец года, следует показать детей в возрасте 0-14 лет (графа 10) и детей-подростков 15-17 лет включительно (графа 11).</a:t>
            </a:r>
          </a:p>
          <a:p>
            <a:pPr>
              <a:lnSpc>
                <a:spcPct val="90000"/>
              </a:lnSpc>
              <a:buFontTx/>
              <a:buNone/>
            </a:pPr>
            <a:endParaRPr lang="ru-RU" sz="2400" b="1"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11</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971600" y="404664"/>
            <a:ext cx="7786687" cy="881047"/>
          </a:xfrm>
        </p:spPr>
        <p:txBody>
          <a:bodyPr/>
          <a:lstStyle/>
          <a:p>
            <a:pPr>
              <a:defRPr/>
            </a:pPr>
            <a:r>
              <a:rPr lang="ru-RU" altLang="ru-RU" sz="2400" b="1" dirty="0" smtClean="0">
                <a:latin typeface="+mn-lt"/>
              </a:rPr>
              <a:t/>
            </a:r>
            <a:br>
              <a:rPr lang="ru-RU" altLang="ru-RU" sz="2400" b="1" dirty="0" smtClean="0">
                <a:latin typeface="+mn-lt"/>
              </a:rPr>
            </a:br>
            <a:r>
              <a:rPr lang="ru-RU" altLang="ru-RU" sz="2800" b="1" dirty="0">
                <a:solidFill>
                  <a:srgbClr val="C00000"/>
                </a:solidFill>
                <a:latin typeface="+mn-lt"/>
              </a:rPr>
              <a:t>Таблица с кодом (2100</a:t>
            </a:r>
            <a:r>
              <a:rPr lang="ru-RU" altLang="ru-RU" sz="2800" b="1" dirty="0" smtClean="0">
                <a:solidFill>
                  <a:srgbClr val="C00000"/>
                </a:solidFill>
                <a:latin typeface="+mn-lt"/>
              </a:rPr>
              <a:t>), продолжение 2</a:t>
            </a:r>
            <a:br>
              <a:rPr lang="ru-RU" altLang="ru-RU" sz="2800" b="1" dirty="0" smtClean="0">
                <a:solidFill>
                  <a:srgbClr val="C00000"/>
                </a:solidFill>
                <a:latin typeface="+mn-lt"/>
              </a:rPr>
            </a:br>
            <a:r>
              <a:rPr lang="ru-RU" altLang="ru-RU" sz="2400" b="1" dirty="0" smtClean="0">
                <a:latin typeface="+mn-lt"/>
              </a:rPr>
              <a:t>	</a:t>
            </a:r>
          </a:p>
        </p:txBody>
      </p:sp>
      <p:sp>
        <p:nvSpPr>
          <p:cNvPr id="30723" name="Rectangle 3"/>
          <p:cNvSpPr>
            <a:spLocks noGrp="1" noChangeArrowheads="1"/>
          </p:cNvSpPr>
          <p:nvPr>
            <p:ph type="body" idx="1"/>
          </p:nvPr>
        </p:nvSpPr>
        <p:spPr>
          <a:xfrm>
            <a:off x="250825" y="1285860"/>
            <a:ext cx="8507413" cy="5292740"/>
          </a:xfrm>
        </p:spPr>
        <p:txBody>
          <a:bodyPr/>
          <a:lstStyle/>
          <a:p>
            <a:pPr>
              <a:lnSpc>
                <a:spcPct val="80000"/>
              </a:lnSpc>
              <a:buFontTx/>
              <a:buNone/>
            </a:pPr>
            <a:r>
              <a:rPr lang="ru-RU" altLang="ru-RU" sz="1600" b="1" dirty="0" smtClean="0"/>
              <a:t>	</a:t>
            </a:r>
            <a:r>
              <a:rPr lang="ru-RU" altLang="ru-RU" sz="2000" b="1" dirty="0" smtClean="0"/>
              <a:t>   </a:t>
            </a:r>
            <a:r>
              <a:rPr lang="ru-RU" altLang="ru-RU" sz="2000" b="1" dirty="0" err="1" smtClean="0"/>
              <a:t>Внутритабличная</a:t>
            </a:r>
            <a:r>
              <a:rPr lang="ru-RU" altLang="ru-RU" sz="2000" b="1" dirty="0" smtClean="0"/>
              <a:t> проверка (без изменений):</a:t>
            </a:r>
          </a:p>
          <a:p>
            <a:pPr>
              <a:lnSpc>
                <a:spcPct val="80000"/>
              </a:lnSpc>
              <a:buFontTx/>
              <a:buNone/>
            </a:pPr>
            <a:r>
              <a:rPr lang="ru-RU" altLang="ru-RU" sz="2000" b="1" dirty="0" smtClean="0"/>
              <a:t>    </a:t>
            </a:r>
            <a:r>
              <a:rPr lang="ru-RU" altLang="ru-RU" sz="2000" dirty="0" smtClean="0"/>
              <a:t>строка 2 = строки 3+4+5 по всем графам; </a:t>
            </a:r>
            <a:r>
              <a:rPr lang="ru-RU" sz="2000" b="1" dirty="0" smtClean="0">
                <a:solidFill>
                  <a:srgbClr val="0000FF"/>
                </a:solidFill>
                <a:sym typeface="Wingdings" pitchFamily="2" charset="2"/>
              </a:rPr>
              <a:t></a:t>
            </a:r>
            <a:endParaRPr lang="ru-RU" altLang="ru-RU" sz="2000" dirty="0" smtClean="0"/>
          </a:p>
          <a:p>
            <a:pPr>
              <a:lnSpc>
                <a:spcPct val="80000"/>
              </a:lnSpc>
              <a:buFontTx/>
              <a:buNone/>
            </a:pPr>
            <a:r>
              <a:rPr lang="ru-RU" altLang="ru-RU" sz="2000" dirty="0" smtClean="0"/>
              <a:t>    строка 11 </a:t>
            </a:r>
            <a:r>
              <a:rPr lang="ru-RU" altLang="ru-RU" sz="2000" b="1" dirty="0" smtClean="0"/>
              <a:t>=</a:t>
            </a:r>
            <a:r>
              <a:rPr lang="ru-RU" altLang="ru-RU" sz="2000" dirty="0" smtClean="0"/>
              <a:t> строки 1</a:t>
            </a:r>
            <a:r>
              <a:rPr lang="ru-RU" altLang="ru-RU" sz="2000" b="1" dirty="0" smtClean="0"/>
              <a:t>+</a:t>
            </a:r>
            <a:r>
              <a:rPr lang="ru-RU" altLang="ru-RU" sz="2000" dirty="0" smtClean="0"/>
              <a:t>2</a:t>
            </a:r>
            <a:r>
              <a:rPr lang="ru-RU" altLang="ru-RU" sz="2000" b="1" dirty="0" smtClean="0"/>
              <a:t>+</a:t>
            </a:r>
            <a:r>
              <a:rPr lang="ru-RU" altLang="ru-RU" sz="2000" dirty="0" smtClean="0"/>
              <a:t>6</a:t>
            </a:r>
            <a:r>
              <a:rPr lang="ru-RU" altLang="ru-RU" sz="2000" b="1" dirty="0" smtClean="0"/>
              <a:t>+</a:t>
            </a:r>
            <a:r>
              <a:rPr lang="ru-RU" altLang="ru-RU" sz="2000" dirty="0" smtClean="0"/>
              <a:t>7</a:t>
            </a:r>
            <a:r>
              <a:rPr lang="ru-RU" altLang="ru-RU" sz="2000" b="1" dirty="0" smtClean="0"/>
              <a:t>+</a:t>
            </a:r>
            <a:r>
              <a:rPr lang="ru-RU" altLang="ru-RU" sz="2000" dirty="0" smtClean="0"/>
              <a:t>8</a:t>
            </a:r>
            <a:r>
              <a:rPr lang="ru-RU" altLang="ru-RU" sz="2000" b="1" dirty="0" smtClean="0"/>
              <a:t>+</a:t>
            </a:r>
            <a:r>
              <a:rPr lang="ru-RU" altLang="ru-RU" sz="2000" dirty="0" smtClean="0"/>
              <a:t>9</a:t>
            </a:r>
            <a:r>
              <a:rPr lang="ru-RU" altLang="ru-RU" sz="2000" b="1" dirty="0" smtClean="0"/>
              <a:t>+</a:t>
            </a:r>
            <a:r>
              <a:rPr lang="ru-RU" altLang="ru-RU" sz="2000" dirty="0" smtClean="0"/>
              <a:t>10 по всем графам, кроме 9.     </a:t>
            </a:r>
            <a:endParaRPr lang="ru-RU" altLang="ru-RU" sz="2000" dirty="0" smtClean="0">
              <a:solidFill>
                <a:srgbClr val="0000FF"/>
              </a:solidFill>
            </a:endParaRPr>
          </a:p>
          <a:p>
            <a:pPr>
              <a:lnSpc>
                <a:spcPct val="80000"/>
              </a:lnSpc>
              <a:buNone/>
            </a:pPr>
            <a:r>
              <a:rPr lang="ru-RU" altLang="ru-RU" sz="2000" b="1" dirty="0" smtClean="0"/>
              <a:t>         </a:t>
            </a:r>
            <a:r>
              <a:rPr lang="ru-RU" altLang="ru-RU" sz="2000" b="1" dirty="0" smtClean="0">
                <a:solidFill>
                  <a:srgbClr val="C00000"/>
                </a:solidFill>
              </a:rPr>
              <a:t>Межгодовая</a:t>
            </a:r>
            <a:r>
              <a:rPr lang="ru-RU" altLang="ru-RU" sz="2000" dirty="0" smtClean="0">
                <a:solidFill>
                  <a:srgbClr val="C00000"/>
                </a:solidFill>
              </a:rPr>
              <a:t>  </a:t>
            </a:r>
            <a:r>
              <a:rPr lang="ru-RU" altLang="ru-RU" sz="2000" b="1" dirty="0" smtClean="0">
                <a:solidFill>
                  <a:srgbClr val="C00000"/>
                </a:solidFill>
              </a:rPr>
              <a:t>проверка движения по стр.11 для 2016 года</a:t>
            </a:r>
            <a:r>
              <a:rPr lang="ru-RU" altLang="ru-RU" sz="2000" b="1" dirty="0" smtClean="0"/>
              <a:t>: </a:t>
            </a:r>
            <a:r>
              <a:rPr lang="ru-RU" altLang="ru-RU" sz="2000" dirty="0" smtClean="0"/>
              <a:t>к </a:t>
            </a:r>
            <a:r>
              <a:rPr lang="ru-RU" altLang="ru-RU" sz="2000" dirty="0"/>
              <a:t>числу больных, состоявших под диспансерным наблюдением на конец предыдущего года (гр.8 сумма строк 1,2,6,7 ф.37 за 2015 год), прибавить число больных, взятых под диспансерное наблюдение в 2016 году (гр. 4 стр.11), и исключить число больных, снятых с наблюдения в 2016 году (гр. 6 стр.11), в итоге должно получиться число больных, состоящих под наблюдением на конец 2016 года (гр. 8 стр.11</a:t>
            </a:r>
            <a:r>
              <a:rPr lang="ru-RU" altLang="ru-RU" sz="2000" dirty="0" smtClean="0"/>
              <a:t>).</a:t>
            </a:r>
            <a:r>
              <a:rPr lang="ru-RU" altLang="ru-RU" sz="2000" dirty="0"/>
              <a:t> </a:t>
            </a:r>
            <a:endParaRPr lang="ru-RU" altLang="ru-RU" sz="2000" dirty="0" smtClean="0"/>
          </a:p>
          <a:p>
            <a:r>
              <a:rPr lang="ru-RU" sz="2000" dirty="0" smtClean="0"/>
              <a:t>Что делать с пациентами, которые на конец прошлого года находились на профилактическом учете? При условии их согласия они должны быть взяты под ДН. В таком случае они войдут в графу 4 табл. 2100. </a:t>
            </a:r>
            <a:r>
              <a:rPr lang="ru-RU" altLang="ru-RU" sz="2000" dirty="0" smtClean="0"/>
              <a:t> При  снятии таких пациента с ДН они показываются в гр.6 т. 2100.   </a:t>
            </a:r>
          </a:p>
          <a:p>
            <a:pPr>
              <a:lnSpc>
                <a:spcPct val="80000"/>
              </a:lnSpc>
              <a:buNone/>
            </a:pPr>
            <a:r>
              <a:rPr lang="ru-RU" altLang="ru-RU" sz="2000" dirty="0" smtClean="0"/>
              <a:t>     По </a:t>
            </a:r>
            <a:r>
              <a:rPr lang="ru-RU" altLang="ru-RU" sz="2000" dirty="0"/>
              <a:t>строке 11 проверка движения больных должна давать нулевой результат. </a:t>
            </a:r>
            <a:r>
              <a:rPr lang="ru-RU" sz="2000" b="1" dirty="0" smtClean="0">
                <a:solidFill>
                  <a:srgbClr val="0000FF"/>
                </a:solidFill>
                <a:sym typeface="Wingdings" pitchFamily="2" charset="2"/>
              </a:rPr>
              <a:t></a:t>
            </a:r>
            <a:r>
              <a:rPr lang="ru-RU" altLang="ru-RU" sz="2000" dirty="0" smtClean="0"/>
              <a:t>   </a:t>
            </a:r>
          </a:p>
          <a:p>
            <a:pPr marL="0" indent="0">
              <a:lnSpc>
                <a:spcPct val="80000"/>
              </a:lnSpc>
              <a:buNone/>
            </a:pPr>
            <a:endParaRPr lang="ru-RU" altLang="ru-RU" sz="24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12</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32656"/>
            <a:ext cx="8229600" cy="720080"/>
          </a:xfrm>
        </p:spPr>
        <p:txBody>
          <a:bodyPr/>
          <a:lstStyle/>
          <a:p>
            <a:pPr>
              <a:defRPr/>
            </a:pPr>
            <a:r>
              <a:rPr lang="ru-RU" altLang="ru-RU" sz="2800" b="1" dirty="0">
                <a:solidFill>
                  <a:srgbClr val="C00000"/>
                </a:solidFill>
                <a:latin typeface="+mn-lt"/>
              </a:rPr>
              <a:t>Таблица с кодом (2100</a:t>
            </a:r>
            <a:r>
              <a:rPr lang="ru-RU" altLang="ru-RU" sz="2800" b="1" dirty="0" smtClean="0">
                <a:solidFill>
                  <a:srgbClr val="C00000"/>
                </a:solidFill>
                <a:latin typeface="+mn-lt"/>
              </a:rPr>
              <a:t>), продолжение 3</a:t>
            </a:r>
            <a:endParaRPr lang="ru-RU" sz="2800" dirty="0">
              <a:solidFill>
                <a:srgbClr val="C00000"/>
              </a:solidFill>
              <a:latin typeface="+mn-lt"/>
            </a:endParaRPr>
          </a:p>
        </p:txBody>
      </p:sp>
      <p:sp>
        <p:nvSpPr>
          <p:cNvPr id="31746" name="Объект 2"/>
          <p:cNvSpPr>
            <a:spLocks noGrp="1"/>
          </p:cNvSpPr>
          <p:nvPr>
            <p:ph idx="1"/>
          </p:nvPr>
        </p:nvSpPr>
        <p:spPr>
          <a:xfrm>
            <a:off x="500063" y="1124745"/>
            <a:ext cx="8229600" cy="4972844"/>
          </a:xfrm>
          <a:solidFill>
            <a:srgbClr val="FFE389"/>
          </a:solidFill>
        </p:spPr>
        <p:txBody>
          <a:bodyPr/>
          <a:lstStyle/>
          <a:p>
            <a:pPr>
              <a:buFontTx/>
              <a:buNone/>
            </a:pPr>
            <a:r>
              <a:rPr lang="ru-RU" sz="1600" dirty="0" smtClean="0"/>
              <a:t>   С 2016 года Минздрав России предлагает включать в годовые отчеты медицинских организаций данные по деятельности Федерального медико-биологического агентства (далее ФМБА).</a:t>
            </a:r>
          </a:p>
          <a:p>
            <a:pPr>
              <a:buFontTx/>
              <a:buNone/>
            </a:pPr>
            <a:r>
              <a:rPr lang="ru-RU" sz="1600" dirty="0" smtClean="0"/>
              <a:t>    В отчетах субъектов, где </a:t>
            </a:r>
            <a:r>
              <a:rPr lang="ru-RU" sz="1600" b="1" dirty="0" smtClean="0">
                <a:solidFill>
                  <a:srgbClr val="C00000"/>
                </a:solidFill>
              </a:rPr>
              <a:t>впервые</a:t>
            </a:r>
            <a:r>
              <a:rPr lang="ru-RU" sz="1600" dirty="0" smtClean="0"/>
              <a:t> будут включены данные о деятельности ФМБА, </a:t>
            </a:r>
            <a:r>
              <a:rPr lang="ru-RU" sz="1600" b="1" dirty="0" smtClean="0">
                <a:solidFill>
                  <a:srgbClr val="C00000"/>
                </a:solidFill>
              </a:rPr>
              <a:t>межгодовое движение может отсутствовать по стр. 11 в т. 2100</a:t>
            </a:r>
            <a:r>
              <a:rPr lang="ru-RU" sz="1600" b="1" dirty="0" smtClean="0"/>
              <a:t>.</a:t>
            </a:r>
          </a:p>
          <a:p>
            <a:pPr>
              <a:buFontTx/>
              <a:buNone/>
            </a:pPr>
            <a:r>
              <a:rPr lang="ru-RU" sz="1600" b="1" dirty="0" smtClean="0"/>
              <a:t>    </a:t>
            </a:r>
            <a:r>
              <a:rPr lang="ru-RU" sz="1600" dirty="0" smtClean="0"/>
              <a:t>Следует помнить, что данные ФМБА включаются только в формы </a:t>
            </a:r>
            <a:r>
              <a:rPr lang="ru-RU" sz="1600" b="1" dirty="0" smtClean="0"/>
              <a:t>специализированных служб, но не включаются в формы №12, №14, №30 и т.п.</a:t>
            </a:r>
            <a:r>
              <a:rPr lang="ru-RU" sz="1600" dirty="0" smtClean="0"/>
              <a:t> </a:t>
            </a:r>
          </a:p>
          <a:p>
            <a:pPr>
              <a:buFontTx/>
              <a:buNone/>
            </a:pPr>
            <a:r>
              <a:rPr lang="ru-RU" sz="1600" dirty="0">
                <a:solidFill>
                  <a:srgbClr val="C00000"/>
                </a:solidFill>
              </a:rPr>
              <a:t> </a:t>
            </a:r>
            <a:r>
              <a:rPr lang="ru-RU" sz="1600" b="1" dirty="0"/>
              <a:t>В соответствии с приказом Росстата №410 от 16.10.2013 года  </a:t>
            </a:r>
            <a:r>
              <a:rPr lang="ru-RU" sz="1600" dirty="0"/>
              <a:t>в строках 8, 9, 10 и 11 по графе 9 в таблицы 2100 формы №37 графо-клетки закрещены. Просьба не вносить показатели в вышеуказанные графо-клетки.</a:t>
            </a:r>
          </a:p>
          <a:p>
            <a:pPr>
              <a:buFontTx/>
              <a:buNone/>
            </a:pPr>
            <a:r>
              <a:rPr lang="ru-RU" sz="1600" dirty="0"/>
              <a:t>    В отчетах 25 субъектов РФ за 2015 год эти графо-клетки были заполнены, и при приеме годовых отчетов цифры из них приходилось убирать.</a:t>
            </a:r>
            <a:r>
              <a:rPr lang="ru-RU" sz="1600" b="1" dirty="0">
                <a:solidFill>
                  <a:srgbClr val="0000FF"/>
                </a:solidFill>
                <a:sym typeface="Wingdings" pitchFamily="2" charset="2"/>
              </a:rPr>
              <a:t> </a:t>
            </a:r>
            <a:r>
              <a:rPr lang="ru-RU" sz="1600" b="1" dirty="0" smtClean="0">
                <a:solidFill>
                  <a:srgbClr val="0000FF"/>
                </a:solidFill>
                <a:sym typeface="Wingdings" pitchFamily="2" charset="2"/>
              </a:rPr>
              <a:t></a:t>
            </a:r>
          </a:p>
          <a:p>
            <a:pPr>
              <a:lnSpc>
                <a:spcPct val="90000"/>
              </a:lnSpc>
              <a:buFontTx/>
              <a:buNone/>
            </a:pPr>
            <a:r>
              <a:rPr lang="ru-RU" sz="1600" b="1" dirty="0" smtClean="0"/>
              <a:t>Снятие с диспансерного наблюдения пациентов с алкогольными психозами:</a:t>
            </a:r>
          </a:p>
          <a:p>
            <a:pPr>
              <a:lnSpc>
                <a:spcPct val="90000"/>
              </a:lnSpc>
              <a:buFontTx/>
              <a:buNone/>
            </a:pPr>
            <a:r>
              <a:rPr lang="ru-RU" sz="1600" b="1" dirty="0"/>
              <a:t> </a:t>
            </a:r>
            <a:r>
              <a:rPr lang="ru-RU" sz="1600" b="1" dirty="0" smtClean="0"/>
              <a:t>      </a:t>
            </a:r>
            <a:r>
              <a:rPr lang="ru-RU" sz="1600" dirty="0" smtClean="0"/>
              <a:t>Больные </a:t>
            </a:r>
            <a:r>
              <a:rPr lang="ru-RU" sz="1600" dirty="0"/>
              <a:t>АП не могут быть сняты с наблюдения в связи с выздоровлением (длительным воздержанием). </a:t>
            </a:r>
            <a:r>
              <a:rPr lang="ru-RU" sz="1600" dirty="0" smtClean="0"/>
              <a:t>Таких пациентов следует переводить в группу пациентов с алкоголизмом, и снимать с наблюдения в соответствии с действующим Порядком диспансерного наблюдения (в строках 2-5). </a:t>
            </a:r>
            <a:r>
              <a:rPr lang="ru-RU" sz="1400" b="1" dirty="0">
                <a:solidFill>
                  <a:srgbClr val="0000FF"/>
                </a:solidFill>
                <a:sym typeface="Wingdings" pitchFamily="2" charset="2"/>
              </a:rPr>
              <a:t></a:t>
            </a:r>
            <a:endParaRPr lang="ru-RU" sz="1400" dirty="0">
              <a:solidFill>
                <a:srgbClr val="0000FF"/>
              </a:solidFill>
            </a:endParaRPr>
          </a:p>
          <a:p>
            <a:pPr>
              <a:buFontTx/>
              <a:buNone/>
            </a:pPr>
            <a:endParaRPr lang="ru-RU" sz="1600" b="1" dirty="0" smtClean="0"/>
          </a:p>
          <a:p>
            <a:pPr>
              <a:buFontTx/>
              <a:buNone/>
            </a:pPr>
            <a:r>
              <a:rPr lang="ru-RU" sz="2400" dirty="0" smtClean="0"/>
              <a:t>   </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13</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900113" y="333375"/>
            <a:ext cx="7786687" cy="1925638"/>
          </a:xfrm>
        </p:spPr>
        <p:txBody>
          <a:bodyPr/>
          <a:lstStyle/>
          <a:p>
            <a:pPr>
              <a:defRPr/>
            </a:pPr>
            <a:r>
              <a:rPr lang="ru-RU" altLang="ru-RU" sz="2800" b="1" dirty="0" smtClean="0">
                <a:latin typeface="+mn-lt"/>
              </a:rPr>
              <a:t>(2101) Сведения о пациентах, обратившихся по поводу никотиновой зависимости, </a:t>
            </a:r>
            <a:r>
              <a:rPr lang="ru-RU" altLang="ru-RU" sz="3000" b="1" dirty="0" smtClean="0">
                <a:latin typeface="+mn-lt"/>
              </a:rPr>
              <a:t>употребления</a:t>
            </a:r>
            <a:r>
              <a:rPr lang="ru-RU" altLang="ru-RU" sz="2800" b="1" dirty="0" smtClean="0">
                <a:latin typeface="+mn-lt"/>
              </a:rPr>
              <a:t> табака или табакокурения (F17)</a:t>
            </a:r>
          </a:p>
        </p:txBody>
      </p:sp>
      <p:sp>
        <p:nvSpPr>
          <p:cNvPr id="34819" name="Rectangle 3"/>
          <p:cNvSpPr>
            <a:spLocks noGrp="1" noChangeArrowheads="1"/>
          </p:cNvSpPr>
          <p:nvPr>
            <p:ph type="body" idx="1"/>
          </p:nvPr>
        </p:nvSpPr>
        <p:spPr>
          <a:xfrm>
            <a:off x="914400" y="2573338"/>
            <a:ext cx="7772400" cy="3376612"/>
          </a:xfrm>
        </p:spPr>
        <p:txBody>
          <a:bodyPr/>
          <a:lstStyle/>
          <a:p>
            <a:endParaRPr lang="ru-RU" altLang="ru-RU" sz="2800" dirty="0" smtClean="0"/>
          </a:p>
          <a:p>
            <a:pPr>
              <a:buFontTx/>
              <a:buNone/>
            </a:pPr>
            <a:r>
              <a:rPr lang="ru-RU" altLang="ru-RU" sz="2800" dirty="0" smtClean="0"/>
              <a:t>	</a:t>
            </a:r>
            <a:r>
              <a:rPr lang="ru-RU" altLang="ru-RU" sz="2800" b="1" dirty="0" smtClean="0"/>
              <a:t>Внутритабличная проверка:</a:t>
            </a:r>
          </a:p>
          <a:p>
            <a:r>
              <a:rPr lang="ru-RU" altLang="ru-RU" sz="2800" dirty="0" smtClean="0"/>
              <a:t>графа1</a:t>
            </a:r>
            <a:r>
              <a:rPr lang="ru-RU" altLang="ru-RU" sz="2800" b="1" dirty="0" smtClean="0"/>
              <a:t>=</a:t>
            </a:r>
            <a:r>
              <a:rPr lang="ru-RU" altLang="ru-RU" sz="2800" dirty="0" smtClean="0"/>
              <a:t> графы 2</a:t>
            </a:r>
            <a:r>
              <a:rPr lang="ru-RU" altLang="ru-RU" sz="2800" b="1" dirty="0" smtClean="0"/>
              <a:t>+</a:t>
            </a:r>
            <a:r>
              <a:rPr lang="ru-RU" altLang="ru-RU" sz="2800" dirty="0" smtClean="0"/>
              <a:t>4</a:t>
            </a:r>
            <a:r>
              <a:rPr lang="ru-RU" altLang="ru-RU" sz="2800" b="1" dirty="0" smtClean="0"/>
              <a:t>+</a:t>
            </a:r>
            <a:r>
              <a:rPr lang="ru-RU" altLang="ru-RU" sz="2800" dirty="0" smtClean="0"/>
              <a:t>5.</a:t>
            </a:r>
          </a:p>
          <a:p>
            <a:endParaRPr lang="ru-RU" altLang="ru-RU" sz="2800" dirty="0" smtClean="0"/>
          </a:p>
          <a:p>
            <a:pPr>
              <a:buFontTx/>
              <a:buNone/>
            </a:pPr>
            <a:r>
              <a:rPr lang="ru-RU" altLang="ru-RU" sz="2800" dirty="0" smtClean="0"/>
              <a:t>	Межгодовой проверки нет.</a:t>
            </a:r>
            <a:r>
              <a:rPr lang="ru-RU" sz="2800" b="1" dirty="0" smtClean="0">
                <a:sym typeface="Wingdings" pitchFamily="2" charset="2"/>
              </a:rPr>
              <a:t> </a:t>
            </a:r>
            <a:r>
              <a:rPr lang="ru-RU" sz="2800" b="1" dirty="0" smtClean="0">
                <a:solidFill>
                  <a:srgbClr val="C00000"/>
                </a:solidFill>
                <a:sym typeface="Wingdings" pitchFamily="2" charset="2"/>
              </a:rPr>
              <a:t></a:t>
            </a:r>
            <a:endParaRPr lang="ru-RU" altLang="ru-RU" sz="2800" dirty="0" smtClean="0">
              <a:solidFill>
                <a:srgbClr val="C00000"/>
              </a:solidFill>
            </a:endParaRP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14</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p:nvPr>
        </p:nvSpPr>
        <p:spPr>
          <a:xfrm>
            <a:off x="296863" y="233363"/>
            <a:ext cx="8229600" cy="993775"/>
          </a:xfrm>
        </p:spPr>
        <p:txBody>
          <a:bodyPr/>
          <a:lstStyle/>
          <a:p>
            <a:pPr>
              <a:defRPr/>
            </a:pPr>
            <a:r>
              <a:rPr lang="ru-RU" sz="2800" b="1" dirty="0" smtClean="0">
                <a:solidFill>
                  <a:schemeClr val="tx1"/>
                </a:solidFill>
                <a:latin typeface="+mn-lt"/>
              </a:rPr>
              <a:t>(2102) Число пациентов, снятых с наблюдения в связи со смертью</a:t>
            </a:r>
          </a:p>
        </p:txBody>
      </p:sp>
      <p:sp>
        <p:nvSpPr>
          <p:cNvPr id="35842" name="Объект 2"/>
          <p:cNvSpPr>
            <a:spLocks noGrp="1"/>
          </p:cNvSpPr>
          <p:nvPr>
            <p:ph idx="1"/>
          </p:nvPr>
        </p:nvSpPr>
        <p:spPr>
          <a:xfrm>
            <a:off x="457200" y="1358900"/>
            <a:ext cx="8229600" cy="4767263"/>
          </a:xfrm>
        </p:spPr>
        <p:txBody>
          <a:bodyPr/>
          <a:lstStyle/>
          <a:p>
            <a:pPr marL="0" indent="0">
              <a:buFontTx/>
              <a:buNone/>
            </a:pPr>
            <a:r>
              <a:rPr lang="ru-RU" sz="2200" b="1" dirty="0" smtClean="0"/>
              <a:t>Внутритабличная проверка </a:t>
            </a:r>
            <a:r>
              <a:rPr lang="ru-RU" sz="2200" dirty="0" smtClean="0"/>
              <a:t>:</a:t>
            </a:r>
          </a:p>
          <a:p>
            <a:pPr marL="0" indent="0">
              <a:buFontTx/>
              <a:buNone/>
            </a:pPr>
            <a:r>
              <a:rPr lang="ru-RU" sz="2200" dirty="0" smtClean="0"/>
              <a:t>графа 8 </a:t>
            </a:r>
            <a:r>
              <a:rPr lang="ru-RU" sz="2200" b="1" dirty="0" smtClean="0"/>
              <a:t>=</a:t>
            </a:r>
            <a:r>
              <a:rPr lang="ru-RU" sz="2200" dirty="0" smtClean="0"/>
              <a:t> графы 1</a:t>
            </a:r>
            <a:r>
              <a:rPr lang="ru-RU" sz="2200" b="1" dirty="0" smtClean="0"/>
              <a:t>+</a:t>
            </a:r>
            <a:r>
              <a:rPr lang="ru-RU" sz="2200" dirty="0" smtClean="0"/>
              <a:t>2</a:t>
            </a:r>
            <a:r>
              <a:rPr lang="ru-RU" sz="2200" b="1" dirty="0" smtClean="0"/>
              <a:t>+</a:t>
            </a:r>
            <a:r>
              <a:rPr lang="ru-RU" sz="2200" dirty="0" smtClean="0"/>
              <a:t>6</a:t>
            </a:r>
            <a:r>
              <a:rPr lang="ru-RU" sz="2200" b="1" dirty="0" smtClean="0"/>
              <a:t>+</a:t>
            </a:r>
            <a:r>
              <a:rPr lang="ru-RU" sz="2200" dirty="0" smtClean="0"/>
              <a:t>7. </a:t>
            </a:r>
            <a:r>
              <a:rPr lang="ru-RU" dirty="0" smtClean="0"/>
              <a:t> </a:t>
            </a:r>
            <a:endParaRPr lang="ru-RU" sz="2200" dirty="0" smtClean="0"/>
          </a:p>
          <a:p>
            <a:pPr marL="0" indent="0">
              <a:buFontTx/>
              <a:buNone/>
            </a:pPr>
            <a:r>
              <a:rPr lang="ru-RU" sz="2200" b="1" dirty="0" smtClean="0"/>
              <a:t>Межтабличная проверка : </a:t>
            </a:r>
          </a:p>
          <a:p>
            <a:pPr marL="0" indent="0"/>
            <a:r>
              <a:rPr lang="ru-RU" sz="2200" dirty="0" smtClean="0"/>
              <a:t>таблица 2102 графа 1 </a:t>
            </a:r>
            <a:r>
              <a:rPr lang="en-US" sz="2200" b="1" dirty="0" smtClean="0"/>
              <a:t>&lt;</a:t>
            </a:r>
            <a:r>
              <a:rPr lang="ru-RU" sz="2200" dirty="0" smtClean="0"/>
              <a:t> таблица 2100 строка 1 графа 6;</a:t>
            </a:r>
          </a:p>
          <a:p>
            <a:pPr marL="0" indent="0"/>
            <a:r>
              <a:rPr lang="ru-RU" sz="2200" dirty="0" smtClean="0"/>
              <a:t>таблица 2102 графа 2 </a:t>
            </a:r>
            <a:r>
              <a:rPr lang="en-US" sz="2200" b="1" dirty="0" smtClean="0"/>
              <a:t>&lt;</a:t>
            </a:r>
            <a:r>
              <a:rPr lang="ru-RU" sz="2200" dirty="0" smtClean="0"/>
              <a:t> таблица 2100 строка 2 графа 6;</a:t>
            </a:r>
          </a:p>
          <a:p>
            <a:pPr marL="0" indent="0"/>
            <a:r>
              <a:rPr lang="ru-RU" sz="2200" dirty="0" smtClean="0"/>
              <a:t>таблица 2102 графа 3 </a:t>
            </a:r>
            <a:r>
              <a:rPr lang="en-US" sz="2200" b="1" dirty="0" smtClean="0"/>
              <a:t>&lt;</a:t>
            </a:r>
            <a:r>
              <a:rPr lang="ru-RU" sz="2200" dirty="0" smtClean="0"/>
              <a:t> таблица 2100 строка 3 графа 6;</a:t>
            </a:r>
            <a:r>
              <a:rPr lang="ru-RU" sz="2200" b="1" dirty="0" smtClean="0"/>
              <a:t> </a:t>
            </a:r>
            <a:endParaRPr lang="ru-RU" sz="2200" dirty="0" smtClean="0"/>
          </a:p>
          <a:p>
            <a:pPr marL="0" indent="0"/>
            <a:r>
              <a:rPr lang="ru-RU" sz="2200" dirty="0" smtClean="0"/>
              <a:t>таблица 2102 графа 4 </a:t>
            </a:r>
            <a:r>
              <a:rPr lang="en-US" sz="2200" b="1" dirty="0" smtClean="0"/>
              <a:t>&lt;</a:t>
            </a:r>
            <a:r>
              <a:rPr lang="ru-RU" sz="2200" dirty="0" smtClean="0"/>
              <a:t> таблица 2100 строка 4 графа 6; </a:t>
            </a:r>
          </a:p>
          <a:p>
            <a:pPr marL="0" indent="0"/>
            <a:r>
              <a:rPr lang="ru-RU" sz="2200" dirty="0" smtClean="0"/>
              <a:t>таблица 2102 графа 5 </a:t>
            </a:r>
            <a:r>
              <a:rPr lang="en-US" sz="2200" b="1" dirty="0" smtClean="0"/>
              <a:t>&lt;</a:t>
            </a:r>
            <a:r>
              <a:rPr lang="ru-RU" sz="2200" dirty="0" smtClean="0"/>
              <a:t> таблица 2100 строка 5 графа 6; </a:t>
            </a:r>
          </a:p>
          <a:p>
            <a:pPr marL="0" indent="0"/>
            <a:r>
              <a:rPr lang="ru-RU" sz="2200" dirty="0" smtClean="0"/>
              <a:t>таблица 2102 графа 6 </a:t>
            </a:r>
            <a:r>
              <a:rPr lang="en-US" sz="2200" b="1" dirty="0" smtClean="0"/>
              <a:t>&lt;</a:t>
            </a:r>
            <a:r>
              <a:rPr lang="ru-RU" sz="2200" dirty="0" smtClean="0"/>
              <a:t> таблица 2100 строка 6 графа 6; </a:t>
            </a:r>
          </a:p>
          <a:p>
            <a:pPr marL="0" indent="0"/>
            <a:r>
              <a:rPr lang="ru-RU" sz="2200" dirty="0" smtClean="0"/>
              <a:t>таблица 2102 графа 7 </a:t>
            </a:r>
            <a:r>
              <a:rPr lang="en-US" sz="2200" b="1" dirty="0" smtClean="0"/>
              <a:t>&lt;</a:t>
            </a:r>
            <a:r>
              <a:rPr lang="ru-RU" sz="2200" dirty="0" smtClean="0"/>
              <a:t> таблица 2100 строка 7 графа 6; </a:t>
            </a:r>
          </a:p>
          <a:p>
            <a:pPr marL="0" indent="0"/>
            <a:r>
              <a:rPr lang="ru-RU" sz="2200" dirty="0" smtClean="0"/>
              <a:t>таблица 2102 графа 8 </a:t>
            </a:r>
            <a:r>
              <a:rPr lang="en-US" sz="2200" b="1" dirty="0" smtClean="0"/>
              <a:t>&lt;</a:t>
            </a:r>
            <a:r>
              <a:rPr lang="ru-RU" sz="2200" dirty="0" smtClean="0"/>
              <a:t> таблица 2100 строка 11 графа 6.</a:t>
            </a:r>
            <a:r>
              <a:rPr lang="ru-RU" sz="2200" dirty="0" smtClean="0">
                <a:solidFill>
                  <a:srgbClr val="008000"/>
                </a:solidFill>
              </a:rPr>
              <a:t> </a:t>
            </a:r>
            <a:r>
              <a:rPr lang="ru-RU" sz="2200" b="1" dirty="0" smtClean="0">
                <a:solidFill>
                  <a:srgbClr val="C00000"/>
                </a:solidFill>
                <a:sym typeface="Wingdings" pitchFamily="2" charset="2"/>
              </a:rPr>
              <a:t></a:t>
            </a:r>
            <a:endParaRPr lang="ru-RU" sz="2200" b="1" dirty="0" smtClean="0">
              <a:solidFill>
                <a:srgbClr val="C00000"/>
              </a:solidFill>
            </a:endParaRP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15</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457200" y="274638"/>
            <a:ext cx="8229600" cy="2011362"/>
          </a:xfrm>
        </p:spPr>
        <p:txBody>
          <a:bodyPr/>
          <a:lstStyle/>
          <a:p>
            <a:pPr>
              <a:defRPr/>
            </a:pPr>
            <a:r>
              <a:rPr lang="ru-RU" altLang="ru-RU" sz="2800" b="1" dirty="0" smtClean="0">
                <a:latin typeface="+mn-lt"/>
              </a:rPr>
              <a:t>(2110) Из числа пациентов, </a:t>
            </a:r>
            <a:r>
              <a:rPr lang="ru-RU" sz="2800" b="1" dirty="0" smtClean="0">
                <a:latin typeface="+mn-lt"/>
              </a:rPr>
              <a:t>больных наркоманией, снятых с наблюдения в связи со смертью (графа 6 таблицы 2102), умерло по причинам</a:t>
            </a:r>
          </a:p>
        </p:txBody>
      </p:sp>
      <p:sp>
        <p:nvSpPr>
          <p:cNvPr id="36866" name="Rectangle 3"/>
          <p:cNvSpPr>
            <a:spLocks noGrp="1" noChangeArrowheads="1"/>
          </p:cNvSpPr>
          <p:nvPr>
            <p:ph type="body" idx="1"/>
          </p:nvPr>
        </p:nvSpPr>
        <p:spPr>
          <a:xfrm>
            <a:off x="457200" y="2571750"/>
            <a:ext cx="8229600" cy="3554413"/>
          </a:xfrm>
        </p:spPr>
        <p:txBody>
          <a:bodyPr/>
          <a:lstStyle/>
          <a:p>
            <a:pPr>
              <a:buFontTx/>
              <a:buNone/>
            </a:pPr>
            <a:endParaRPr lang="ru-RU" altLang="ru-RU" sz="2400" b="1" dirty="0" smtClean="0"/>
          </a:p>
          <a:p>
            <a:pPr>
              <a:buFontTx/>
              <a:buNone/>
            </a:pPr>
            <a:r>
              <a:rPr lang="ru-RU" altLang="ru-RU" sz="2600" b="1" dirty="0" smtClean="0"/>
              <a:t>	</a:t>
            </a:r>
            <a:r>
              <a:rPr lang="ru-RU" altLang="ru-RU" sz="2600" dirty="0" smtClean="0"/>
              <a:t>Внутритабличной проверки нет.</a:t>
            </a:r>
          </a:p>
          <a:p>
            <a:pPr>
              <a:buFontTx/>
              <a:buNone/>
            </a:pPr>
            <a:endParaRPr lang="ru-RU" altLang="ru-RU" sz="2600" dirty="0" smtClean="0"/>
          </a:p>
          <a:p>
            <a:pPr>
              <a:buFontTx/>
              <a:buNone/>
            </a:pPr>
            <a:r>
              <a:rPr lang="ru-RU" altLang="ru-RU" sz="2600" b="1" dirty="0" smtClean="0"/>
              <a:t>	Межтабличная проверка: </a:t>
            </a:r>
          </a:p>
          <a:p>
            <a:r>
              <a:rPr lang="ru-RU" altLang="ru-RU" sz="2600" dirty="0" smtClean="0"/>
              <a:t>таблица 2110 графы 1</a:t>
            </a:r>
            <a:r>
              <a:rPr lang="ru-RU" altLang="ru-RU" sz="2600" b="1" dirty="0" smtClean="0"/>
              <a:t>+</a:t>
            </a:r>
            <a:r>
              <a:rPr lang="ru-RU" altLang="ru-RU" sz="2600" dirty="0" smtClean="0"/>
              <a:t>2</a:t>
            </a:r>
            <a:r>
              <a:rPr lang="ru-RU" altLang="ru-RU" sz="2600" b="1" dirty="0" smtClean="0"/>
              <a:t>+</a:t>
            </a:r>
            <a:r>
              <a:rPr lang="ru-RU" altLang="ru-RU" sz="2600" dirty="0" smtClean="0"/>
              <a:t>3</a:t>
            </a:r>
            <a:r>
              <a:rPr lang="ru-RU" altLang="ru-RU" sz="2600" b="1" dirty="0" smtClean="0"/>
              <a:t>+</a:t>
            </a:r>
            <a:r>
              <a:rPr lang="ru-RU" altLang="ru-RU" sz="2600" dirty="0" smtClean="0"/>
              <a:t>4</a:t>
            </a:r>
            <a:r>
              <a:rPr lang="ru-RU" altLang="ru-RU" sz="2600" b="1" dirty="0" smtClean="0"/>
              <a:t>+</a:t>
            </a:r>
            <a:r>
              <a:rPr lang="ru-RU" altLang="ru-RU" sz="2600" dirty="0" smtClean="0"/>
              <a:t>5</a:t>
            </a:r>
            <a:r>
              <a:rPr lang="ru-RU" altLang="ru-RU" sz="2600" b="1" dirty="0" smtClean="0"/>
              <a:t>+</a:t>
            </a:r>
            <a:r>
              <a:rPr lang="ru-RU" altLang="ru-RU" sz="2600" dirty="0" smtClean="0"/>
              <a:t>6</a:t>
            </a:r>
            <a:r>
              <a:rPr lang="ru-RU" altLang="ru-RU" sz="2600" b="1" dirty="0" smtClean="0"/>
              <a:t>+</a:t>
            </a:r>
            <a:r>
              <a:rPr lang="ru-RU" altLang="ru-RU" sz="2600" dirty="0" smtClean="0"/>
              <a:t>7 </a:t>
            </a:r>
            <a:r>
              <a:rPr lang="ru-RU" altLang="ru-RU" sz="2600" b="1" dirty="0" smtClean="0"/>
              <a:t>=</a:t>
            </a:r>
            <a:r>
              <a:rPr lang="ru-RU" altLang="ru-RU" sz="2600" dirty="0" smtClean="0"/>
              <a:t> таблица 2102 графа 6. </a:t>
            </a:r>
            <a:r>
              <a:rPr lang="ru-RU" sz="2400" b="1" dirty="0" smtClean="0">
                <a:solidFill>
                  <a:srgbClr val="C00000"/>
                </a:solidFill>
                <a:sym typeface="Wingdings" pitchFamily="2" charset="2"/>
              </a:rPr>
              <a:t></a:t>
            </a:r>
            <a:endParaRPr lang="ru-RU" altLang="ru-RU" sz="2600" dirty="0" smtClean="0"/>
          </a:p>
          <a:p>
            <a:endParaRPr lang="ru-RU" altLang="ru-RU" sz="2600" dirty="0" smtClean="0"/>
          </a:p>
          <a:p>
            <a:pPr>
              <a:buFontTx/>
              <a:buNone/>
            </a:pPr>
            <a:r>
              <a:rPr lang="ru-RU" altLang="ru-RU" sz="2600" dirty="0" smtClean="0"/>
              <a:t>                                                                                     </a:t>
            </a:r>
          </a:p>
          <a:p>
            <a:pPr>
              <a:buFontTx/>
              <a:buNone/>
            </a:pPr>
            <a:r>
              <a:rPr lang="ru-RU" dirty="0" smtClean="0"/>
              <a:t>		</a:t>
            </a:r>
            <a:endParaRPr lang="ru-RU" altLang="ru-RU" dirty="0" smtClean="0"/>
          </a:p>
          <a:p>
            <a:endParaRPr lang="ru-RU" sz="36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16</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457200" y="274638"/>
            <a:ext cx="8229600" cy="1444625"/>
          </a:xfrm>
        </p:spPr>
        <p:txBody>
          <a:bodyPr/>
          <a:lstStyle/>
          <a:p>
            <a:r>
              <a:rPr lang="ru-RU" altLang="ru-RU" sz="2800" b="1" smtClean="0"/>
              <a:t>(2130) Из числа пациентов, состоящих под наблюдением на конец года, находятся в ремиссии</a:t>
            </a:r>
            <a:endParaRPr lang="ru-RU" sz="2800" b="1" smtClean="0"/>
          </a:p>
        </p:txBody>
      </p:sp>
      <p:sp>
        <p:nvSpPr>
          <p:cNvPr id="37890" name="Rectangle 3"/>
          <p:cNvSpPr>
            <a:spLocks noGrp="1" noChangeArrowheads="1"/>
          </p:cNvSpPr>
          <p:nvPr>
            <p:ph type="body" idx="1"/>
          </p:nvPr>
        </p:nvSpPr>
        <p:spPr>
          <a:xfrm>
            <a:off x="457200" y="1854200"/>
            <a:ext cx="8229600" cy="4365625"/>
          </a:xfrm>
        </p:spPr>
        <p:txBody>
          <a:bodyPr/>
          <a:lstStyle/>
          <a:p>
            <a:pPr>
              <a:buFontTx/>
              <a:buNone/>
            </a:pPr>
            <a:r>
              <a:rPr lang="ru-RU" altLang="ru-RU" sz="2800" b="1" dirty="0" smtClean="0"/>
              <a:t>	</a:t>
            </a:r>
            <a:r>
              <a:rPr lang="ru-RU" altLang="ru-RU" sz="2600" dirty="0" smtClean="0"/>
              <a:t>Внутритабличной проверки нет.</a:t>
            </a:r>
          </a:p>
          <a:p>
            <a:pPr>
              <a:buFontTx/>
              <a:buNone/>
            </a:pPr>
            <a:r>
              <a:rPr lang="ru-RU" altLang="ru-RU" sz="2600" b="1" dirty="0" smtClean="0"/>
              <a:t>	Межтабличная проверка:</a:t>
            </a:r>
            <a:endParaRPr lang="ru-RU" altLang="ru-RU" sz="2600" dirty="0" smtClean="0"/>
          </a:p>
          <a:p>
            <a:r>
              <a:rPr lang="ru-RU" altLang="ru-RU" sz="2600" dirty="0" smtClean="0"/>
              <a:t>таблица 2130 графы 1</a:t>
            </a:r>
            <a:r>
              <a:rPr lang="ru-RU" altLang="ru-RU" sz="2600" b="1" dirty="0" smtClean="0"/>
              <a:t>+</a:t>
            </a:r>
            <a:r>
              <a:rPr lang="ru-RU" altLang="ru-RU" sz="2600" dirty="0" smtClean="0"/>
              <a:t>2</a:t>
            </a:r>
            <a:r>
              <a:rPr lang="ru-RU" altLang="ru-RU" sz="2600" b="1" dirty="0" smtClean="0"/>
              <a:t>+</a:t>
            </a:r>
            <a:r>
              <a:rPr lang="ru-RU" altLang="ru-RU" sz="2600" dirty="0" smtClean="0"/>
              <a:t>3 </a:t>
            </a:r>
            <a:r>
              <a:rPr lang="ru-RU" altLang="ru-RU" sz="2600" b="1" dirty="0" smtClean="0"/>
              <a:t>&lt;</a:t>
            </a:r>
            <a:r>
              <a:rPr lang="ru-RU" altLang="ru-RU" sz="2600" dirty="0" smtClean="0"/>
              <a:t> таблица 2100 строки 1</a:t>
            </a:r>
            <a:r>
              <a:rPr lang="ru-RU" altLang="ru-RU" sz="2600" b="1" dirty="0" smtClean="0"/>
              <a:t>+</a:t>
            </a:r>
            <a:r>
              <a:rPr lang="ru-RU" altLang="ru-RU" sz="2600" dirty="0" smtClean="0"/>
              <a:t>2 графы 8;</a:t>
            </a:r>
          </a:p>
          <a:p>
            <a:r>
              <a:rPr lang="ru-RU" altLang="ru-RU" sz="2600" dirty="0" smtClean="0"/>
              <a:t>таблица 2130 графы 4</a:t>
            </a:r>
            <a:r>
              <a:rPr lang="ru-RU" altLang="ru-RU" sz="2600" b="1" dirty="0" smtClean="0"/>
              <a:t>+</a:t>
            </a:r>
            <a:r>
              <a:rPr lang="ru-RU" altLang="ru-RU" sz="2600" dirty="0" smtClean="0"/>
              <a:t>5</a:t>
            </a:r>
            <a:r>
              <a:rPr lang="ru-RU" altLang="ru-RU" sz="2600" b="1" dirty="0" smtClean="0"/>
              <a:t>+</a:t>
            </a:r>
            <a:r>
              <a:rPr lang="ru-RU" altLang="ru-RU" sz="2600" dirty="0" smtClean="0"/>
              <a:t>6 </a:t>
            </a:r>
            <a:r>
              <a:rPr lang="ru-RU" altLang="ru-RU" sz="2600" b="1" dirty="0" smtClean="0"/>
              <a:t>&lt;</a:t>
            </a:r>
            <a:r>
              <a:rPr lang="ru-RU" altLang="ru-RU" sz="2600" dirty="0" smtClean="0"/>
              <a:t> таблица 2100 строка 6 графа 8;</a:t>
            </a:r>
          </a:p>
          <a:p>
            <a:r>
              <a:rPr lang="ru-RU" altLang="ru-RU" sz="2600" dirty="0" smtClean="0"/>
              <a:t>таблица 2130 графы 7</a:t>
            </a:r>
            <a:r>
              <a:rPr lang="ru-RU" altLang="ru-RU" sz="2600" b="1" dirty="0" smtClean="0"/>
              <a:t>+</a:t>
            </a:r>
            <a:r>
              <a:rPr lang="ru-RU" altLang="ru-RU" sz="2600" dirty="0" smtClean="0"/>
              <a:t>8</a:t>
            </a:r>
            <a:r>
              <a:rPr lang="ru-RU" altLang="ru-RU" sz="2600" b="1" dirty="0" smtClean="0"/>
              <a:t>+</a:t>
            </a:r>
            <a:r>
              <a:rPr lang="ru-RU" altLang="ru-RU" sz="2600" dirty="0" smtClean="0"/>
              <a:t>9 </a:t>
            </a:r>
            <a:r>
              <a:rPr lang="ru-RU" altLang="ru-RU" sz="2600" b="1" dirty="0" smtClean="0"/>
              <a:t>&lt;</a:t>
            </a:r>
            <a:r>
              <a:rPr lang="ru-RU" altLang="ru-RU" sz="2600" dirty="0" smtClean="0"/>
              <a:t> таблица 2100 строка 7 графа 8. </a:t>
            </a:r>
            <a:r>
              <a:rPr lang="ru-RU" sz="2400" b="1" dirty="0" smtClean="0">
                <a:solidFill>
                  <a:srgbClr val="C00000"/>
                </a:solidFill>
                <a:sym typeface="Wingdings" pitchFamily="2" charset="2"/>
              </a:rPr>
              <a:t></a:t>
            </a:r>
            <a:endParaRPr lang="ru-RU" altLang="ru-RU" sz="2600" dirty="0" smtClean="0"/>
          </a:p>
          <a:p>
            <a:pPr>
              <a:buFontTx/>
              <a:buNone/>
            </a:pPr>
            <a:r>
              <a:rPr lang="ru-RU" altLang="ru-RU" sz="2600" dirty="0" smtClean="0"/>
              <a:t>                                                                                    </a:t>
            </a:r>
          </a:p>
          <a:p>
            <a:endParaRPr lang="ru-RU" altLang="ru-RU" sz="2200" dirty="0" smtClean="0"/>
          </a:p>
          <a:p>
            <a:pPr>
              <a:buFontTx/>
              <a:buNone/>
            </a:pPr>
            <a:endParaRPr lang="ru-RU" sz="26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17</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457200" y="323850"/>
            <a:ext cx="8255000" cy="1035050"/>
          </a:xfrm>
        </p:spPr>
        <p:txBody>
          <a:bodyPr/>
          <a:lstStyle/>
          <a:p>
            <a:r>
              <a:rPr lang="ru-RU" altLang="ru-RU" sz="2400" b="1" dirty="0" smtClean="0"/>
              <a:t/>
            </a:r>
            <a:br>
              <a:rPr lang="ru-RU" altLang="ru-RU" sz="2400" b="1" dirty="0" smtClean="0"/>
            </a:br>
            <a:r>
              <a:rPr lang="ru-RU" altLang="ru-RU" sz="2400" b="1" dirty="0" smtClean="0">
                <a:latin typeface="+mn-lt"/>
              </a:rPr>
              <a:t>(2140) </a:t>
            </a:r>
            <a:r>
              <a:rPr lang="ru-RU" sz="2400" b="1" dirty="0" smtClean="0">
                <a:latin typeface="+mn-lt"/>
              </a:rPr>
              <a:t>Из числа пациентов, находящихся под наблюдением  течение отчетного года, перенесли интоксикационные психозы</a:t>
            </a:r>
            <a:r>
              <a:rPr lang="ru-RU" sz="2400" b="1" dirty="0" smtClean="0"/>
              <a:t/>
            </a:r>
            <a:br>
              <a:rPr lang="ru-RU" sz="2400" b="1" dirty="0" smtClean="0"/>
            </a:br>
            <a:endParaRPr lang="ru-RU" sz="2400" b="1" dirty="0" smtClean="0"/>
          </a:p>
        </p:txBody>
      </p:sp>
      <p:sp>
        <p:nvSpPr>
          <p:cNvPr id="38914" name="Rectangle 3"/>
          <p:cNvSpPr>
            <a:spLocks noGrp="1" noChangeArrowheads="1"/>
          </p:cNvSpPr>
          <p:nvPr>
            <p:ph type="body" idx="1"/>
          </p:nvPr>
        </p:nvSpPr>
        <p:spPr>
          <a:xfrm>
            <a:off x="250825" y="1673225"/>
            <a:ext cx="8596313" cy="4860925"/>
          </a:xfrm>
        </p:spPr>
        <p:txBody>
          <a:bodyPr/>
          <a:lstStyle/>
          <a:p>
            <a:pPr>
              <a:lnSpc>
                <a:spcPct val="80000"/>
              </a:lnSpc>
            </a:pPr>
            <a:r>
              <a:rPr lang="ru-RU" altLang="ru-RU" sz="2400" dirty="0" smtClean="0"/>
              <a:t>Таблица 2140</a:t>
            </a:r>
            <a:r>
              <a:rPr lang="ru-RU" altLang="ru-RU" sz="2400" b="1" dirty="0" smtClean="0"/>
              <a:t> </a:t>
            </a:r>
            <a:r>
              <a:rPr lang="ru-RU" altLang="ru-RU" sz="2400" dirty="0" smtClean="0"/>
              <a:t>заполняется в амбулаторных наркологических кабинетах и включает данные о потребителях наркотических или ненаркотических ПАВ, обратившихся в амбулаторную наркологическую сеть по поводу текущего интоксикационного психоза или после психоза, пролеченного в стационаре. </a:t>
            </a:r>
          </a:p>
          <a:p>
            <a:pPr>
              <a:lnSpc>
                <a:spcPct val="80000"/>
              </a:lnSpc>
            </a:pPr>
            <a:r>
              <a:rPr lang="ru-RU" altLang="ru-RU" sz="2400" dirty="0" err="1" smtClean="0"/>
              <a:t>Внутритабличной</a:t>
            </a:r>
            <a:r>
              <a:rPr lang="ru-RU" altLang="ru-RU" sz="2400" dirty="0" smtClean="0"/>
              <a:t> проверки нет.</a:t>
            </a:r>
          </a:p>
          <a:p>
            <a:pPr>
              <a:lnSpc>
                <a:spcPct val="80000"/>
              </a:lnSpc>
              <a:buFontTx/>
              <a:buNone/>
            </a:pPr>
            <a:r>
              <a:rPr lang="ru-RU" altLang="ru-RU" sz="2400" dirty="0" smtClean="0"/>
              <a:t>	</a:t>
            </a:r>
            <a:r>
              <a:rPr lang="ru-RU" altLang="ru-RU" sz="2400" b="1" dirty="0" smtClean="0"/>
              <a:t>Межтабличная проверка:</a:t>
            </a:r>
            <a:endParaRPr lang="ru-RU" altLang="ru-RU" sz="2400" dirty="0" smtClean="0">
              <a:solidFill>
                <a:srgbClr val="C00000"/>
              </a:solidFill>
            </a:endParaRPr>
          </a:p>
          <a:p>
            <a:pPr>
              <a:lnSpc>
                <a:spcPct val="80000"/>
              </a:lnSpc>
            </a:pPr>
            <a:r>
              <a:rPr lang="ru-RU" altLang="ru-RU" sz="2400" dirty="0" smtClean="0"/>
              <a:t>таблица </a:t>
            </a:r>
            <a:r>
              <a:rPr lang="ru-RU" altLang="ru-RU" sz="2400" b="1" dirty="0" smtClean="0"/>
              <a:t>2140</a:t>
            </a:r>
            <a:r>
              <a:rPr lang="ru-RU" altLang="ru-RU" sz="2400" dirty="0" smtClean="0"/>
              <a:t> строка 1 графы 1</a:t>
            </a:r>
            <a:r>
              <a:rPr lang="ru-RU" altLang="ru-RU" sz="2400" b="1" dirty="0" smtClean="0"/>
              <a:t>+</a:t>
            </a:r>
            <a:r>
              <a:rPr lang="ru-RU" altLang="ru-RU" sz="2400" dirty="0" smtClean="0"/>
              <a:t>3 </a:t>
            </a:r>
            <a:r>
              <a:rPr lang="ru-RU" altLang="ru-RU" sz="2400" b="1" dirty="0" smtClean="0"/>
              <a:t>=</a:t>
            </a:r>
            <a:r>
              <a:rPr lang="ru-RU" altLang="ru-RU" sz="2400" dirty="0" smtClean="0"/>
              <a:t> таблица </a:t>
            </a:r>
            <a:r>
              <a:rPr lang="ru-RU" altLang="ru-RU" sz="2400" b="1" dirty="0" smtClean="0"/>
              <a:t>2300</a:t>
            </a:r>
            <a:r>
              <a:rPr lang="ru-RU" altLang="ru-RU" sz="2400" dirty="0" smtClean="0"/>
              <a:t> строка 6 графа 8;</a:t>
            </a:r>
          </a:p>
          <a:p>
            <a:pPr>
              <a:lnSpc>
                <a:spcPct val="80000"/>
              </a:lnSpc>
            </a:pPr>
            <a:r>
              <a:rPr lang="ru-RU" altLang="ru-RU" sz="2400" dirty="0" smtClean="0"/>
              <a:t>таблица </a:t>
            </a:r>
            <a:r>
              <a:rPr lang="ru-RU" altLang="ru-RU" sz="2400" b="1" dirty="0" smtClean="0"/>
              <a:t>2140</a:t>
            </a:r>
            <a:r>
              <a:rPr lang="ru-RU" altLang="ru-RU" sz="2400" dirty="0" smtClean="0"/>
              <a:t> строка 1 графы 2</a:t>
            </a:r>
            <a:r>
              <a:rPr lang="ru-RU" altLang="ru-RU" sz="2400" b="1" dirty="0" smtClean="0"/>
              <a:t>+</a:t>
            </a:r>
            <a:r>
              <a:rPr lang="ru-RU" altLang="ru-RU" sz="2400" dirty="0" smtClean="0"/>
              <a:t>4 </a:t>
            </a:r>
            <a:r>
              <a:rPr lang="ru-RU" altLang="ru-RU" sz="2400" b="1" dirty="0" smtClean="0"/>
              <a:t>=</a:t>
            </a:r>
            <a:r>
              <a:rPr lang="ru-RU" altLang="ru-RU" sz="2400" dirty="0" smtClean="0"/>
              <a:t> таблица </a:t>
            </a:r>
            <a:r>
              <a:rPr lang="ru-RU" altLang="ru-RU" sz="2400" b="1" dirty="0" smtClean="0"/>
              <a:t>2300</a:t>
            </a:r>
            <a:r>
              <a:rPr lang="ru-RU" altLang="ru-RU" sz="2400" dirty="0" smtClean="0"/>
              <a:t> строка 7 графа 8. </a:t>
            </a:r>
            <a:r>
              <a:rPr lang="ru-RU" sz="2400" b="1" dirty="0" smtClean="0">
                <a:solidFill>
                  <a:srgbClr val="C00000"/>
                </a:solidFill>
                <a:sym typeface="Wingdings" pitchFamily="2" charset="2"/>
              </a:rPr>
              <a:t></a:t>
            </a:r>
            <a:endParaRPr lang="ru-RU" altLang="ru-RU" sz="2400" dirty="0" smtClean="0"/>
          </a:p>
          <a:p>
            <a:pPr>
              <a:lnSpc>
                <a:spcPct val="80000"/>
              </a:lnSpc>
              <a:buFontTx/>
              <a:buNone/>
            </a:pPr>
            <a:r>
              <a:rPr lang="ru-RU" altLang="ru-RU" sz="2400" dirty="0" smtClean="0">
                <a:solidFill>
                  <a:srgbClr val="C00000"/>
                </a:solidFill>
              </a:rPr>
              <a:t>	Межтабличный контроль условный, дается для сравнения и анализа</a:t>
            </a:r>
            <a:endParaRPr lang="ru-RU" altLang="ru-RU" sz="1600" b="1" dirty="0" smtClean="0"/>
          </a:p>
          <a:p>
            <a:pPr>
              <a:lnSpc>
                <a:spcPct val="80000"/>
              </a:lnSpc>
            </a:pPr>
            <a:endParaRPr lang="ru-RU" altLang="ru-RU" sz="2400" b="1" dirty="0" smtClean="0">
              <a:solidFill>
                <a:srgbClr val="0000FF"/>
              </a:solidFill>
            </a:endParaRP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18</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701675" y="233363"/>
            <a:ext cx="8229600" cy="1844675"/>
          </a:xfrm>
        </p:spPr>
        <p:txBody>
          <a:bodyPr/>
          <a:lstStyle/>
          <a:p>
            <a:pPr>
              <a:lnSpc>
                <a:spcPct val="80000"/>
              </a:lnSpc>
              <a:defRPr/>
            </a:pPr>
            <a:r>
              <a:rPr lang="ru-RU" altLang="ru-RU" sz="2800" b="1" dirty="0" smtClean="0">
                <a:latin typeface="+mn-lt"/>
              </a:rPr>
              <a:t>(2150) Число пациентов, проходивших в течение отчетного года</a:t>
            </a:r>
            <a:br>
              <a:rPr lang="ru-RU" altLang="ru-RU" sz="2800" b="1" dirty="0" smtClean="0">
                <a:latin typeface="+mn-lt"/>
              </a:rPr>
            </a:br>
            <a:r>
              <a:rPr lang="ru-RU" altLang="ru-RU" sz="2800" b="1" dirty="0" smtClean="0">
                <a:latin typeface="+mn-lt"/>
              </a:rPr>
              <a:t>амбулаторное анонимное лечение</a:t>
            </a:r>
            <a:br>
              <a:rPr lang="ru-RU" altLang="ru-RU" sz="2800" b="1" dirty="0" smtClean="0">
                <a:latin typeface="+mn-lt"/>
              </a:rPr>
            </a:br>
            <a:r>
              <a:rPr lang="ru-RU" altLang="ru-RU" sz="2800" b="1" dirty="0" smtClean="0">
                <a:latin typeface="+mn-lt"/>
              </a:rPr>
              <a:t>и (или) реабилитацию</a:t>
            </a:r>
            <a:r>
              <a:rPr lang="ru-RU" altLang="ru-RU" sz="2400" b="1" dirty="0" smtClean="0">
                <a:latin typeface="+mn-lt"/>
              </a:rPr>
              <a:t> </a:t>
            </a:r>
          </a:p>
        </p:txBody>
      </p:sp>
      <p:sp>
        <p:nvSpPr>
          <p:cNvPr id="39939" name="Rectangle 3"/>
          <p:cNvSpPr>
            <a:spLocks noGrp="1" noChangeArrowheads="1"/>
          </p:cNvSpPr>
          <p:nvPr>
            <p:ph type="body" idx="1"/>
          </p:nvPr>
        </p:nvSpPr>
        <p:spPr>
          <a:xfrm>
            <a:off x="457200" y="2349500"/>
            <a:ext cx="8229600" cy="3776663"/>
          </a:xfrm>
        </p:spPr>
        <p:txBody>
          <a:bodyPr/>
          <a:lstStyle/>
          <a:p>
            <a:endParaRPr lang="ru-RU" altLang="ru-RU" sz="2800" dirty="0" smtClean="0"/>
          </a:p>
          <a:p>
            <a:r>
              <a:rPr lang="ru-RU" altLang="ru-RU" sz="2800" dirty="0" smtClean="0"/>
              <a:t>В таблицу включаются только пациенты, проходившие амбулаторное анонимное лечение и (или) реабилитацию.</a:t>
            </a:r>
          </a:p>
          <a:p>
            <a:r>
              <a:rPr lang="ru-RU" altLang="ru-RU" sz="2800" dirty="0" smtClean="0"/>
              <a:t>Больные, проходившие анонимно стационарное лечение, не включаются.</a:t>
            </a:r>
            <a:r>
              <a:rPr lang="ru-RU" sz="2800" b="1" dirty="0" smtClean="0">
                <a:solidFill>
                  <a:srgbClr val="C00000"/>
                </a:solidFill>
                <a:sym typeface="Wingdings" pitchFamily="2" charset="2"/>
              </a:rPr>
              <a:t> </a:t>
            </a:r>
            <a:endParaRPr lang="ru-RU" altLang="ru-RU" sz="2800" dirty="0" smtClean="0"/>
          </a:p>
          <a:p>
            <a:endParaRPr lang="ru-RU" altLang="ru-RU" sz="28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19</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Заголовок 1"/>
          <p:cNvSpPr>
            <a:spLocks noGrp="1"/>
          </p:cNvSpPr>
          <p:nvPr>
            <p:ph type="title"/>
          </p:nvPr>
        </p:nvSpPr>
        <p:spPr>
          <a:xfrm>
            <a:off x="385763" y="233363"/>
            <a:ext cx="8229600" cy="1323429"/>
          </a:xfrm>
        </p:spPr>
        <p:txBody>
          <a:bodyPr/>
          <a:lstStyle/>
          <a:p>
            <a:pPr>
              <a:defRPr/>
            </a:pPr>
            <a:r>
              <a:rPr lang="ru-RU" sz="2800" b="1" dirty="0" smtClean="0">
                <a:solidFill>
                  <a:srgbClr val="C00000"/>
                </a:solidFill>
                <a:latin typeface="+mn-lt"/>
              </a:rPr>
              <a:t>Актуальные формы ФСН</a:t>
            </a:r>
            <a:br>
              <a:rPr lang="ru-RU" sz="2800" b="1" dirty="0" smtClean="0">
                <a:solidFill>
                  <a:srgbClr val="C00000"/>
                </a:solidFill>
                <a:latin typeface="+mn-lt"/>
              </a:rPr>
            </a:br>
            <a:r>
              <a:rPr lang="ru-RU" sz="2800" b="1" dirty="0" smtClean="0">
                <a:solidFill>
                  <a:srgbClr val="C00000"/>
                </a:solidFill>
                <a:latin typeface="+mn-lt"/>
              </a:rPr>
              <a:t>Новый Порядок диспансерного наблюдения пациентов наркологического профиля</a:t>
            </a:r>
            <a:endParaRPr lang="ru-RU" sz="2800" b="1" dirty="0" smtClean="0">
              <a:solidFill>
                <a:srgbClr val="C00000"/>
              </a:solidFill>
            </a:endParaRPr>
          </a:p>
        </p:txBody>
      </p:sp>
      <p:sp>
        <p:nvSpPr>
          <p:cNvPr id="21506" name="Содержимое 2"/>
          <p:cNvSpPr>
            <a:spLocks noGrp="1"/>
          </p:cNvSpPr>
          <p:nvPr>
            <p:ph idx="1"/>
          </p:nvPr>
        </p:nvSpPr>
        <p:spPr>
          <a:xfrm>
            <a:off x="142845" y="1600200"/>
            <a:ext cx="8715436" cy="4525963"/>
          </a:xfrm>
        </p:spPr>
        <p:txBody>
          <a:bodyPr/>
          <a:lstStyle/>
          <a:p>
            <a:pPr>
              <a:buFontTx/>
              <a:buNone/>
            </a:pPr>
            <a:r>
              <a:rPr lang="ru-RU" sz="2000" dirty="0" smtClean="0"/>
              <a:t>     Все проверки данной презентации  представлены по формам,   утвержденным</a:t>
            </a:r>
          </a:p>
          <a:p>
            <a:pPr>
              <a:buFontTx/>
              <a:buNone/>
            </a:pPr>
            <a:r>
              <a:rPr lang="ru-RU" sz="2000" dirty="0" smtClean="0"/>
              <a:t>       Приказами Росстата</a:t>
            </a:r>
          </a:p>
          <a:p>
            <a:r>
              <a:rPr lang="ru-RU" sz="2000" dirty="0" smtClean="0"/>
              <a:t>№410 от 16.10.2013 г. (формы №11 и №37) </a:t>
            </a:r>
          </a:p>
          <a:p>
            <a:r>
              <a:rPr lang="ru-RU" sz="2000" dirty="0" smtClean="0"/>
              <a:t>№412 от 04.09.2015 г. (форма №30), </a:t>
            </a:r>
          </a:p>
          <a:p>
            <a:r>
              <a:rPr lang="ru-RU" sz="2000" dirty="0" smtClean="0"/>
              <a:t>№591 от 27.11.2015 г. (форма №14),</a:t>
            </a:r>
          </a:p>
          <a:p>
            <a:r>
              <a:rPr lang="ru-RU" sz="2000" dirty="0" smtClean="0"/>
              <a:t>№355 от 21.07.2016 г. (форма №12), </a:t>
            </a:r>
          </a:p>
          <a:p>
            <a:pPr>
              <a:buNone/>
            </a:pPr>
            <a:r>
              <a:rPr lang="ru-RU" sz="2000" dirty="0" smtClean="0"/>
              <a:t>       а также с учетом</a:t>
            </a:r>
          </a:p>
          <a:p>
            <a:r>
              <a:rPr lang="ru-RU" sz="2000" dirty="0" smtClean="0"/>
              <a:t>Приказа Минздрава России №1034 от 13 декабря 2015 года, регламентирующим Порядок оказания медицинской помощи по профилю «психиатрия-наркология» и Порядок диспансерного наблюдения за лицами с психическими расстройствами и (или) расстройствами поведения, связанными с употреблением психоактивных веществ</a:t>
            </a:r>
          </a:p>
          <a:p>
            <a:pPr>
              <a:buFontTx/>
              <a:buNone/>
            </a:pPr>
            <a:endParaRPr lang="ru-RU" sz="20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2</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971550" y="333375"/>
            <a:ext cx="7772400" cy="1143000"/>
          </a:xfrm>
        </p:spPr>
        <p:txBody>
          <a:bodyPr/>
          <a:lstStyle/>
          <a:p>
            <a:pPr>
              <a:defRPr/>
            </a:pPr>
            <a:r>
              <a:rPr lang="ru-RU" altLang="ru-RU" sz="2800" b="1" dirty="0" smtClean="0">
                <a:latin typeface="+mn-lt"/>
              </a:rPr>
              <a:t>(2160) Сведения об амбулаторной реабилитации</a:t>
            </a:r>
          </a:p>
        </p:txBody>
      </p:sp>
      <p:sp>
        <p:nvSpPr>
          <p:cNvPr id="40963" name="Rectangle 3"/>
          <p:cNvSpPr>
            <a:spLocks noGrp="1" noChangeArrowheads="1"/>
          </p:cNvSpPr>
          <p:nvPr>
            <p:ph type="body" idx="1"/>
          </p:nvPr>
        </p:nvSpPr>
        <p:spPr/>
        <p:txBody>
          <a:bodyPr/>
          <a:lstStyle/>
          <a:p>
            <a:pPr>
              <a:lnSpc>
                <a:spcPct val="80000"/>
              </a:lnSpc>
              <a:buFontTx/>
              <a:buNone/>
            </a:pPr>
            <a:r>
              <a:rPr lang="ru-RU" altLang="ru-RU" sz="2400" b="1" dirty="0" smtClean="0"/>
              <a:t>Критерии включения больных в АРП: </a:t>
            </a:r>
          </a:p>
          <a:p>
            <a:pPr marL="0" indent="0">
              <a:lnSpc>
                <a:spcPct val="80000"/>
              </a:lnSpc>
              <a:buNone/>
            </a:pPr>
            <a:r>
              <a:rPr lang="ru-RU" altLang="ru-RU" sz="2400" dirty="0" smtClean="0"/>
              <a:t>	1) С больным должен быть заключен устный или письменный договор на проведение реабилитации.</a:t>
            </a:r>
          </a:p>
          <a:p>
            <a:pPr marL="0" indent="0">
              <a:lnSpc>
                <a:spcPct val="80000"/>
              </a:lnSpc>
              <a:buNone/>
            </a:pPr>
            <a:r>
              <a:rPr lang="ru-RU" altLang="ru-RU" sz="2400" dirty="0" smtClean="0"/>
              <a:t>	2) Составлен план (или график) проведения реабилитационных мероприятий в соответствии с Приказом № 500 Министерства здравоохранения Российской Федерации от 22 октября 2003 г. «Об утверждении протокола ведения больных «реабилитация больных наркоманией (Z50.3)».</a:t>
            </a:r>
          </a:p>
          <a:p>
            <a:pPr marL="0" indent="0">
              <a:lnSpc>
                <a:spcPct val="80000"/>
              </a:lnSpc>
              <a:buNone/>
            </a:pPr>
            <a:r>
              <a:rPr lang="ru-RU" altLang="ru-RU" sz="2400" dirty="0" smtClean="0"/>
              <a:t>	3) Сделана соответствующая запись в амбулаторной истории болезни.</a:t>
            </a:r>
          </a:p>
          <a:p>
            <a:pPr marL="0" indent="0">
              <a:lnSpc>
                <a:spcPct val="80000"/>
              </a:lnSpc>
              <a:buNone/>
            </a:pPr>
            <a:r>
              <a:rPr lang="ru-RU" altLang="ru-RU" sz="2400" dirty="0" smtClean="0"/>
              <a:t>	4) В таблицу включаются только пациенты, проходившие реабилитацию в данном учреждении.</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20</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274638"/>
            <a:ext cx="8229600" cy="814387"/>
          </a:xfrm>
        </p:spPr>
        <p:txBody>
          <a:bodyPr/>
          <a:lstStyle/>
          <a:p>
            <a:pPr>
              <a:lnSpc>
                <a:spcPct val="80000"/>
              </a:lnSpc>
              <a:defRPr/>
            </a:pPr>
            <a:r>
              <a:rPr lang="ru-RU" altLang="ru-RU" sz="3200" b="1" dirty="0" smtClean="0">
                <a:latin typeface="+mn-lt"/>
              </a:rPr>
              <a:t>(2160) продолжение</a:t>
            </a:r>
          </a:p>
        </p:txBody>
      </p:sp>
      <p:sp>
        <p:nvSpPr>
          <p:cNvPr id="41987" name="Rectangle 3"/>
          <p:cNvSpPr>
            <a:spLocks noGrp="1" noChangeArrowheads="1"/>
          </p:cNvSpPr>
          <p:nvPr>
            <p:ph type="body" idx="1"/>
          </p:nvPr>
        </p:nvSpPr>
        <p:spPr>
          <a:xfrm>
            <a:off x="457200" y="1449388"/>
            <a:ext cx="8229600" cy="4859337"/>
          </a:xfrm>
        </p:spPr>
        <p:txBody>
          <a:bodyPr/>
          <a:lstStyle/>
          <a:p>
            <a:pPr>
              <a:buFontTx/>
              <a:buNone/>
            </a:pPr>
            <a:r>
              <a:rPr lang="ru-RU" altLang="ru-RU" sz="4000" b="1" smtClean="0"/>
              <a:t>	</a:t>
            </a:r>
            <a:r>
              <a:rPr lang="ru-RU" altLang="ru-RU" sz="2400" b="1" smtClean="0"/>
              <a:t>Внутритабличная проверка</a:t>
            </a:r>
            <a:r>
              <a:rPr lang="ru-RU" altLang="ru-RU" sz="2400" smtClean="0"/>
              <a:t>:</a:t>
            </a:r>
          </a:p>
          <a:p>
            <a:r>
              <a:rPr lang="ru-RU" altLang="ru-RU" sz="2400" smtClean="0"/>
              <a:t>графа 3 </a:t>
            </a:r>
            <a:r>
              <a:rPr lang="en-US" altLang="ru-RU" sz="2400" b="1" smtClean="0"/>
              <a:t>&gt;</a:t>
            </a:r>
            <a:r>
              <a:rPr lang="ru-RU" altLang="ru-RU" sz="2400" smtClean="0"/>
              <a:t> графа 8 по всем строкам;</a:t>
            </a:r>
          </a:p>
          <a:p>
            <a:r>
              <a:rPr lang="ru-RU" altLang="ru-RU" sz="2400" smtClean="0"/>
              <a:t>графа 3 </a:t>
            </a:r>
            <a:r>
              <a:rPr lang="ru-RU" altLang="ru-RU" sz="2400" b="1" smtClean="0"/>
              <a:t>= </a:t>
            </a:r>
            <a:r>
              <a:rPr lang="ru-RU" altLang="ru-RU" sz="2400" smtClean="0"/>
              <a:t>графы 4</a:t>
            </a:r>
            <a:r>
              <a:rPr lang="ru-RU" altLang="ru-RU" sz="2400" b="1" smtClean="0"/>
              <a:t>+</a:t>
            </a:r>
            <a:r>
              <a:rPr lang="ru-RU" altLang="ru-RU" sz="2400" smtClean="0"/>
              <a:t>5</a:t>
            </a:r>
            <a:r>
              <a:rPr lang="ru-RU" altLang="ru-RU" sz="2400" b="1" smtClean="0"/>
              <a:t>+</a:t>
            </a:r>
            <a:r>
              <a:rPr lang="ru-RU" altLang="ru-RU" sz="2400" smtClean="0"/>
              <a:t>6</a:t>
            </a:r>
            <a:r>
              <a:rPr lang="ru-RU" altLang="ru-RU" sz="2400" b="1" smtClean="0"/>
              <a:t>+</a:t>
            </a:r>
            <a:r>
              <a:rPr lang="ru-RU" altLang="ru-RU" sz="2400" smtClean="0"/>
              <a:t>7 по всем строкам;</a:t>
            </a:r>
          </a:p>
          <a:p>
            <a:r>
              <a:rPr lang="ru-RU" altLang="ru-RU" sz="2400" smtClean="0"/>
              <a:t>строка 5 </a:t>
            </a:r>
            <a:r>
              <a:rPr lang="ru-RU" altLang="ru-RU" sz="2400" b="1" smtClean="0"/>
              <a:t>=</a:t>
            </a:r>
            <a:r>
              <a:rPr lang="ru-RU" altLang="ru-RU" sz="2400" smtClean="0"/>
              <a:t> строки 1</a:t>
            </a:r>
            <a:r>
              <a:rPr lang="ru-RU" altLang="ru-RU" sz="2400" b="1" smtClean="0"/>
              <a:t>+</a:t>
            </a:r>
            <a:r>
              <a:rPr lang="ru-RU" altLang="ru-RU" sz="2400" smtClean="0"/>
              <a:t>2</a:t>
            </a:r>
            <a:r>
              <a:rPr lang="ru-RU" altLang="ru-RU" sz="2400" b="1" smtClean="0"/>
              <a:t>+</a:t>
            </a:r>
            <a:r>
              <a:rPr lang="ru-RU" altLang="ru-RU" sz="2400" smtClean="0"/>
              <a:t>3</a:t>
            </a:r>
            <a:r>
              <a:rPr lang="ru-RU" altLang="ru-RU" sz="2400" b="1" smtClean="0"/>
              <a:t>+</a:t>
            </a:r>
            <a:r>
              <a:rPr lang="ru-RU" altLang="ru-RU" sz="2400" smtClean="0"/>
              <a:t>4 по всем графам.</a:t>
            </a:r>
          </a:p>
          <a:p>
            <a:pPr>
              <a:buFontTx/>
              <a:buNone/>
            </a:pPr>
            <a:r>
              <a:rPr lang="ru-RU" altLang="ru-RU" sz="2400" smtClean="0"/>
              <a:t>	</a:t>
            </a:r>
            <a:r>
              <a:rPr lang="ru-RU" altLang="ru-RU" sz="2400" b="1" smtClean="0"/>
              <a:t>Межтабличная проверка</a:t>
            </a:r>
            <a:r>
              <a:rPr lang="ru-RU" altLang="ru-RU" sz="2400" smtClean="0"/>
              <a:t>:</a:t>
            </a:r>
          </a:p>
          <a:p>
            <a:r>
              <a:rPr lang="ru-RU" altLang="ru-RU" sz="2400" smtClean="0"/>
              <a:t>таблица 21</a:t>
            </a:r>
            <a:r>
              <a:rPr lang="en-US" altLang="ru-RU" sz="2400" smtClean="0"/>
              <a:t>6</a:t>
            </a:r>
            <a:r>
              <a:rPr lang="ru-RU" altLang="ru-RU" sz="2400" smtClean="0"/>
              <a:t>0 графа 8 </a:t>
            </a:r>
            <a:r>
              <a:rPr lang="en-US" altLang="ru-RU" sz="2400" b="1" smtClean="0"/>
              <a:t>&lt;</a:t>
            </a:r>
            <a:r>
              <a:rPr lang="ru-RU" altLang="ru-RU" sz="2400" b="1" smtClean="0"/>
              <a:t>=</a:t>
            </a:r>
            <a:r>
              <a:rPr lang="ru-RU" altLang="ru-RU" sz="2400" smtClean="0"/>
              <a:t> таблица 2320 графа 6 по соответствующим строкам (как правило). В противном случае необходимо пояснение. </a:t>
            </a:r>
          </a:p>
          <a:p>
            <a:endParaRPr lang="ru-RU" altLang="ru-RU" sz="2400" smtClean="0"/>
          </a:p>
          <a:p>
            <a:pPr>
              <a:buFontTx/>
              <a:buNone/>
            </a:pPr>
            <a:r>
              <a:rPr lang="ru-RU" altLang="ru-RU" sz="2400" smtClean="0"/>
              <a:t>	Межгодовой проверки нет. </a:t>
            </a:r>
            <a:r>
              <a:rPr lang="ru-RU" sz="2400" b="1" smtClean="0">
                <a:solidFill>
                  <a:srgbClr val="C00000"/>
                </a:solidFill>
                <a:sym typeface="Wingdings" pitchFamily="2" charset="2"/>
              </a:rPr>
              <a:t></a:t>
            </a:r>
            <a:endParaRPr lang="ru-RU" altLang="ru-RU" sz="2400" smtClean="0"/>
          </a:p>
          <a:p>
            <a:endParaRPr lang="ru-RU" altLang="ru-RU" sz="240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21</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39937" name="Заголовок 1"/>
          <p:cNvSpPr>
            <a:spLocks noGrp="1"/>
          </p:cNvSpPr>
          <p:nvPr>
            <p:ph type="title"/>
          </p:nvPr>
        </p:nvSpPr>
        <p:spPr>
          <a:xfrm>
            <a:off x="385763" y="233363"/>
            <a:ext cx="8229600" cy="1216025"/>
          </a:xfrm>
        </p:spPr>
        <p:txBody>
          <a:bodyPr/>
          <a:lstStyle/>
          <a:p>
            <a:pPr>
              <a:lnSpc>
                <a:spcPct val="90000"/>
              </a:lnSpc>
              <a:defRPr/>
            </a:pPr>
            <a:r>
              <a:rPr lang="ru-RU" sz="2800" b="1" dirty="0" smtClean="0">
                <a:latin typeface="+mn-lt"/>
              </a:rPr>
              <a:t>(2170) Контингенты пациентов, проходивших обязательное или альтернативное</a:t>
            </a:r>
            <a:br>
              <a:rPr lang="ru-RU" sz="2800" b="1" dirty="0" smtClean="0">
                <a:latin typeface="+mn-lt"/>
              </a:rPr>
            </a:br>
            <a:r>
              <a:rPr lang="ru-RU" sz="2800" b="1" dirty="0" smtClean="0">
                <a:latin typeface="+mn-lt"/>
              </a:rPr>
              <a:t>амбулаторное лечение</a:t>
            </a:r>
          </a:p>
        </p:txBody>
      </p:sp>
      <p:graphicFrame>
        <p:nvGraphicFramePr>
          <p:cNvPr id="6" name="Объект 5"/>
          <p:cNvGraphicFramePr>
            <a:graphicFrameLocks noGrp="1"/>
          </p:cNvGraphicFramePr>
          <p:nvPr>
            <p:ph idx="1"/>
          </p:nvPr>
        </p:nvGraphicFramePr>
        <p:xfrm>
          <a:off x="476545" y="1448780"/>
          <a:ext cx="8229595" cy="4983661"/>
        </p:xfrm>
        <a:graphic>
          <a:graphicData uri="http://schemas.openxmlformats.org/drawingml/2006/table">
            <a:tbl>
              <a:tblPr firstRow="1" bandRow="1">
                <a:tableStyleId>{21E4AEA4-8DFA-4A89-87EB-49C32662AFE0}</a:tableStyleId>
              </a:tblPr>
              <a:tblGrid>
                <a:gridCol w="1890210"/>
                <a:gridCol w="249445"/>
                <a:gridCol w="933450"/>
                <a:gridCol w="662310"/>
                <a:gridCol w="671190"/>
                <a:gridCol w="633955"/>
                <a:gridCol w="450050"/>
                <a:gridCol w="630070"/>
                <a:gridCol w="720080"/>
                <a:gridCol w="640690"/>
                <a:gridCol w="748145"/>
              </a:tblGrid>
              <a:tr h="445566">
                <a:tc rowSpan="3">
                  <a:txBody>
                    <a:bodyPr/>
                    <a:lstStyle/>
                    <a:p>
                      <a:pPr algn="ctr">
                        <a:spcAft>
                          <a:spcPts val="0"/>
                        </a:spcAft>
                      </a:pPr>
                      <a:r>
                        <a:rPr lang="ru-RU" sz="1200" dirty="0">
                          <a:effectLst/>
                        </a:rPr>
                        <a:t>Наименование болезней</a:t>
                      </a:r>
                      <a:endParaRPr lang="ru-RU" sz="1200" dirty="0">
                        <a:effectLst/>
                        <a:latin typeface="Times New Roman"/>
                        <a:ea typeface="Times New Roman"/>
                      </a:endParaRPr>
                    </a:p>
                  </a:txBody>
                  <a:tcPr marL="68580" marR="68580" marT="0" marB="0" anchor="ctr"/>
                </a:tc>
                <a:tc rowSpan="3">
                  <a:txBody>
                    <a:bodyPr/>
                    <a:lstStyle/>
                    <a:p>
                      <a:pPr marL="71755" marR="71755" algn="ctr">
                        <a:spcAft>
                          <a:spcPts val="0"/>
                        </a:spcAft>
                      </a:pPr>
                      <a:r>
                        <a:rPr lang="ru-RU" sz="1200" dirty="0">
                          <a:effectLst/>
                        </a:rPr>
                        <a:t>№ стр.</a:t>
                      </a:r>
                      <a:endParaRPr lang="ru-RU" sz="1200" dirty="0">
                        <a:effectLst/>
                        <a:latin typeface="Times New Roman"/>
                        <a:ea typeface="Times New Roman"/>
                      </a:endParaRPr>
                    </a:p>
                  </a:txBody>
                  <a:tcPr marL="68580" marR="68580" marT="0" marB="0" vert="vert270" anchor="ctr"/>
                </a:tc>
                <a:tc rowSpan="3">
                  <a:txBody>
                    <a:bodyPr/>
                    <a:lstStyle/>
                    <a:p>
                      <a:pPr algn="ctr">
                        <a:spcAft>
                          <a:spcPts val="0"/>
                        </a:spcAft>
                      </a:pPr>
                      <a:r>
                        <a:rPr lang="ru-RU" sz="1200" dirty="0" err="1" smtClean="0">
                          <a:effectLst/>
                        </a:rPr>
                        <a:t>Обрати-лись</a:t>
                      </a:r>
                      <a:r>
                        <a:rPr lang="ru-RU" sz="1200" dirty="0" smtClean="0">
                          <a:effectLst/>
                        </a:rPr>
                        <a:t> </a:t>
                      </a:r>
                      <a:r>
                        <a:rPr lang="ru-RU" sz="1200" dirty="0">
                          <a:effectLst/>
                        </a:rPr>
                        <a:t/>
                      </a:r>
                      <a:br>
                        <a:rPr lang="ru-RU" sz="1200" dirty="0">
                          <a:effectLst/>
                        </a:rPr>
                      </a:br>
                      <a:r>
                        <a:rPr lang="ru-RU" sz="1200" dirty="0">
                          <a:effectLst/>
                        </a:rPr>
                        <a:t>в течение года </a:t>
                      </a:r>
                      <a:br>
                        <a:rPr lang="ru-RU" sz="1200" dirty="0">
                          <a:effectLst/>
                        </a:rPr>
                      </a:br>
                      <a:r>
                        <a:rPr lang="ru-RU" sz="1200" dirty="0">
                          <a:effectLst/>
                        </a:rPr>
                        <a:t>в связи с решением суда о назначении лечения - всего</a:t>
                      </a:r>
                      <a:endParaRPr lang="ru-RU" sz="1200" dirty="0">
                        <a:effectLst/>
                        <a:latin typeface="Times New Roman"/>
                        <a:ea typeface="Times New Roman"/>
                      </a:endParaRPr>
                    </a:p>
                  </a:txBody>
                  <a:tcPr marL="68580" marR="68580" marT="0" marB="0" anchor="ctr"/>
                </a:tc>
                <a:tc rowSpan="2" gridSpan="2">
                  <a:txBody>
                    <a:bodyPr/>
                    <a:lstStyle/>
                    <a:p>
                      <a:pPr algn="ctr">
                        <a:spcAft>
                          <a:spcPts val="0"/>
                        </a:spcAft>
                      </a:pPr>
                      <a:r>
                        <a:rPr lang="ru-RU" sz="1200" dirty="0">
                          <a:effectLst/>
                        </a:rPr>
                        <a:t>из них по поводу:</a:t>
                      </a:r>
                      <a:endParaRPr lang="ru-RU" sz="1200" dirty="0">
                        <a:effectLst/>
                        <a:latin typeface="Times New Roman"/>
                        <a:ea typeface="Times New Roman"/>
                      </a:endParaRPr>
                    </a:p>
                  </a:txBody>
                  <a:tcPr marL="68580" marR="68580" marT="0" marB="0" anchor="ctr"/>
                </a:tc>
                <a:tc rowSpan="2" hMerge="1">
                  <a:txBody>
                    <a:bodyPr/>
                    <a:lstStyle/>
                    <a:p>
                      <a:endParaRPr lang="ru-RU"/>
                    </a:p>
                  </a:txBody>
                  <a:tcPr/>
                </a:tc>
                <a:tc gridSpan="5">
                  <a:txBody>
                    <a:bodyPr/>
                    <a:lstStyle/>
                    <a:p>
                      <a:pPr algn="ctr">
                        <a:spcAft>
                          <a:spcPts val="0"/>
                        </a:spcAft>
                      </a:pPr>
                      <a:r>
                        <a:rPr lang="ru-RU" sz="1200">
                          <a:effectLst/>
                        </a:rPr>
                        <a:t>Прекратили лечение:</a:t>
                      </a:r>
                      <a:endParaRPr lang="ru-RU" sz="1200">
                        <a:effectLst/>
                        <a:latin typeface="Times New Roman"/>
                        <a:ea typeface="Times New Roman"/>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3">
                  <a:txBody>
                    <a:bodyPr/>
                    <a:lstStyle/>
                    <a:p>
                      <a:pPr algn="ctr">
                        <a:spcAft>
                          <a:spcPts val="0"/>
                        </a:spcAft>
                      </a:pPr>
                      <a:r>
                        <a:rPr lang="ru-RU" sz="1200" dirty="0">
                          <a:effectLst/>
                        </a:rPr>
                        <a:t>На конец отчетного года – продолжили </a:t>
                      </a:r>
                      <a:r>
                        <a:rPr lang="ru-RU" sz="1200" dirty="0" err="1" smtClean="0">
                          <a:effectLst/>
                        </a:rPr>
                        <a:t>лече-ние</a:t>
                      </a:r>
                      <a:endParaRPr lang="ru-RU" sz="1200" dirty="0">
                        <a:effectLst/>
                        <a:latin typeface="Times New Roman"/>
                        <a:ea typeface="Times New Roman"/>
                      </a:endParaRPr>
                    </a:p>
                  </a:txBody>
                  <a:tcPr marL="68580" marR="68580" marT="0" marB="0" anchor="ctr"/>
                </a:tc>
              </a:tr>
              <a:tr h="445566">
                <a:tc vMerge="1">
                  <a:txBody>
                    <a:bodyPr/>
                    <a:lstStyle/>
                    <a:p>
                      <a:endParaRPr lang="ru-RU"/>
                    </a:p>
                  </a:txBody>
                  <a:tcPr/>
                </a:tc>
                <a:tc vMerge="1">
                  <a:txBody>
                    <a:bodyPr/>
                    <a:lstStyle/>
                    <a:p>
                      <a:endParaRPr lang="ru-RU"/>
                    </a:p>
                  </a:txBody>
                  <a:tcPr/>
                </a:tc>
                <a:tc vMerge="1">
                  <a:txBody>
                    <a:bodyPr/>
                    <a:lstStyle/>
                    <a:p>
                      <a:endParaRPr lang="ru-RU"/>
                    </a:p>
                  </a:txBody>
                  <a:tcPr/>
                </a:tc>
                <a:tc gridSpan="2" vMerge="1">
                  <a:txBody>
                    <a:bodyPr/>
                    <a:lstStyle/>
                    <a:p>
                      <a:endParaRPr lang="ru-RU"/>
                    </a:p>
                  </a:txBody>
                  <a:tcPr/>
                </a:tc>
                <a:tc hMerge="1" vMerge="1">
                  <a:txBody>
                    <a:bodyPr/>
                    <a:lstStyle/>
                    <a:p>
                      <a:endParaRPr lang="ru-RU"/>
                    </a:p>
                  </a:txBody>
                  <a:tcPr/>
                </a:tc>
                <a:tc rowSpan="2">
                  <a:txBody>
                    <a:bodyPr/>
                    <a:lstStyle/>
                    <a:p>
                      <a:pPr algn="ctr">
                        <a:spcAft>
                          <a:spcPts val="0"/>
                        </a:spcAft>
                      </a:pPr>
                      <a:r>
                        <a:rPr lang="ru-RU" sz="1200" dirty="0">
                          <a:effectLst/>
                        </a:rPr>
                        <a:t>всего</a:t>
                      </a:r>
                      <a:endParaRPr lang="ru-RU" sz="1200" dirty="0">
                        <a:effectLst/>
                        <a:latin typeface="Times New Roman"/>
                        <a:ea typeface="Times New Roman"/>
                      </a:endParaRPr>
                    </a:p>
                  </a:txBody>
                  <a:tcPr marL="68580" marR="68580" marT="0" marB="0" anchor="ctr"/>
                </a:tc>
                <a:tc gridSpan="4">
                  <a:txBody>
                    <a:bodyPr/>
                    <a:lstStyle/>
                    <a:p>
                      <a:pPr algn="ctr">
                        <a:spcAft>
                          <a:spcPts val="0"/>
                        </a:spcAft>
                      </a:pPr>
                      <a:r>
                        <a:rPr lang="ru-RU" sz="1200">
                          <a:effectLst/>
                        </a:rPr>
                        <a:t>в том числе по причинам:</a:t>
                      </a:r>
                      <a:endParaRPr lang="ru-RU" sz="1200">
                        <a:effectLst/>
                        <a:latin typeface="Times New Roman"/>
                        <a:ea typeface="Times New Roman"/>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vMerge="1">
                  <a:txBody>
                    <a:bodyPr/>
                    <a:lstStyle/>
                    <a:p>
                      <a:endParaRPr lang="ru-RU"/>
                    </a:p>
                  </a:txBody>
                  <a:tcPr/>
                </a:tc>
              </a:tr>
              <a:tr h="1756969">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spcAft>
                          <a:spcPts val="0"/>
                        </a:spcAft>
                      </a:pPr>
                      <a:r>
                        <a:rPr lang="ru-RU" sz="1200" dirty="0" err="1" smtClean="0">
                          <a:effectLst/>
                        </a:rPr>
                        <a:t>обяза-тель-ного</a:t>
                      </a:r>
                      <a:r>
                        <a:rPr lang="ru-RU" sz="1200" dirty="0" smtClean="0">
                          <a:effectLst/>
                        </a:rPr>
                        <a:t> </a:t>
                      </a:r>
                      <a:r>
                        <a:rPr lang="ru-RU" sz="1200" dirty="0" err="1" smtClean="0">
                          <a:effectLst/>
                        </a:rPr>
                        <a:t>лече-ния</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err="1" smtClean="0">
                          <a:effectLst/>
                        </a:rPr>
                        <a:t>альтер-на-тивно-го</a:t>
                      </a:r>
                      <a:r>
                        <a:rPr lang="ru-RU" sz="1200" dirty="0" smtClean="0">
                          <a:effectLst/>
                        </a:rPr>
                        <a:t> </a:t>
                      </a:r>
                      <a:r>
                        <a:rPr lang="ru-RU" sz="1200" dirty="0" err="1" smtClean="0">
                          <a:effectLst/>
                        </a:rPr>
                        <a:t>лече-ния</a:t>
                      </a:r>
                      <a:endParaRPr lang="ru-RU" sz="1200" dirty="0">
                        <a:effectLst/>
                        <a:latin typeface="Times New Roman"/>
                        <a:ea typeface="Times New Roman"/>
                      </a:endParaRPr>
                    </a:p>
                  </a:txBody>
                  <a:tcPr marL="68580" marR="68580" marT="0" marB="0" anchor="ctr"/>
                </a:tc>
                <a:tc vMerge="1">
                  <a:txBody>
                    <a:bodyPr/>
                    <a:lstStyle/>
                    <a:p>
                      <a:endParaRPr lang="ru-RU"/>
                    </a:p>
                  </a:txBody>
                  <a:tcPr/>
                </a:tc>
                <a:tc>
                  <a:txBody>
                    <a:bodyPr/>
                    <a:lstStyle/>
                    <a:p>
                      <a:pPr algn="ctr">
                        <a:spcAft>
                          <a:spcPts val="0"/>
                        </a:spcAft>
                      </a:pPr>
                      <a:r>
                        <a:rPr lang="ru-RU" sz="1200" dirty="0">
                          <a:effectLst/>
                        </a:rPr>
                        <a:t>окончание лечения</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из них (гр.7) – находятся в ремиссии свыше 1 года</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отказ от лечения и самовольное прекращение лечения</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иное</a:t>
                      </a:r>
                    </a:p>
                    <a:p>
                      <a:pPr algn="ctr">
                        <a:spcAft>
                          <a:spcPts val="0"/>
                        </a:spcAft>
                      </a:pPr>
                      <a:r>
                        <a:rPr lang="ru-RU" sz="1200">
                          <a:effectLst/>
                        </a:rPr>
                        <a:t>(умер, осужден и т.п.)</a:t>
                      </a:r>
                      <a:endParaRPr lang="ru-RU" sz="1200">
                        <a:effectLst/>
                        <a:latin typeface="Times New Roman"/>
                        <a:ea typeface="Times New Roman"/>
                      </a:endParaRPr>
                    </a:p>
                  </a:txBody>
                  <a:tcPr marL="68580" marR="68580" marT="0" marB="0" anchor="ctr"/>
                </a:tc>
                <a:tc vMerge="1">
                  <a:txBody>
                    <a:bodyPr/>
                    <a:lstStyle/>
                    <a:p>
                      <a:endParaRPr lang="ru-RU"/>
                    </a:p>
                  </a:txBody>
                  <a:tcPr/>
                </a:tc>
              </a:tr>
              <a:tr h="445566">
                <a:tc>
                  <a:txBody>
                    <a:bodyPr/>
                    <a:lstStyle/>
                    <a:p>
                      <a:pPr algn="ctr">
                        <a:spcAft>
                          <a:spcPts val="0"/>
                        </a:spcAft>
                      </a:pPr>
                      <a:r>
                        <a:rPr lang="ru-RU" sz="1200" dirty="0">
                          <a:effectLst/>
                        </a:rPr>
                        <a:t>1</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2</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3</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4</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5</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6</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7</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8</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9</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10</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11</a:t>
                      </a:r>
                      <a:endParaRPr lang="ru-RU" sz="1200" dirty="0">
                        <a:effectLst/>
                        <a:latin typeface="Times New Roman"/>
                        <a:ea typeface="Times New Roman"/>
                      </a:endParaRPr>
                    </a:p>
                  </a:txBody>
                  <a:tcPr marL="68580" marR="68580" marT="0" marB="0" anchor="ctr"/>
                </a:tc>
              </a:tr>
              <a:tr h="461729">
                <a:tc>
                  <a:txBody>
                    <a:bodyPr/>
                    <a:lstStyle/>
                    <a:p>
                      <a:pPr>
                        <a:spcAft>
                          <a:spcPts val="0"/>
                        </a:spcAft>
                      </a:pPr>
                      <a:r>
                        <a:rPr lang="ru-RU" sz="1200">
                          <a:effectLst/>
                        </a:rPr>
                        <a:t>Синдром зависимости от алкоголя (стр. 01, 02)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01</a:t>
                      </a:r>
                      <a:endParaRPr lang="ru-RU" sz="1200">
                        <a:effectLst/>
                        <a:latin typeface="Times New Roman"/>
                        <a:ea typeface="Times New Roman"/>
                      </a:endParaRPr>
                    </a:p>
                  </a:txBody>
                  <a:tcPr marL="68580" marR="68580" marT="0" marB="0" anchor="ctr"/>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r>
              <a:tr h="495055">
                <a:tc>
                  <a:txBody>
                    <a:bodyPr/>
                    <a:lstStyle/>
                    <a:p>
                      <a:pPr>
                        <a:spcAft>
                          <a:spcPts val="0"/>
                        </a:spcAft>
                      </a:pPr>
                      <a:r>
                        <a:rPr lang="ru-RU" sz="1200" dirty="0">
                          <a:effectLst/>
                        </a:rPr>
                        <a:t>Синдром зависимости от </a:t>
                      </a:r>
                      <a:r>
                        <a:rPr lang="ru-RU" sz="1200" dirty="0" smtClean="0">
                          <a:effectLst/>
                        </a:rPr>
                        <a:t>наркотиков</a:t>
                      </a:r>
                      <a:r>
                        <a:rPr lang="ru-RU" sz="1200" baseline="0" dirty="0" smtClean="0">
                          <a:effectLst/>
                        </a:rPr>
                        <a:t> </a:t>
                      </a:r>
                      <a:r>
                        <a:rPr lang="ru-RU" sz="1200" dirty="0" smtClean="0">
                          <a:effectLst/>
                        </a:rPr>
                        <a:t>(</a:t>
                      </a:r>
                      <a:r>
                        <a:rPr lang="ru-RU" sz="1200" dirty="0">
                          <a:effectLst/>
                        </a:rPr>
                        <a:t>стр. 06)</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02</a:t>
                      </a:r>
                      <a:endParaRPr lang="ru-RU" sz="1200">
                        <a:effectLst/>
                        <a:latin typeface="Times New Roman"/>
                        <a:ea typeface="Times New Roman"/>
                      </a:endParaRPr>
                    </a:p>
                  </a:txBody>
                  <a:tcPr marL="68580" marR="68580" marT="0" marB="0" anchor="ctr"/>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r>
              <a:tr h="567450">
                <a:tc>
                  <a:txBody>
                    <a:bodyPr/>
                    <a:lstStyle/>
                    <a:p>
                      <a:pPr>
                        <a:spcAft>
                          <a:spcPts val="0"/>
                        </a:spcAft>
                      </a:pPr>
                      <a:r>
                        <a:rPr lang="ru-RU" sz="1200" dirty="0">
                          <a:effectLst/>
                        </a:rPr>
                        <a:t>Синдром зависимости от </a:t>
                      </a:r>
                      <a:r>
                        <a:rPr lang="ru-RU" sz="1200" dirty="0" err="1" smtClean="0">
                          <a:effectLst/>
                        </a:rPr>
                        <a:t>ненаркотич</a:t>
                      </a:r>
                      <a:r>
                        <a:rPr lang="ru-RU" sz="1200" dirty="0" smtClean="0">
                          <a:effectLst/>
                        </a:rPr>
                        <a:t>. </a:t>
                      </a:r>
                      <a:r>
                        <a:rPr lang="ru-RU" sz="1200" dirty="0">
                          <a:effectLst/>
                        </a:rPr>
                        <a:t>ПАВ (стр. 07)</a:t>
                      </a:r>
                      <a:endParaRPr lang="ru-RU" sz="1200" dirty="0">
                        <a:effectLst/>
                        <a:latin typeface="Times New Roman"/>
                        <a:ea typeface="Times New Roman"/>
                      </a:endParaRPr>
                    </a:p>
                  </a:txBody>
                  <a:tcPr marL="68580" marR="68580" marT="0" marB="0"/>
                </a:tc>
                <a:tc>
                  <a:txBody>
                    <a:bodyPr/>
                    <a:lstStyle/>
                    <a:p>
                      <a:pPr algn="ctr">
                        <a:spcAft>
                          <a:spcPts val="0"/>
                        </a:spcAft>
                      </a:pPr>
                      <a:r>
                        <a:rPr lang="ru-RU" sz="1200">
                          <a:effectLst/>
                        </a:rPr>
                        <a:t>03</a:t>
                      </a:r>
                      <a:endParaRPr lang="ru-RU" sz="1200">
                        <a:effectLst/>
                        <a:latin typeface="Times New Roman"/>
                        <a:ea typeface="Times New Roman"/>
                      </a:endParaRPr>
                    </a:p>
                  </a:txBody>
                  <a:tcPr marL="68580" marR="68580" marT="0" marB="0" anchor="ctr"/>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r>
              <a:tr h="332650">
                <a:tc>
                  <a:txBody>
                    <a:bodyPr/>
                    <a:lstStyle/>
                    <a:p>
                      <a:pPr>
                        <a:spcAft>
                          <a:spcPts val="0"/>
                        </a:spcAft>
                      </a:pPr>
                      <a:r>
                        <a:rPr lang="ru-RU" sz="1200">
                          <a:effectLst/>
                        </a:rPr>
                        <a:t>ИТОГО</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04</a:t>
                      </a:r>
                      <a:endParaRPr lang="ru-RU" sz="1200">
                        <a:effectLst/>
                        <a:latin typeface="Times New Roman"/>
                        <a:ea typeface="Times New Roman"/>
                      </a:endParaRPr>
                    </a:p>
                  </a:txBody>
                  <a:tcPr marL="68580" marR="68580" marT="0" marB="0" anchor="ctr"/>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a:effectLst/>
                        </a:rPr>
                        <a:t> </a:t>
                      </a:r>
                      <a:endParaRPr lang="ru-RU" sz="1200">
                        <a:effectLst/>
                        <a:latin typeface="Times New Roman"/>
                        <a:ea typeface="Times New Roman"/>
                      </a:endParaRPr>
                    </a:p>
                  </a:txBody>
                  <a:tcPr marL="68580" marR="68580" marT="0" marB="0"/>
                </a:tc>
                <a:tc>
                  <a:txBody>
                    <a:bodyPr/>
                    <a:lstStyle/>
                    <a:p>
                      <a:pPr>
                        <a:spcAft>
                          <a:spcPts val="0"/>
                        </a:spcAft>
                      </a:pPr>
                      <a:r>
                        <a:rPr lang="ru-RU" sz="1200" dirty="0">
                          <a:effectLst/>
                        </a:rPr>
                        <a:t> </a:t>
                      </a:r>
                      <a:endParaRPr lang="ru-RU" sz="1200" dirty="0">
                        <a:effectLst/>
                        <a:latin typeface="Times New Roman"/>
                        <a:ea typeface="Times New Roman"/>
                      </a:endParaRPr>
                    </a:p>
                  </a:txBody>
                  <a:tcPr marL="68580" marR="68580" marT="0" marB="0"/>
                </a:tc>
              </a:tr>
            </a:tbl>
          </a:graphicData>
        </a:graphic>
      </p:graphicFrame>
      <p:sp>
        <p:nvSpPr>
          <p:cNvPr id="7" name="Номер слайда 6"/>
          <p:cNvSpPr>
            <a:spLocks noGrp="1"/>
          </p:cNvSpPr>
          <p:nvPr>
            <p:ph type="sldNum" sz="quarter" idx="12"/>
          </p:nvPr>
        </p:nvSpPr>
        <p:spPr/>
        <p:txBody>
          <a:bodyPr/>
          <a:lstStyle/>
          <a:p>
            <a:pPr>
              <a:defRPr/>
            </a:pPr>
            <a:fld id="{EE8E554C-6023-4FB9-8046-5AB7784B9FC8}" type="slidenum">
              <a:rPr lang="ru-RU" smtClean="0"/>
              <a:pPr>
                <a:defRPr/>
              </a:pPr>
              <a:t>22</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142875"/>
            <a:ext cx="8229600" cy="1125538"/>
          </a:xfrm>
        </p:spPr>
        <p:txBody>
          <a:bodyPr/>
          <a:lstStyle/>
          <a:p>
            <a:pPr>
              <a:lnSpc>
                <a:spcPct val="80000"/>
              </a:lnSpc>
              <a:defRPr/>
            </a:pPr>
            <a:r>
              <a:rPr lang="ru-RU" altLang="ru-RU" sz="2800" b="1" dirty="0" smtClean="0">
                <a:latin typeface="+mn-lt"/>
              </a:rPr>
              <a:t>(2170) Контингенты пациентов, проходивших обязательное или альтернативное</a:t>
            </a:r>
            <a:br>
              <a:rPr lang="ru-RU" altLang="ru-RU" sz="2800" b="1" dirty="0" smtClean="0">
                <a:latin typeface="+mn-lt"/>
              </a:rPr>
            </a:br>
            <a:r>
              <a:rPr lang="ru-RU" altLang="ru-RU" sz="2800" b="1" dirty="0" smtClean="0">
                <a:latin typeface="+mn-lt"/>
              </a:rPr>
              <a:t>амбулаторное лечение </a:t>
            </a:r>
          </a:p>
        </p:txBody>
      </p:sp>
      <p:sp>
        <p:nvSpPr>
          <p:cNvPr id="44035" name="Rectangle 3"/>
          <p:cNvSpPr>
            <a:spLocks noGrp="1" noChangeArrowheads="1"/>
          </p:cNvSpPr>
          <p:nvPr>
            <p:ph type="body" idx="1"/>
          </p:nvPr>
        </p:nvSpPr>
        <p:spPr>
          <a:xfrm>
            <a:off x="250825" y="1358900"/>
            <a:ext cx="8731250" cy="5265738"/>
          </a:xfrm>
        </p:spPr>
        <p:txBody>
          <a:bodyPr/>
          <a:lstStyle/>
          <a:p>
            <a:pPr marL="0" indent="0">
              <a:lnSpc>
                <a:spcPct val="90000"/>
              </a:lnSpc>
              <a:buFontTx/>
              <a:buNone/>
            </a:pPr>
            <a:r>
              <a:rPr lang="ru-RU" altLang="ru-RU" sz="2400" smtClean="0"/>
              <a:t>	</a:t>
            </a:r>
            <a:r>
              <a:rPr lang="ru-RU" altLang="ru-RU" sz="2000" smtClean="0"/>
              <a:t>В </a:t>
            </a:r>
            <a:r>
              <a:rPr lang="ru-RU" altLang="ru-RU" sz="2000" b="1" smtClean="0"/>
              <a:t>графу 4</a:t>
            </a:r>
            <a:r>
              <a:rPr lang="ru-RU" altLang="ru-RU" sz="2000" smtClean="0"/>
              <a:t> включаются:</a:t>
            </a:r>
          </a:p>
          <a:p>
            <a:pPr marL="0" indent="0">
              <a:lnSpc>
                <a:spcPct val="90000"/>
              </a:lnSpc>
            </a:pPr>
            <a:r>
              <a:rPr lang="ru-RU" altLang="ru-RU" sz="2000" smtClean="0"/>
              <a:t>условно осужденные больные </a:t>
            </a:r>
            <a:r>
              <a:rPr lang="ru-RU" altLang="ru-RU" sz="2000" b="1" smtClean="0">
                <a:solidFill>
                  <a:srgbClr val="FF0000"/>
                </a:solidFill>
              </a:rPr>
              <a:t>алкоголизмом, наркоманиями и токсикоманиями</a:t>
            </a:r>
            <a:r>
              <a:rPr lang="ru-RU" altLang="ru-RU" sz="2000" smtClean="0"/>
              <a:t> по ст. 73 ч. 5 УК РФ (введена с 1997г.);</a:t>
            </a:r>
          </a:p>
          <a:p>
            <a:pPr marL="0" indent="0">
              <a:lnSpc>
                <a:spcPct val="90000"/>
              </a:lnSpc>
            </a:pPr>
            <a:r>
              <a:rPr lang="ru-RU" altLang="ru-RU" sz="2000" smtClean="0"/>
              <a:t>больные </a:t>
            </a:r>
            <a:r>
              <a:rPr lang="ru-RU" altLang="ru-RU" sz="2000" b="1" smtClean="0">
                <a:solidFill>
                  <a:srgbClr val="FF0000"/>
                </a:solidFill>
              </a:rPr>
              <a:t>наркоманиями</a:t>
            </a:r>
            <a:r>
              <a:rPr lang="ru-RU" altLang="ru-RU" sz="2000" smtClean="0"/>
              <a:t>, которым назначено основное наказание в виде штрафа, лишения права занимать определенные должности или заниматься определенной деятельностью, обязательных работ, исправительных работ или ограничения свободы, а также обязанность пройти лечение от наркомании и медицинскую и (или) социальную реабилитацию (ст.72.1 – введена в УК РФ в 2014 г.);</a:t>
            </a:r>
          </a:p>
          <a:p>
            <a:pPr marL="0" indent="0">
              <a:lnSpc>
                <a:spcPct val="90000"/>
              </a:lnSpc>
            </a:pPr>
            <a:r>
              <a:rPr lang="ru-RU" altLang="ru-RU" sz="2000" smtClean="0"/>
              <a:t>больные </a:t>
            </a:r>
            <a:r>
              <a:rPr lang="ru-RU" altLang="ru-RU" sz="2000" b="1" smtClean="0">
                <a:solidFill>
                  <a:srgbClr val="FF0000"/>
                </a:solidFill>
              </a:rPr>
              <a:t>наркоманиями</a:t>
            </a:r>
            <a:r>
              <a:rPr lang="ru-RU" altLang="ru-RU" sz="2000" smtClean="0"/>
              <a:t>, которые совершили административное правонарушение и на них судом  возложена  обязанность .... лечение от наркомании и (или) медицинскую и (или) социальную реабилитацию (ч.2.1. ст. 4.1. – введена в КоАП РФ в 2014 г.). </a:t>
            </a:r>
          </a:p>
          <a:p>
            <a:pPr marL="0" indent="0">
              <a:lnSpc>
                <a:spcPct val="90000"/>
              </a:lnSpc>
              <a:buFontTx/>
              <a:buNone/>
            </a:pPr>
            <a:r>
              <a:rPr lang="ru-RU" altLang="ru-RU" sz="2000" smtClean="0"/>
              <a:t>	В </a:t>
            </a:r>
            <a:r>
              <a:rPr lang="ru-RU" altLang="ru-RU" sz="2000" b="1" smtClean="0"/>
              <a:t>графу 5</a:t>
            </a:r>
            <a:r>
              <a:rPr lang="ru-RU" altLang="ru-RU" sz="2000" smtClean="0"/>
              <a:t> включаются: </a:t>
            </a:r>
            <a:endParaRPr lang="en-US" altLang="ru-RU" sz="2000" smtClean="0">
              <a:solidFill>
                <a:srgbClr val="0000FF"/>
              </a:solidFill>
            </a:endParaRPr>
          </a:p>
          <a:p>
            <a:pPr marL="0" indent="0">
              <a:lnSpc>
                <a:spcPct val="90000"/>
              </a:lnSpc>
            </a:pPr>
            <a:r>
              <a:rPr lang="ru-RU" altLang="ru-RU" sz="2000" smtClean="0"/>
              <a:t>больные </a:t>
            </a:r>
            <a:r>
              <a:rPr lang="ru-RU" altLang="ru-RU" sz="2000" b="1" smtClean="0">
                <a:solidFill>
                  <a:srgbClr val="FF0000"/>
                </a:solidFill>
              </a:rPr>
              <a:t>наркоманиями</a:t>
            </a:r>
            <a:r>
              <a:rPr lang="ru-RU" altLang="ru-RU" sz="2000" smtClean="0"/>
              <a:t>, наказание которых в виде лишения свободы заменяется на «альтернативное» лечение и медико-социальную реабилитацию (ст. 82.1 УК РФ введена в 2011 г.).    </a:t>
            </a:r>
          </a:p>
          <a:p>
            <a:pPr marL="0" indent="0">
              <a:lnSpc>
                <a:spcPct val="90000"/>
              </a:lnSpc>
            </a:pPr>
            <a:endParaRPr lang="ru-RU" altLang="ru-RU" sz="2000" smtClean="0"/>
          </a:p>
          <a:p>
            <a:pPr marL="0" indent="0">
              <a:lnSpc>
                <a:spcPct val="90000"/>
              </a:lnSpc>
            </a:pPr>
            <a:endParaRPr lang="ru-RU" altLang="ru-RU" sz="200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23</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457200" y="274638"/>
            <a:ext cx="8229600" cy="633412"/>
          </a:xfrm>
        </p:spPr>
        <p:txBody>
          <a:bodyPr/>
          <a:lstStyle/>
          <a:p>
            <a:pPr>
              <a:lnSpc>
                <a:spcPct val="80000"/>
              </a:lnSpc>
              <a:defRPr/>
            </a:pPr>
            <a:r>
              <a:rPr lang="ru-RU" altLang="ru-RU" sz="3000" b="1" dirty="0" smtClean="0">
                <a:latin typeface="+mn-lt"/>
              </a:rPr>
              <a:t>(2170) продолжение</a:t>
            </a:r>
            <a:r>
              <a:rPr lang="ru-RU" altLang="ru-RU" sz="2800" b="1" dirty="0" smtClean="0">
                <a:latin typeface="+mn-lt"/>
              </a:rPr>
              <a:t> </a:t>
            </a:r>
          </a:p>
        </p:txBody>
      </p:sp>
      <p:sp>
        <p:nvSpPr>
          <p:cNvPr id="45059" name="Rectangle 3"/>
          <p:cNvSpPr>
            <a:spLocks noGrp="1" noChangeArrowheads="1"/>
          </p:cNvSpPr>
          <p:nvPr>
            <p:ph type="body" idx="1"/>
          </p:nvPr>
        </p:nvSpPr>
        <p:spPr>
          <a:xfrm>
            <a:off x="431800" y="1187450"/>
            <a:ext cx="8370888" cy="5391150"/>
          </a:xfrm>
        </p:spPr>
        <p:txBody>
          <a:bodyPr/>
          <a:lstStyle/>
          <a:p>
            <a:pPr>
              <a:lnSpc>
                <a:spcPct val="80000"/>
              </a:lnSpc>
              <a:buFontTx/>
              <a:buNone/>
            </a:pPr>
            <a:r>
              <a:rPr lang="ru-RU" altLang="ru-RU" sz="2800" b="1" smtClean="0"/>
              <a:t>	</a:t>
            </a:r>
            <a:r>
              <a:rPr lang="ru-RU" altLang="ru-RU" sz="2200" b="1" smtClean="0"/>
              <a:t>Внутритабличная проверка</a:t>
            </a:r>
            <a:r>
              <a:rPr lang="ru-RU" altLang="ru-RU" sz="2200" smtClean="0"/>
              <a:t>:</a:t>
            </a:r>
            <a:endParaRPr lang="en-US" altLang="ru-RU" sz="2200" smtClean="0">
              <a:solidFill>
                <a:srgbClr val="0000FF"/>
              </a:solidFill>
            </a:endParaRPr>
          </a:p>
          <a:p>
            <a:pPr>
              <a:lnSpc>
                <a:spcPct val="80000"/>
              </a:lnSpc>
            </a:pPr>
            <a:r>
              <a:rPr lang="ru-RU" altLang="ru-RU" sz="2200" smtClean="0"/>
              <a:t>графа 3 </a:t>
            </a:r>
            <a:r>
              <a:rPr lang="ru-RU" altLang="ru-RU" sz="2200" b="1" smtClean="0"/>
              <a:t>=</a:t>
            </a:r>
            <a:r>
              <a:rPr lang="ru-RU" altLang="ru-RU" sz="2200" smtClean="0"/>
              <a:t> графы 4 </a:t>
            </a:r>
            <a:r>
              <a:rPr lang="ru-RU" altLang="ru-RU" sz="2200" b="1" smtClean="0"/>
              <a:t>+</a:t>
            </a:r>
            <a:r>
              <a:rPr lang="ru-RU" altLang="ru-RU" sz="2200" smtClean="0"/>
              <a:t> 5 по всем строкам;</a:t>
            </a:r>
          </a:p>
          <a:p>
            <a:pPr>
              <a:lnSpc>
                <a:spcPct val="80000"/>
              </a:lnSpc>
            </a:pPr>
            <a:r>
              <a:rPr lang="ru-RU" altLang="ru-RU" sz="2200" smtClean="0"/>
              <a:t>графа 6 </a:t>
            </a:r>
            <a:r>
              <a:rPr lang="ru-RU" altLang="ru-RU" sz="2200" b="1" smtClean="0"/>
              <a:t>=</a:t>
            </a:r>
            <a:r>
              <a:rPr lang="ru-RU" altLang="ru-RU" sz="2200" smtClean="0"/>
              <a:t> графы 7</a:t>
            </a:r>
            <a:r>
              <a:rPr lang="ru-RU" altLang="ru-RU" sz="2200" b="1" smtClean="0"/>
              <a:t>+</a:t>
            </a:r>
            <a:r>
              <a:rPr lang="ru-RU" altLang="ru-RU" sz="2200" smtClean="0"/>
              <a:t>9</a:t>
            </a:r>
            <a:r>
              <a:rPr lang="ru-RU" altLang="ru-RU" sz="2200" b="1" smtClean="0"/>
              <a:t>+</a:t>
            </a:r>
            <a:r>
              <a:rPr lang="ru-RU" altLang="ru-RU" sz="2200" smtClean="0"/>
              <a:t>10 по всем строкам;</a:t>
            </a:r>
          </a:p>
          <a:p>
            <a:pPr>
              <a:lnSpc>
                <a:spcPct val="80000"/>
              </a:lnSpc>
            </a:pPr>
            <a:r>
              <a:rPr lang="ru-RU" altLang="ru-RU" sz="2200" smtClean="0"/>
              <a:t>графа 7 </a:t>
            </a:r>
            <a:r>
              <a:rPr lang="en-US" altLang="ru-RU" sz="2200" b="1" smtClean="0"/>
              <a:t>&gt; </a:t>
            </a:r>
            <a:r>
              <a:rPr lang="ru-RU" altLang="ru-RU" sz="2200" smtClean="0"/>
              <a:t>графа 8 по всем строкам;</a:t>
            </a:r>
          </a:p>
          <a:p>
            <a:pPr>
              <a:lnSpc>
                <a:spcPct val="80000"/>
              </a:lnSpc>
            </a:pPr>
            <a:r>
              <a:rPr lang="ru-RU" altLang="ru-RU" sz="2200" smtClean="0"/>
              <a:t>строка 4 </a:t>
            </a:r>
            <a:r>
              <a:rPr lang="ru-RU" altLang="ru-RU" sz="2200" b="1" smtClean="0"/>
              <a:t>=</a:t>
            </a:r>
            <a:r>
              <a:rPr lang="ru-RU" altLang="ru-RU" sz="2200" smtClean="0"/>
              <a:t> строки 1</a:t>
            </a:r>
            <a:r>
              <a:rPr lang="ru-RU" altLang="ru-RU" sz="2200" b="1" smtClean="0"/>
              <a:t>+</a:t>
            </a:r>
            <a:r>
              <a:rPr lang="ru-RU" altLang="ru-RU" sz="2200" smtClean="0"/>
              <a:t>2</a:t>
            </a:r>
            <a:r>
              <a:rPr lang="ru-RU" altLang="ru-RU" sz="2200" b="1" smtClean="0"/>
              <a:t>+</a:t>
            </a:r>
            <a:r>
              <a:rPr lang="ru-RU" altLang="ru-RU" sz="2200" smtClean="0"/>
              <a:t>3 по всем графам. </a:t>
            </a:r>
            <a:r>
              <a:rPr lang="ru-RU" sz="2400" b="1" smtClean="0">
                <a:solidFill>
                  <a:srgbClr val="0000FF"/>
                </a:solidFill>
                <a:sym typeface="Wingdings" pitchFamily="2" charset="2"/>
              </a:rPr>
              <a:t></a:t>
            </a:r>
            <a:endParaRPr lang="ru-RU" altLang="ru-RU" sz="2200" b="1" smtClean="0">
              <a:solidFill>
                <a:srgbClr val="0000FF"/>
              </a:solidFill>
            </a:endParaRPr>
          </a:p>
          <a:p>
            <a:pPr>
              <a:lnSpc>
                <a:spcPct val="80000"/>
              </a:lnSpc>
              <a:buFontTx/>
              <a:buNone/>
            </a:pPr>
            <a:r>
              <a:rPr lang="ru-RU" altLang="ru-RU" sz="2200" smtClean="0"/>
              <a:t>	</a:t>
            </a:r>
            <a:r>
              <a:rPr lang="ru-RU" altLang="ru-RU" sz="2200" b="1" smtClean="0"/>
              <a:t>Межтабличная проверка:</a:t>
            </a:r>
          </a:p>
          <a:p>
            <a:pPr>
              <a:lnSpc>
                <a:spcPct val="80000"/>
              </a:lnSpc>
            </a:pPr>
            <a:r>
              <a:rPr lang="ru-RU" altLang="ru-RU" sz="2200" smtClean="0"/>
              <a:t>таблица 2170 строка 4 графы 4</a:t>
            </a:r>
            <a:r>
              <a:rPr lang="ru-RU" altLang="ru-RU" sz="2200" b="1" smtClean="0"/>
              <a:t>+</a:t>
            </a:r>
            <a:r>
              <a:rPr lang="ru-RU" altLang="ru-RU" sz="2200" smtClean="0"/>
              <a:t>5 </a:t>
            </a:r>
            <a:r>
              <a:rPr lang="en-US" altLang="ru-RU" sz="2200" b="1" smtClean="0"/>
              <a:t>&lt;</a:t>
            </a:r>
            <a:r>
              <a:rPr lang="ru-RU" altLang="ru-RU" sz="2200" b="1" smtClean="0"/>
              <a:t>=</a:t>
            </a:r>
            <a:r>
              <a:rPr lang="ru-RU" altLang="ru-RU" sz="2200" smtClean="0"/>
              <a:t> таблица 2600 строка 1 графа 3; при несоблюдении выражения требуются пояснения.</a:t>
            </a:r>
          </a:p>
          <a:p>
            <a:pPr>
              <a:lnSpc>
                <a:spcPct val="80000"/>
              </a:lnSpc>
              <a:buFontTx/>
              <a:buNone/>
            </a:pPr>
            <a:r>
              <a:rPr lang="ru-RU" altLang="ru-RU" sz="2200" smtClean="0">
                <a:solidFill>
                  <a:srgbClr val="C00000"/>
                </a:solidFill>
              </a:rPr>
              <a:t>	</a:t>
            </a:r>
            <a:r>
              <a:rPr lang="ru-RU" altLang="ru-RU" sz="2200" b="1" smtClean="0"/>
              <a:t>Межгодовая  проверка движения: </a:t>
            </a:r>
          </a:p>
          <a:p>
            <a:pPr>
              <a:lnSpc>
                <a:spcPct val="80000"/>
              </a:lnSpc>
            </a:pPr>
            <a:r>
              <a:rPr lang="ru-RU" altLang="ru-RU" sz="2200" smtClean="0"/>
              <a:t>осталось на конец прошлого года (</a:t>
            </a:r>
            <a:r>
              <a:rPr lang="ru-RU" altLang="ru-RU" sz="2200" b="1" smtClean="0"/>
              <a:t>графа 11</a:t>
            </a:r>
            <a:r>
              <a:rPr lang="ru-RU" altLang="ru-RU" sz="2200" smtClean="0"/>
              <a:t>) </a:t>
            </a:r>
            <a:r>
              <a:rPr lang="ru-RU" altLang="ru-RU" sz="2200" b="1" smtClean="0"/>
              <a:t>+</a:t>
            </a:r>
            <a:r>
              <a:rPr lang="ru-RU" altLang="ru-RU" sz="2200" smtClean="0"/>
              <a:t> обратились в  течение года  (</a:t>
            </a:r>
            <a:r>
              <a:rPr lang="ru-RU" altLang="ru-RU" sz="2200" b="1" smtClean="0"/>
              <a:t>графа 3</a:t>
            </a:r>
            <a:r>
              <a:rPr lang="ru-RU" altLang="ru-RU" sz="2200" smtClean="0"/>
              <a:t>) </a:t>
            </a:r>
            <a:r>
              <a:rPr lang="ru-RU" altLang="ru-RU" sz="2200" b="1" smtClean="0"/>
              <a:t>– </a:t>
            </a:r>
            <a:r>
              <a:rPr lang="ru-RU" altLang="ru-RU" sz="2200" smtClean="0"/>
              <a:t> прекратили лечение в отчетном году (</a:t>
            </a:r>
            <a:r>
              <a:rPr lang="ru-RU" altLang="ru-RU" sz="2200" b="1" smtClean="0"/>
              <a:t>графа 6</a:t>
            </a:r>
            <a:r>
              <a:rPr lang="ru-RU" altLang="ru-RU" sz="2200" smtClean="0"/>
              <a:t>) </a:t>
            </a:r>
            <a:r>
              <a:rPr lang="ru-RU" altLang="ru-RU" sz="2200" b="1" smtClean="0"/>
              <a:t>=</a:t>
            </a:r>
            <a:r>
              <a:rPr lang="ru-RU" altLang="ru-RU" sz="2200" smtClean="0"/>
              <a:t> осталось на конец отчетного года (</a:t>
            </a:r>
            <a:r>
              <a:rPr lang="ru-RU" altLang="ru-RU" sz="2200" b="1" smtClean="0"/>
              <a:t>графа 11</a:t>
            </a:r>
            <a:r>
              <a:rPr lang="ru-RU" altLang="ru-RU" sz="2200" smtClean="0"/>
              <a:t>).</a:t>
            </a:r>
            <a:r>
              <a:rPr lang="ru-RU" altLang="ru-RU" sz="2200" smtClean="0">
                <a:solidFill>
                  <a:srgbClr val="0000FF"/>
                </a:solidFill>
              </a:rPr>
              <a:t> </a:t>
            </a:r>
            <a:r>
              <a:rPr lang="ru-RU" sz="2400" b="1" smtClean="0">
                <a:solidFill>
                  <a:srgbClr val="0000FF"/>
                </a:solidFill>
                <a:sym typeface="Wingdings" pitchFamily="2" charset="2"/>
              </a:rPr>
              <a:t></a:t>
            </a:r>
            <a:endParaRPr lang="ru-RU" altLang="ru-RU" sz="2200" smtClean="0">
              <a:solidFill>
                <a:srgbClr val="0000FF"/>
              </a:solidFill>
            </a:endParaRPr>
          </a:p>
          <a:p>
            <a:pPr>
              <a:lnSpc>
                <a:spcPct val="80000"/>
              </a:lnSpc>
            </a:pPr>
            <a:r>
              <a:rPr lang="ru-RU" altLang="ru-RU" sz="2200" smtClean="0"/>
              <a:t>Проверка осуществляется по всем строкам.</a:t>
            </a:r>
          </a:p>
          <a:p>
            <a:pPr>
              <a:lnSpc>
                <a:spcPct val="80000"/>
              </a:lnSpc>
            </a:pPr>
            <a:r>
              <a:rPr lang="ru-RU" altLang="ru-RU" sz="2200" smtClean="0"/>
              <a:t>Диагностические переходы маловероятны. </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24</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Заголовок 1"/>
          <p:cNvSpPr>
            <a:spLocks noGrp="1"/>
          </p:cNvSpPr>
          <p:nvPr>
            <p:ph type="title"/>
          </p:nvPr>
        </p:nvSpPr>
        <p:spPr/>
        <p:txBody>
          <a:bodyPr/>
          <a:lstStyle/>
          <a:p>
            <a:r>
              <a:rPr lang="ru-RU" sz="2400" b="1" dirty="0" smtClean="0">
                <a:latin typeface="+mn-lt"/>
              </a:rPr>
              <a:t>Раздел II. (2200) Деятельность  врачей, осуществляющих амбулаторную помощь пациентам наркологического профиля </a:t>
            </a:r>
          </a:p>
        </p:txBody>
      </p:sp>
      <p:graphicFrame>
        <p:nvGraphicFramePr>
          <p:cNvPr id="8" name="Объект 7"/>
          <p:cNvGraphicFramePr>
            <a:graphicFrameLocks noGrp="1"/>
          </p:cNvGraphicFramePr>
          <p:nvPr>
            <p:ph idx="1"/>
          </p:nvPr>
        </p:nvGraphicFramePr>
        <p:xfrm>
          <a:off x="476545" y="1554519"/>
          <a:ext cx="8229600" cy="4624713"/>
        </p:xfrm>
        <a:graphic>
          <a:graphicData uri="http://schemas.openxmlformats.org/drawingml/2006/table">
            <a:tbl>
              <a:tblPr firstRow="1" bandRow="1">
                <a:tableStyleId>{21E4AEA4-8DFA-4A89-87EB-49C32662AFE0}</a:tableStyleId>
              </a:tblPr>
              <a:tblGrid>
                <a:gridCol w="1684530"/>
                <a:gridCol w="405045"/>
                <a:gridCol w="810090"/>
                <a:gridCol w="757935"/>
                <a:gridCol w="1042265"/>
                <a:gridCol w="945105"/>
                <a:gridCol w="900100"/>
                <a:gridCol w="770130"/>
                <a:gridCol w="914400"/>
              </a:tblGrid>
              <a:tr h="648615">
                <a:tc rowSpan="3">
                  <a:txBody>
                    <a:bodyPr/>
                    <a:lstStyle/>
                    <a:p>
                      <a:pPr algn="ctr">
                        <a:lnSpc>
                          <a:spcPts val="1000"/>
                        </a:lnSpc>
                        <a:spcAft>
                          <a:spcPts val="0"/>
                        </a:spcAft>
                      </a:pPr>
                      <a:r>
                        <a:rPr lang="ru-RU" sz="1200" dirty="0">
                          <a:effectLst/>
                        </a:rPr>
                        <a:t>Наименование должностей</a:t>
                      </a:r>
                      <a:endParaRPr lang="ru-RU" sz="1200" dirty="0">
                        <a:effectLst/>
                        <a:latin typeface="Times New Roman"/>
                        <a:ea typeface="Times New Roman"/>
                      </a:endParaRPr>
                    </a:p>
                  </a:txBody>
                  <a:tcPr marL="68580" marR="68580" marT="0" marB="0" anchor="ctr"/>
                </a:tc>
                <a:tc rowSpan="3">
                  <a:txBody>
                    <a:bodyPr/>
                    <a:lstStyle/>
                    <a:p>
                      <a:pPr marL="71755" marR="71755" algn="ctr">
                        <a:lnSpc>
                          <a:spcPts val="1000"/>
                        </a:lnSpc>
                        <a:spcAft>
                          <a:spcPts val="0"/>
                        </a:spcAft>
                      </a:pPr>
                      <a:r>
                        <a:rPr lang="ru-RU" sz="1200" dirty="0">
                          <a:effectLst/>
                        </a:rPr>
                        <a:t>№ стр.</a:t>
                      </a:r>
                      <a:endParaRPr lang="ru-RU" sz="1200" dirty="0">
                        <a:effectLst/>
                        <a:latin typeface="Times New Roman"/>
                        <a:ea typeface="Times New Roman"/>
                      </a:endParaRPr>
                    </a:p>
                  </a:txBody>
                  <a:tcPr marL="68580" marR="68580" marT="0" marB="0" vert="vert270" anchor="ctr"/>
                </a:tc>
                <a:tc rowSpan="3">
                  <a:txBody>
                    <a:bodyPr/>
                    <a:lstStyle/>
                    <a:p>
                      <a:pPr algn="ctr">
                        <a:lnSpc>
                          <a:spcPts val="1000"/>
                        </a:lnSpc>
                        <a:spcAft>
                          <a:spcPts val="0"/>
                        </a:spcAft>
                      </a:pPr>
                      <a:r>
                        <a:rPr lang="ru-RU" sz="1200" dirty="0">
                          <a:effectLst/>
                        </a:rPr>
                        <a:t>Занято должностей на конец года</a:t>
                      </a:r>
                      <a:endParaRPr lang="ru-RU" sz="1200" dirty="0">
                        <a:effectLst/>
                        <a:latin typeface="Times New Roman"/>
                        <a:ea typeface="Times New Roman"/>
                      </a:endParaRPr>
                    </a:p>
                  </a:txBody>
                  <a:tcPr marL="68580" marR="68580" marT="0" marB="0" anchor="ctr"/>
                </a:tc>
                <a:tc gridSpan="4">
                  <a:txBody>
                    <a:bodyPr/>
                    <a:lstStyle/>
                    <a:p>
                      <a:pPr algn="ctr">
                        <a:lnSpc>
                          <a:spcPts val="1000"/>
                        </a:lnSpc>
                        <a:spcAft>
                          <a:spcPts val="0"/>
                        </a:spcAft>
                      </a:pPr>
                      <a:r>
                        <a:rPr lang="ru-RU" sz="1200" dirty="0">
                          <a:effectLst/>
                        </a:rPr>
                        <a:t>Число посещений к врачам </a:t>
                      </a:r>
                      <a:endParaRPr lang="ru-RU" sz="1200" dirty="0">
                        <a:effectLst/>
                        <a:latin typeface="Times New Roman"/>
                        <a:ea typeface="Times New Roman"/>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gridSpan="2">
                  <a:txBody>
                    <a:bodyPr/>
                    <a:lstStyle/>
                    <a:p>
                      <a:pPr algn="ctr">
                        <a:lnSpc>
                          <a:spcPts val="1000"/>
                        </a:lnSpc>
                        <a:spcAft>
                          <a:spcPts val="0"/>
                        </a:spcAft>
                      </a:pPr>
                      <a:r>
                        <a:rPr lang="ru-RU" sz="1200" dirty="0">
                          <a:effectLst/>
                        </a:rPr>
                        <a:t>Число посещений  по поводу заболевания (из гр.4)</a:t>
                      </a:r>
                      <a:endParaRPr lang="ru-RU" sz="1200" dirty="0">
                        <a:effectLst/>
                        <a:latin typeface="Times New Roman"/>
                        <a:ea typeface="Times New Roman"/>
                      </a:endParaRPr>
                    </a:p>
                  </a:txBody>
                  <a:tcPr marL="68580" marR="68580" marT="0" marB="0" anchor="ctr"/>
                </a:tc>
                <a:tc hMerge="1">
                  <a:txBody>
                    <a:bodyPr/>
                    <a:lstStyle/>
                    <a:p>
                      <a:endParaRPr lang="ru-RU"/>
                    </a:p>
                  </a:txBody>
                  <a:tcPr/>
                </a:tc>
              </a:tr>
              <a:tr h="288549">
                <a:tc vMerge="1">
                  <a:txBody>
                    <a:bodyPr/>
                    <a:lstStyle/>
                    <a:p>
                      <a:endParaRPr lang="ru-RU"/>
                    </a:p>
                  </a:txBody>
                  <a:tcPr/>
                </a:tc>
                <a:tc vMerge="1">
                  <a:txBody>
                    <a:bodyPr/>
                    <a:lstStyle/>
                    <a:p>
                      <a:endParaRPr lang="ru-RU"/>
                    </a:p>
                  </a:txBody>
                  <a:tcPr/>
                </a:tc>
                <a:tc vMerge="1">
                  <a:txBody>
                    <a:bodyPr/>
                    <a:lstStyle/>
                    <a:p>
                      <a:endParaRPr lang="ru-RU"/>
                    </a:p>
                  </a:txBody>
                  <a:tcPr/>
                </a:tc>
                <a:tc rowSpan="2">
                  <a:txBody>
                    <a:bodyPr/>
                    <a:lstStyle/>
                    <a:p>
                      <a:pPr algn="ctr">
                        <a:lnSpc>
                          <a:spcPts val="1000"/>
                        </a:lnSpc>
                        <a:spcAft>
                          <a:spcPts val="0"/>
                        </a:spcAft>
                      </a:pPr>
                      <a:r>
                        <a:rPr lang="ru-RU" sz="1200" dirty="0">
                          <a:effectLst/>
                        </a:rPr>
                        <a:t>всего</a:t>
                      </a:r>
                      <a:endParaRPr lang="ru-RU" sz="1200" dirty="0">
                        <a:effectLst/>
                        <a:latin typeface="Times New Roman"/>
                        <a:ea typeface="Times New Roman"/>
                      </a:endParaRPr>
                    </a:p>
                  </a:txBody>
                  <a:tcPr marL="68580" marR="68580" marT="0" marB="0" anchor="ctr"/>
                </a:tc>
                <a:tc gridSpan="3">
                  <a:txBody>
                    <a:bodyPr/>
                    <a:lstStyle/>
                    <a:p>
                      <a:pPr algn="ctr">
                        <a:lnSpc>
                          <a:spcPts val="1000"/>
                        </a:lnSpc>
                        <a:spcAft>
                          <a:spcPts val="0"/>
                        </a:spcAft>
                      </a:pPr>
                      <a:r>
                        <a:rPr lang="ru-RU" sz="1200" dirty="0">
                          <a:effectLst/>
                        </a:rPr>
                        <a:t>сделано по поводу (из гр.4):</a:t>
                      </a:r>
                      <a:endParaRPr lang="ru-RU" sz="1200" dirty="0">
                        <a:effectLst/>
                        <a:latin typeface="Times New Roman"/>
                        <a:ea typeface="Times New Roman"/>
                      </a:endParaRPr>
                    </a:p>
                  </a:txBody>
                  <a:tcPr marL="68580" marR="68580" marT="0" marB="0" anchor="ctr"/>
                </a:tc>
                <a:tc hMerge="1">
                  <a:txBody>
                    <a:bodyPr/>
                    <a:lstStyle/>
                    <a:p>
                      <a:endParaRPr lang="ru-RU"/>
                    </a:p>
                  </a:txBody>
                  <a:tcPr/>
                </a:tc>
                <a:tc hMerge="1">
                  <a:txBody>
                    <a:bodyPr/>
                    <a:lstStyle/>
                    <a:p>
                      <a:endParaRPr lang="ru-RU"/>
                    </a:p>
                  </a:txBody>
                  <a:tcPr/>
                </a:tc>
                <a:tc rowSpan="2">
                  <a:txBody>
                    <a:bodyPr/>
                    <a:lstStyle/>
                    <a:p>
                      <a:pPr algn="ctr">
                        <a:lnSpc>
                          <a:spcPts val="1000"/>
                        </a:lnSpc>
                        <a:spcAft>
                          <a:spcPts val="0"/>
                        </a:spcAft>
                      </a:pPr>
                      <a:r>
                        <a:rPr lang="ru-RU" sz="1200">
                          <a:effectLst/>
                        </a:rPr>
                        <a:t>всего</a:t>
                      </a:r>
                      <a:endParaRPr lang="ru-RU" sz="1200">
                        <a:effectLst/>
                        <a:latin typeface="Times New Roman"/>
                        <a:ea typeface="Times New Roman"/>
                      </a:endParaRPr>
                    </a:p>
                  </a:txBody>
                  <a:tcPr marL="68580" marR="68580" marT="0" marB="0" anchor="ctr"/>
                </a:tc>
                <a:tc rowSpan="2">
                  <a:txBody>
                    <a:bodyPr/>
                    <a:lstStyle/>
                    <a:p>
                      <a:pPr algn="ctr">
                        <a:lnSpc>
                          <a:spcPts val="1000"/>
                        </a:lnSpc>
                        <a:spcAft>
                          <a:spcPts val="0"/>
                        </a:spcAft>
                      </a:pPr>
                      <a:r>
                        <a:rPr lang="ru-RU" sz="1200">
                          <a:effectLst/>
                        </a:rPr>
                        <a:t>из них - детьми в возрасте  –</a:t>
                      </a:r>
                    </a:p>
                    <a:p>
                      <a:pPr algn="ctr">
                        <a:lnSpc>
                          <a:spcPts val="1000"/>
                        </a:lnSpc>
                        <a:spcAft>
                          <a:spcPts val="0"/>
                        </a:spcAft>
                      </a:pPr>
                      <a:r>
                        <a:rPr lang="ru-RU" sz="1200">
                          <a:effectLst/>
                        </a:rPr>
                        <a:t> 0-17 лет вкл.</a:t>
                      </a:r>
                      <a:endParaRPr lang="ru-RU" sz="1200">
                        <a:effectLst/>
                        <a:latin typeface="Times New Roman"/>
                        <a:ea typeface="Times New Roman"/>
                      </a:endParaRPr>
                    </a:p>
                  </a:txBody>
                  <a:tcPr marL="68580" marR="68580" marT="0" marB="0" anchor="ctr"/>
                </a:tc>
              </a:tr>
              <a:tr h="817427">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ts val="1000"/>
                        </a:lnSpc>
                        <a:spcAft>
                          <a:spcPts val="0"/>
                        </a:spcAft>
                      </a:pPr>
                      <a:r>
                        <a:rPr lang="ru-RU" sz="1200" dirty="0" smtClean="0">
                          <a:effectLst/>
                        </a:rPr>
                        <a:t>освидетельствования </a:t>
                      </a:r>
                      <a:r>
                        <a:rPr lang="ru-RU" sz="1200" dirty="0">
                          <a:effectLst/>
                        </a:rPr>
                        <a:t>для работы и иных целей</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реабилитации</a:t>
                      </a:r>
                    </a:p>
                    <a:p>
                      <a:pPr algn="ctr">
                        <a:lnSpc>
                          <a:spcPts val="1000"/>
                        </a:lnSpc>
                        <a:spcAft>
                          <a:spcPts val="0"/>
                        </a:spcAft>
                      </a:pPr>
                      <a:r>
                        <a:rPr lang="ru-RU" sz="1200" dirty="0">
                          <a:effectLst/>
                        </a:rPr>
                        <a:t>(</a:t>
                      </a:r>
                      <a:r>
                        <a:rPr lang="en-US" sz="1200" dirty="0">
                          <a:effectLst/>
                        </a:rPr>
                        <a:t>Z</a:t>
                      </a:r>
                      <a:r>
                        <a:rPr lang="ru-RU" sz="1200" dirty="0">
                          <a:effectLst/>
                        </a:rPr>
                        <a:t>50.2, 50.3, 50.8) </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детьми  в возрасте </a:t>
                      </a:r>
                    </a:p>
                    <a:p>
                      <a:pPr algn="ctr">
                        <a:lnSpc>
                          <a:spcPts val="1000"/>
                        </a:lnSpc>
                        <a:spcAft>
                          <a:spcPts val="0"/>
                        </a:spcAft>
                      </a:pPr>
                      <a:r>
                        <a:rPr lang="ru-RU" sz="1200" dirty="0">
                          <a:effectLst/>
                        </a:rPr>
                        <a:t>0-17 лет </a:t>
                      </a:r>
                      <a:r>
                        <a:rPr lang="ru-RU" sz="1200" dirty="0" smtClean="0">
                          <a:effectLst/>
                        </a:rPr>
                        <a:t>вкл.</a:t>
                      </a:r>
                      <a:endParaRPr lang="ru-RU" sz="1200" dirty="0">
                        <a:effectLst/>
                        <a:latin typeface="Times New Roman"/>
                        <a:ea typeface="Times New Roman"/>
                      </a:endParaRPr>
                    </a:p>
                  </a:txBody>
                  <a:tcPr marL="68580" marR="68580" marT="0" marB="0" anchor="ctr"/>
                </a:tc>
                <a:tc vMerge="1">
                  <a:txBody>
                    <a:bodyPr/>
                    <a:lstStyle/>
                    <a:p>
                      <a:endParaRPr lang="ru-RU"/>
                    </a:p>
                  </a:txBody>
                  <a:tcPr/>
                </a:tc>
                <a:tc vMerge="1">
                  <a:txBody>
                    <a:bodyPr/>
                    <a:lstStyle/>
                    <a:p>
                      <a:endParaRPr lang="ru-RU"/>
                    </a:p>
                  </a:txBody>
                  <a:tcPr/>
                </a:tc>
              </a:tr>
              <a:tr h="290639">
                <a:tc>
                  <a:txBody>
                    <a:bodyPr/>
                    <a:lstStyle/>
                    <a:p>
                      <a:pPr algn="ctr">
                        <a:lnSpc>
                          <a:spcPts val="1000"/>
                        </a:lnSpc>
                        <a:spcAft>
                          <a:spcPts val="0"/>
                        </a:spcAft>
                      </a:pPr>
                      <a:r>
                        <a:rPr lang="ru-RU" sz="1200" dirty="0">
                          <a:effectLst/>
                        </a:rPr>
                        <a:t>1</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a:effectLst/>
                        </a:rPr>
                        <a:t>2</a:t>
                      </a:r>
                      <a:endParaRPr lang="ru-RU" sz="120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a:effectLst/>
                        </a:rPr>
                        <a:t>3</a:t>
                      </a:r>
                      <a:endParaRPr lang="ru-RU" sz="120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a:effectLst/>
                        </a:rPr>
                        <a:t>4</a:t>
                      </a:r>
                      <a:endParaRPr lang="ru-RU" sz="120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5</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6</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7</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a:effectLst/>
                        </a:rPr>
                        <a:t>8</a:t>
                      </a:r>
                      <a:endParaRPr lang="ru-RU" sz="120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a:effectLst/>
                        </a:rPr>
                        <a:t>9</a:t>
                      </a:r>
                      <a:endParaRPr lang="ru-RU" sz="1200">
                        <a:effectLst/>
                        <a:latin typeface="Times New Roman"/>
                        <a:ea typeface="Times New Roman"/>
                      </a:endParaRPr>
                    </a:p>
                  </a:txBody>
                  <a:tcPr marL="68580" marR="68580" marT="0" marB="0" anchor="ctr"/>
                </a:tc>
              </a:tr>
              <a:tr h="950032">
                <a:tc>
                  <a:txBody>
                    <a:bodyPr/>
                    <a:lstStyle/>
                    <a:p>
                      <a:pPr algn="l">
                        <a:spcAft>
                          <a:spcPts val="0"/>
                        </a:spcAft>
                      </a:pPr>
                      <a:r>
                        <a:rPr lang="ru-RU" sz="1200" dirty="0">
                          <a:effectLst/>
                        </a:rPr>
                        <a:t>Психиатры-наркологи, ведущие амбулаторный прием, в том числе:</a:t>
                      </a:r>
                    </a:p>
                    <a:p>
                      <a:pPr algn="l">
                        <a:spcAft>
                          <a:spcPts val="0"/>
                        </a:spcAft>
                      </a:pPr>
                      <a:r>
                        <a:rPr lang="ru-RU" sz="1200" dirty="0" smtClean="0">
                          <a:effectLst/>
                        </a:rPr>
                        <a:t>    взрослых</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p>
                    <a:p>
                      <a:pPr algn="ctr">
                        <a:spcAft>
                          <a:spcPts val="0"/>
                        </a:spcAft>
                      </a:pPr>
                      <a:r>
                        <a:rPr lang="ru-RU" sz="1200" dirty="0">
                          <a:effectLst/>
                        </a:rPr>
                        <a:t> </a:t>
                      </a:r>
                    </a:p>
                    <a:p>
                      <a:pPr algn="ctr">
                        <a:spcAft>
                          <a:spcPts val="0"/>
                        </a:spcAft>
                      </a:pPr>
                      <a:r>
                        <a:rPr lang="ru-RU" sz="1200" dirty="0">
                          <a:effectLst/>
                        </a:rPr>
                        <a:t>01</a:t>
                      </a:r>
                      <a:endParaRPr lang="ru-RU" sz="1200" dirty="0">
                        <a:effectLst/>
                        <a:latin typeface="Times New Roman"/>
                        <a:ea typeface="Times New Roman"/>
                      </a:endParaRPr>
                    </a:p>
                  </a:txBody>
                  <a:tcPr marL="68580" marR="68580" marT="0" marB="0" anchor="ctr"/>
                </a:tc>
                <a:tc>
                  <a:txBody>
                    <a:bodyPr/>
                    <a:lstStyle/>
                    <a:p>
                      <a:pPr algn="ctr">
                        <a:spcAft>
                          <a:spcPts val="0"/>
                        </a:spcAft>
                        <a:tabLst>
                          <a:tab pos="635000" algn="l"/>
                        </a:tabLs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r>
              <a:tr h="427257">
                <a:tc>
                  <a:txBody>
                    <a:bodyPr/>
                    <a:lstStyle/>
                    <a:p>
                      <a:pPr algn="l">
                        <a:spcAft>
                          <a:spcPts val="0"/>
                        </a:spcAft>
                      </a:pPr>
                      <a:r>
                        <a:rPr lang="ru-RU" sz="1200" dirty="0" smtClean="0">
                          <a:effectLst/>
                        </a:rPr>
                        <a:t>    детей </a:t>
                      </a:r>
                      <a:r>
                        <a:rPr lang="ru-RU" sz="1200" dirty="0">
                          <a:effectLst/>
                        </a:rPr>
                        <a:t>(0-17 лет </a:t>
                      </a:r>
                      <a:endParaRPr lang="ru-RU" sz="1200" dirty="0" smtClean="0">
                        <a:effectLst/>
                      </a:endParaRPr>
                    </a:p>
                    <a:p>
                      <a:pPr algn="l">
                        <a:spcAft>
                          <a:spcPts val="0"/>
                        </a:spcAft>
                      </a:pPr>
                      <a:r>
                        <a:rPr lang="ru-RU" sz="1200" dirty="0" smtClean="0">
                          <a:effectLst/>
                        </a:rPr>
                        <a:t>    вкл</a:t>
                      </a:r>
                      <a:r>
                        <a:rPr lang="ru-RU" sz="1200" dirty="0">
                          <a:effectLst/>
                        </a:rPr>
                        <a:t>.)</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02</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r>
              <a:tr h="252162">
                <a:tc>
                  <a:txBody>
                    <a:bodyPr/>
                    <a:lstStyle/>
                    <a:p>
                      <a:pPr algn="l">
                        <a:spcAft>
                          <a:spcPts val="0"/>
                        </a:spcAft>
                      </a:pPr>
                      <a:r>
                        <a:rPr lang="ru-RU" sz="1200" dirty="0">
                          <a:effectLst/>
                        </a:rPr>
                        <a:t>Психотерапевты</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03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r>
              <a:tr h="950032">
                <a:tc>
                  <a:txBody>
                    <a:bodyPr/>
                    <a:lstStyle/>
                    <a:p>
                      <a:pPr algn="l">
                        <a:spcAft>
                          <a:spcPts val="0"/>
                        </a:spcAft>
                      </a:pPr>
                      <a:r>
                        <a:rPr lang="ru-RU" sz="1200" dirty="0">
                          <a:effectLst/>
                        </a:rPr>
                        <a:t>Кроме того: психиатры-наркологи, осуществляющие анонимное лечение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04</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r>
            </a:tbl>
          </a:graphicData>
        </a:graphic>
      </p:graphicFrame>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25</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Заголовок 1"/>
          <p:cNvSpPr>
            <a:spLocks noGrp="1"/>
          </p:cNvSpPr>
          <p:nvPr>
            <p:ph type="title"/>
          </p:nvPr>
        </p:nvSpPr>
        <p:spPr/>
        <p:txBody>
          <a:bodyPr/>
          <a:lstStyle/>
          <a:p>
            <a:pPr>
              <a:defRPr/>
            </a:pPr>
            <a:r>
              <a:rPr lang="ru-RU" sz="2400" b="1" dirty="0" smtClean="0">
                <a:latin typeface="+mn-lt"/>
              </a:rPr>
              <a:t>Раздел II. (2200) Деятельность  врачей, осуществляющих амбулаторную помощь пациентам наркологического профиля (продолжение)</a:t>
            </a:r>
          </a:p>
        </p:txBody>
      </p:sp>
      <p:graphicFrame>
        <p:nvGraphicFramePr>
          <p:cNvPr id="5" name="Объект 4"/>
          <p:cNvGraphicFramePr>
            <a:graphicFrameLocks noGrp="1"/>
          </p:cNvGraphicFramePr>
          <p:nvPr>
            <p:ph idx="1"/>
          </p:nvPr>
        </p:nvGraphicFramePr>
        <p:xfrm>
          <a:off x="502500" y="1838351"/>
          <a:ext cx="8229600" cy="4569852"/>
        </p:xfrm>
        <a:graphic>
          <a:graphicData uri="http://schemas.openxmlformats.org/drawingml/2006/table">
            <a:tbl>
              <a:tblPr firstRow="1" bandRow="1">
                <a:tableStyleId>{21E4AEA4-8DFA-4A89-87EB-49C32662AFE0}</a:tableStyleId>
              </a:tblPr>
              <a:tblGrid>
                <a:gridCol w="2449615"/>
                <a:gridCol w="405045"/>
                <a:gridCol w="1260140"/>
                <a:gridCol w="1371600"/>
                <a:gridCol w="1371600"/>
                <a:gridCol w="1371600"/>
              </a:tblGrid>
              <a:tr h="747866">
                <a:tc rowSpan="2">
                  <a:txBody>
                    <a:bodyPr/>
                    <a:lstStyle/>
                    <a:p>
                      <a:pPr algn="ctr">
                        <a:lnSpc>
                          <a:spcPct val="100000"/>
                        </a:lnSpc>
                        <a:spcAft>
                          <a:spcPts val="0"/>
                        </a:spcAft>
                      </a:pPr>
                      <a:r>
                        <a:rPr lang="ru-RU" sz="1600" dirty="0">
                          <a:effectLst/>
                        </a:rPr>
                        <a:t>Наименование должностей</a:t>
                      </a:r>
                      <a:endParaRPr lang="ru-RU" sz="1600" dirty="0">
                        <a:effectLst/>
                        <a:latin typeface="Times New Roman"/>
                        <a:ea typeface="Times New Roman"/>
                      </a:endParaRPr>
                    </a:p>
                  </a:txBody>
                  <a:tcPr marL="68580" marR="68580" marT="0" marB="0" anchor="ctr"/>
                </a:tc>
                <a:tc rowSpan="2">
                  <a:txBody>
                    <a:bodyPr/>
                    <a:lstStyle/>
                    <a:p>
                      <a:pPr marL="71755" marR="71755" algn="ctr">
                        <a:lnSpc>
                          <a:spcPts val="1000"/>
                        </a:lnSpc>
                        <a:spcAft>
                          <a:spcPts val="0"/>
                        </a:spcAft>
                      </a:pPr>
                      <a:r>
                        <a:rPr lang="ru-RU" sz="1600" dirty="0">
                          <a:effectLst/>
                        </a:rPr>
                        <a:t>№ стр.</a:t>
                      </a:r>
                      <a:endParaRPr lang="ru-RU" sz="1600" dirty="0">
                        <a:effectLst/>
                        <a:latin typeface="Times New Roman"/>
                        <a:ea typeface="Times New Roman"/>
                      </a:endParaRPr>
                    </a:p>
                  </a:txBody>
                  <a:tcPr marL="68580" marR="68580" marT="0" marB="0" vert="vert270" anchor="ctr"/>
                </a:tc>
                <a:tc gridSpan="4">
                  <a:txBody>
                    <a:bodyPr/>
                    <a:lstStyle/>
                    <a:p>
                      <a:pPr algn="ctr">
                        <a:lnSpc>
                          <a:spcPct val="100000"/>
                        </a:lnSpc>
                        <a:spcAft>
                          <a:spcPts val="0"/>
                        </a:spcAft>
                      </a:pPr>
                      <a:r>
                        <a:rPr lang="ru-RU" sz="1600" dirty="0">
                          <a:effectLst/>
                        </a:rPr>
                        <a:t>Распределение посещений по видам оплаты </a:t>
                      </a:r>
                      <a:endParaRPr lang="ru-RU" sz="1600" dirty="0" smtClean="0">
                        <a:effectLst/>
                      </a:endParaRPr>
                    </a:p>
                    <a:p>
                      <a:pPr algn="ctr">
                        <a:lnSpc>
                          <a:spcPct val="100000"/>
                        </a:lnSpc>
                        <a:spcAft>
                          <a:spcPts val="0"/>
                        </a:spcAft>
                      </a:pPr>
                      <a:r>
                        <a:rPr lang="ru-RU" sz="1600" dirty="0" smtClean="0">
                          <a:effectLst/>
                        </a:rPr>
                        <a:t>(</a:t>
                      </a:r>
                      <a:r>
                        <a:rPr lang="ru-RU" sz="1600" dirty="0">
                          <a:effectLst/>
                        </a:rPr>
                        <a:t>из гр.4):</a:t>
                      </a:r>
                      <a:endParaRPr lang="ru-RU" sz="1600" dirty="0">
                        <a:effectLst/>
                        <a:latin typeface="Times New Roman"/>
                        <a:ea typeface="Times New Roman"/>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r>
              <a:tr h="430482">
                <a:tc vMerge="1">
                  <a:txBody>
                    <a:bodyPr/>
                    <a:lstStyle/>
                    <a:p>
                      <a:endParaRPr lang="ru-RU"/>
                    </a:p>
                  </a:txBody>
                  <a:tcPr/>
                </a:tc>
                <a:tc vMerge="1">
                  <a:txBody>
                    <a:bodyPr/>
                    <a:lstStyle/>
                    <a:p>
                      <a:endParaRPr lang="ru-RU"/>
                    </a:p>
                  </a:txBody>
                  <a:tcPr/>
                </a:tc>
                <a:tc>
                  <a:txBody>
                    <a:bodyPr/>
                    <a:lstStyle/>
                    <a:p>
                      <a:pPr algn="ctr">
                        <a:lnSpc>
                          <a:spcPts val="1000"/>
                        </a:lnSpc>
                        <a:spcAft>
                          <a:spcPts val="0"/>
                        </a:spcAft>
                      </a:pPr>
                      <a:r>
                        <a:rPr lang="ru-RU" sz="1600" dirty="0">
                          <a:effectLst/>
                        </a:rPr>
                        <a:t>ОМС</a:t>
                      </a:r>
                      <a:endParaRPr lang="ru-RU" sz="16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600" dirty="0">
                          <a:effectLst/>
                        </a:rPr>
                        <a:t>бюджет</a:t>
                      </a:r>
                      <a:endParaRPr lang="ru-RU" sz="16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600" dirty="0">
                          <a:effectLst/>
                        </a:rPr>
                        <a:t>платные</a:t>
                      </a:r>
                      <a:endParaRPr lang="ru-RU" sz="16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600">
                          <a:effectLst/>
                        </a:rPr>
                        <a:t>ДМС</a:t>
                      </a:r>
                      <a:endParaRPr lang="ru-RU" sz="1600">
                        <a:effectLst/>
                        <a:latin typeface="Times New Roman"/>
                        <a:ea typeface="Times New Roman"/>
                      </a:endParaRPr>
                    </a:p>
                  </a:txBody>
                  <a:tcPr marL="68580" marR="68580" marT="0" marB="0" anchor="ctr"/>
                </a:tc>
              </a:tr>
              <a:tr h="439426">
                <a:tc>
                  <a:txBody>
                    <a:bodyPr/>
                    <a:lstStyle/>
                    <a:p>
                      <a:pPr algn="ctr">
                        <a:lnSpc>
                          <a:spcPts val="1000"/>
                        </a:lnSpc>
                        <a:spcAft>
                          <a:spcPts val="0"/>
                        </a:spcAft>
                      </a:pPr>
                      <a:r>
                        <a:rPr lang="ru-RU" sz="1600" dirty="0">
                          <a:effectLst/>
                        </a:rPr>
                        <a:t>1</a:t>
                      </a:r>
                      <a:endParaRPr lang="ru-RU" sz="16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600" dirty="0">
                          <a:effectLst/>
                        </a:rPr>
                        <a:t>2</a:t>
                      </a:r>
                      <a:endParaRPr lang="ru-RU" sz="16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600">
                          <a:effectLst/>
                        </a:rPr>
                        <a:t>10</a:t>
                      </a:r>
                      <a:endParaRPr lang="ru-RU" sz="1600">
                        <a:effectLst/>
                        <a:latin typeface="Times New Roman"/>
                        <a:ea typeface="Times New Roman"/>
                      </a:endParaRPr>
                    </a:p>
                  </a:txBody>
                  <a:tcPr marL="68580" marR="68580" marT="0" marB="0" anchor="ctr"/>
                </a:tc>
                <a:tc>
                  <a:txBody>
                    <a:bodyPr/>
                    <a:lstStyle/>
                    <a:p>
                      <a:pPr algn="ctr">
                        <a:lnSpc>
                          <a:spcPts val="1000"/>
                        </a:lnSpc>
                        <a:spcAft>
                          <a:spcPts val="0"/>
                        </a:spcAft>
                      </a:pPr>
                      <a:r>
                        <a:rPr lang="ru-RU" sz="1600" dirty="0">
                          <a:effectLst/>
                        </a:rPr>
                        <a:t>11</a:t>
                      </a:r>
                      <a:endParaRPr lang="ru-RU" sz="16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600" dirty="0">
                          <a:effectLst/>
                        </a:rPr>
                        <a:t>12</a:t>
                      </a:r>
                      <a:endParaRPr lang="ru-RU" sz="16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600">
                          <a:effectLst/>
                        </a:rPr>
                        <a:t>13</a:t>
                      </a:r>
                      <a:endParaRPr lang="ru-RU" sz="1600">
                        <a:effectLst/>
                        <a:latin typeface="Times New Roman"/>
                        <a:ea typeface="Times New Roman"/>
                      </a:endParaRPr>
                    </a:p>
                  </a:txBody>
                  <a:tcPr marL="68580" marR="68580" marT="0" marB="0" anchor="ctr"/>
                </a:tc>
              </a:tr>
              <a:tr h="1036613">
                <a:tc>
                  <a:txBody>
                    <a:bodyPr/>
                    <a:lstStyle/>
                    <a:p>
                      <a:pPr algn="l">
                        <a:spcAft>
                          <a:spcPts val="0"/>
                        </a:spcAft>
                      </a:pPr>
                      <a:r>
                        <a:rPr lang="ru-RU" sz="1600" dirty="0">
                          <a:effectLst/>
                        </a:rPr>
                        <a:t>Психиатры-наркологи, ведущие амбулаторный прием, в том числе:</a:t>
                      </a:r>
                    </a:p>
                    <a:p>
                      <a:pPr algn="l">
                        <a:spcAft>
                          <a:spcPts val="0"/>
                        </a:spcAft>
                      </a:pPr>
                      <a:r>
                        <a:rPr lang="ru-RU" sz="1600" dirty="0" smtClean="0">
                          <a:effectLst/>
                        </a:rPr>
                        <a:t>   взрослых</a:t>
                      </a:r>
                      <a:endParaRPr lang="ru-RU" sz="1600" dirty="0">
                        <a:effectLst/>
                        <a:latin typeface="Times New Roman"/>
                        <a:ea typeface="Times New Roman"/>
                      </a:endParaRPr>
                    </a:p>
                  </a:txBody>
                  <a:tcPr marL="68580" marR="68580" marT="0" marB="0" anchor="ctr"/>
                </a:tc>
                <a:tc>
                  <a:txBody>
                    <a:bodyPr/>
                    <a:lstStyle/>
                    <a:p>
                      <a:pPr algn="ctr">
                        <a:spcAft>
                          <a:spcPts val="0"/>
                        </a:spcAft>
                      </a:pPr>
                      <a:r>
                        <a:rPr lang="ru-RU" sz="1600">
                          <a:effectLst/>
                        </a:rPr>
                        <a:t> </a:t>
                      </a:r>
                    </a:p>
                    <a:p>
                      <a:pPr algn="ctr">
                        <a:spcAft>
                          <a:spcPts val="0"/>
                        </a:spcAft>
                      </a:pPr>
                      <a:r>
                        <a:rPr lang="ru-RU" sz="1600">
                          <a:effectLst/>
                        </a:rPr>
                        <a:t> </a:t>
                      </a:r>
                    </a:p>
                    <a:p>
                      <a:pPr algn="ctr">
                        <a:spcAft>
                          <a:spcPts val="0"/>
                        </a:spcAft>
                      </a:pPr>
                      <a:r>
                        <a:rPr lang="ru-RU" sz="1600">
                          <a:effectLst/>
                        </a:rPr>
                        <a:t>01</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Times New Roman"/>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Times New Roman"/>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Times New Roman"/>
                      </a:endParaRPr>
                    </a:p>
                  </a:txBody>
                  <a:tcPr marL="68580" marR="68580" marT="0" marB="0" anchor="ctr"/>
                </a:tc>
              </a:tr>
              <a:tr h="439426">
                <a:tc>
                  <a:txBody>
                    <a:bodyPr/>
                    <a:lstStyle/>
                    <a:p>
                      <a:pPr algn="l">
                        <a:spcAft>
                          <a:spcPts val="0"/>
                        </a:spcAft>
                      </a:pPr>
                      <a:r>
                        <a:rPr lang="ru-RU" sz="1600" dirty="0" smtClean="0">
                          <a:effectLst/>
                        </a:rPr>
                        <a:t>   детей </a:t>
                      </a:r>
                      <a:r>
                        <a:rPr lang="ru-RU" sz="1600" dirty="0">
                          <a:effectLst/>
                        </a:rPr>
                        <a:t>(0-17 лет  вкл.)</a:t>
                      </a:r>
                      <a:endParaRPr lang="ru-RU" sz="1600" dirty="0">
                        <a:effectLst/>
                        <a:latin typeface="Times New Roman"/>
                        <a:ea typeface="Times New Roman"/>
                      </a:endParaRPr>
                    </a:p>
                  </a:txBody>
                  <a:tcPr marL="68580" marR="68580" marT="0" marB="0" anchor="ctr"/>
                </a:tc>
                <a:tc>
                  <a:txBody>
                    <a:bodyPr/>
                    <a:lstStyle/>
                    <a:p>
                      <a:pPr algn="ctr">
                        <a:spcAft>
                          <a:spcPts val="0"/>
                        </a:spcAft>
                      </a:pPr>
                      <a:r>
                        <a:rPr lang="ru-RU" sz="1600">
                          <a:effectLst/>
                        </a:rPr>
                        <a:t>02</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Times New Roman"/>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Times New Roman"/>
                      </a:endParaRPr>
                    </a:p>
                  </a:txBody>
                  <a:tcPr marL="68580" marR="68580" marT="0" marB="0" anchor="ctr"/>
                </a:tc>
              </a:tr>
              <a:tr h="439426">
                <a:tc>
                  <a:txBody>
                    <a:bodyPr/>
                    <a:lstStyle/>
                    <a:p>
                      <a:pPr algn="l">
                        <a:spcAft>
                          <a:spcPts val="0"/>
                        </a:spcAft>
                      </a:pPr>
                      <a:r>
                        <a:rPr lang="ru-RU" sz="1600" dirty="0">
                          <a:effectLst/>
                        </a:rPr>
                        <a:t>Психотерапевты</a:t>
                      </a:r>
                      <a:endParaRPr lang="ru-RU" sz="1600" dirty="0">
                        <a:effectLst/>
                        <a:latin typeface="Times New Roman"/>
                        <a:ea typeface="Times New Roman"/>
                      </a:endParaRPr>
                    </a:p>
                  </a:txBody>
                  <a:tcPr marL="68580" marR="68580" marT="0" marB="0" anchor="ctr"/>
                </a:tc>
                <a:tc>
                  <a:txBody>
                    <a:bodyPr/>
                    <a:lstStyle/>
                    <a:p>
                      <a:pPr algn="ctr">
                        <a:spcAft>
                          <a:spcPts val="0"/>
                        </a:spcAft>
                      </a:pPr>
                      <a:r>
                        <a:rPr lang="ru-RU" sz="1600">
                          <a:effectLst/>
                        </a:rPr>
                        <a:t>03</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Times New Roman"/>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Times New Roman"/>
                      </a:endParaRPr>
                    </a:p>
                  </a:txBody>
                  <a:tcPr marL="68580" marR="68580" marT="0" marB="0" anchor="ctr"/>
                </a:tc>
              </a:tr>
              <a:tr h="1036613">
                <a:tc>
                  <a:txBody>
                    <a:bodyPr/>
                    <a:lstStyle/>
                    <a:p>
                      <a:pPr algn="l">
                        <a:spcAft>
                          <a:spcPts val="0"/>
                        </a:spcAft>
                      </a:pPr>
                      <a:r>
                        <a:rPr lang="ru-RU" sz="1600" dirty="0">
                          <a:effectLst/>
                        </a:rPr>
                        <a:t>Кроме того: психиатры-наркологи, осуществляющие анонимное лечение </a:t>
                      </a:r>
                      <a:endParaRPr lang="ru-RU" sz="1600" dirty="0">
                        <a:effectLst/>
                        <a:latin typeface="Times New Roman"/>
                        <a:ea typeface="Times New Roman"/>
                      </a:endParaRPr>
                    </a:p>
                  </a:txBody>
                  <a:tcPr marL="68580" marR="68580" marT="0" marB="0" anchor="ctr"/>
                </a:tc>
                <a:tc>
                  <a:txBody>
                    <a:bodyPr/>
                    <a:lstStyle/>
                    <a:p>
                      <a:pPr algn="ctr">
                        <a:spcAft>
                          <a:spcPts val="0"/>
                        </a:spcAft>
                      </a:pPr>
                      <a:r>
                        <a:rPr lang="ru-RU" sz="1600">
                          <a:effectLst/>
                        </a:rPr>
                        <a:t>04</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a:effectLst/>
                        </a:rPr>
                        <a:t>Х</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a:effectLst/>
                        </a:rPr>
                        <a:t> </a:t>
                      </a:r>
                      <a:endParaRPr lang="ru-RU" sz="1600">
                        <a:effectLst/>
                        <a:latin typeface="Times New Roman"/>
                        <a:ea typeface="Times New Roman"/>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Times New Roman"/>
                      </a:endParaRPr>
                    </a:p>
                  </a:txBody>
                  <a:tcPr marL="68580" marR="68580" marT="0" marB="0" anchor="ctr"/>
                </a:tc>
                <a:tc>
                  <a:txBody>
                    <a:bodyPr/>
                    <a:lstStyle/>
                    <a:p>
                      <a:pPr algn="ctr">
                        <a:spcAft>
                          <a:spcPts val="0"/>
                        </a:spcAft>
                      </a:pPr>
                      <a:r>
                        <a:rPr lang="ru-RU" sz="1600" dirty="0">
                          <a:effectLst/>
                        </a:rPr>
                        <a:t> </a:t>
                      </a:r>
                      <a:endParaRPr lang="ru-RU" sz="1600" dirty="0">
                        <a:effectLst/>
                        <a:latin typeface="Times New Roman"/>
                        <a:ea typeface="Times New Roman"/>
                      </a:endParaRPr>
                    </a:p>
                  </a:txBody>
                  <a:tcPr marL="68580" marR="68580" marT="0" marB="0" anchor="ctr"/>
                </a:tc>
              </a:tr>
            </a:tbl>
          </a:graphicData>
        </a:graphic>
      </p:graphicFrame>
      <p:sp>
        <p:nvSpPr>
          <p:cNvPr id="7" name="Номер слайда 6"/>
          <p:cNvSpPr>
            <a:spLocks noGrp="1"/>
          </p:cNvSpPr>
          <p:nvPr>
            <p:ph type="sldNum" sz="quarter" idx="12"/>
          </p:nvPr>
        </p:nvSpPr>
        <p:spPr/>
        <p:txBody>
          <a:bodyPr/>
          <a:lstStyle/>
          <a:p>
            <a:pPr>
              <a:defRPr/>
            </a:pPr>
            <a:fld id="{EE8E554C-6023-4FB9-8046-5AB7784B9FC8}" type="slidenum">
              <a:rPr lang="ru-RU" smtClean="0"/>
              <a:pPr>
                <a:defRPr/>
              </a:pPr>
              <a:t>26</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45057" name="Заголовок 1"/>
          <p:cNvSpPr>
            <a:spLocks noGrp="1"/>
          </p:cNvSpPr>
          <p:nvPr>
            <p:ph type="title"/>
          </p:nvPr>
        </p:nvSpPr>
        <p:spPr>
          <a:xfrm>
            <a:off x="385763" y="188913"/>
            <a:ext cx="8229600" cy="539750"/>
          </a:xfrm>
        </p:spPr>
        <p:txBody>
          <a:bodyPr/>
          <a:lstStyle/>
          <a:p>
            <a:pPr algn="l">
              <a:defRPr/>
            </a:pPr>
            <a:r>
              <a:rPr lang="ru-RU" sz="2800" dirty="0" smtClean="0"/>
              <a:t>	 </a:t>
            </a:r>
            <a:r>
              <a:rPr lang="ru-RU" sz="3100" b="1" dirty="0" smtClean="0">
                <a:latin typeface="+mn-lt"/>
              </a:rPr>
              <a:t>Формирование таблицы 2200</a:t>
            </a:r>
          </a:p>
        </p:txBody>
      </p:sp>
      <p:sp>
        <p:nvSpPr>
          <p:cNvPr id="48130" name="Объект 2"/>
          <p:cNvSpPr>
            <a:spLocks noGrp="1"/>
          </p:cNvSpPr>
          <p:nvPr>
            <p:ph idx="1"/>
          </p:nvPr>
        </p:nvSpPr>
        <p:spPr>
          <a:xfrm>
            <a:off x="115888" y="1000108"/>
            <a:ext cx="8912225" cy="5624530"/>
          </a:xfrm>
        </p:spPr>
        <p:txBody>
          <a:bodyPr/>
          <a:lstStyle/>
          <a:p>
            <a:r>
              <a:rPr lang="ru-RU" sz="2000" b="1" dirty="0" smtClean="0"/>
              <a:t>В строке 1 </a:t>
            </a:r>
            <a:r>
              <a:rPr lang="ru-RU" sz="2000" dirty="0" smtClean="0"/>
              <a:t>показываются занятые должности и деятельность психиатров-наркологов, осуществляющих наблюдение и лечение пациентов (</a:t>
            </a:r>
            <a:r>
              <a:rPr lang="ru-RU" sz="2000" b="1" dirty="0" smtClean="0"/>
              <a:t>как взрослых, так и детей до 18 лет</a:t>
            </a:r>
            <a:r>
              <a:rPr lang="ru-RU" sz="2000" dirty="0" smtClean="0"/>
              <a:t>) на закрепленных участках или в районах обслуживания, а также посещения к ним (включая посещения на дому). </a:t>
            </a:r>
            <a:r>
              <a:rPr lang="ru-RU" sz="2000" b="1" dirty="0" smtClean="0">
                <a:solidFill>
                  <a:srgbClr val="0000FF"/>
                </a:solidFill>
                <a:sym typeface="Wingdings" pitchFamily="2" charset="2"/>
              </a:rPr>
              <a:t></a:t>
            </a:r>
            <a:endParaRPr lang="ru-RU" sz="2000" dirty="0" smtClean="0"/>
          </a:p>
          <a:p>
            <a:r>
              <a:rPr lang="ru-RU" sz="2000" b="1" dirty="0" smtClean="0"/>
              <a:t>В строке 2 </a:t>
            </a:r>
            <a:r>
              <a:rPr lang="ru-RU" sz="2000" dirty="0" smtClean="0"/>
              <a:t>показываются занятые должности и деятельность </a:t>
            </a:r>
            <a:r>
              <a:rPr lang="ru-RU" sz="2000" b="1" dirty="0" smtClean="0"/>
              <a:t>специально выделенных детских психиатров-наркологов</a:t>
            </a:r>
            <a:r>
              <a:rPr lang="ru-RU" sz="2000" dirty="0" smtClean="0"/>
              <a:t>, осуществляющих наблюдение и лечение детей до 18 лет на закрепленных участках или в районах обслуживания, а также посещения к ним (включая посещения на дому). Должности и посещения к этим врачам не следует дублировать в строке 1. Заполняются </a:t>
            </a:r>
            <a:r>
              <a:rPr lang="ru-RU" sz="2000" dirty="0" smtClean="0">
                <a:solidFill>
                  <a:srgbClr val="CC0000"/>
                </a:solidFill>
              </a:rPr>
              <a:t>все графы строки 2</a:t>
            </a:r>
            <a:r>
              <a:rPr lang="ru-RU" sz="2000" dirty="0" smtClean="0"/>
              <a:t>,  в т.ч. 7 и 9. </a:t>
            </a:r>
            <a:r>
              <a:rPr lang="ru-RU" sz="2000" b="1" dirty="0" smtClean="0">
                <a:solidFill>
                  <a:srgbClr val="0000FF"/>
                </a:solidFill>
                <a:sym typeface="Wingdings" pitchFamily="2" charset="2"/>
              </a:rPr>
              <a:t></a:t>
            </a:r>
            <a:endParaRPr lang="ru-RU" sz="2000" b="1" dirty="0" smtClean="0">
              <a:solidFill>
                <a:srgbClr val="0000FF"/>
              </a:solidFill>
            </a:endParaRPr>
          </a:p>
          <a:p>
            <a:r>
              <a:rPr lang="ru-RU" sz="2000" b="1" dirty="0" smtClean="0"/>
              <a:t>В строки 1 и 2 </a:t>
            </a:r>
            <a:r>
              <a:rPr lang="ru-RU" sz="2000" b="1" dirty="0" smtClean="0">
                <a:solidFill>
                  <a:srgbClr val="C00000"/>
                </a:solidFill>
              </a:rPr>
              <a:t>не включаются</a:t>
            </a:r>
            <a:r>
              <a:rPr lang="ru-RU" sz="2000" dirty="0" smtClean="0">
                <a:solidFill>
                  <a:srgbClr val="C00000"/>
                </a:solidFill>
              </a:rPr>
              <a:t> </a:t>
            </a:r>
            <a:r>
              <a:rPr lang="ru-RU" sz="2000" dirty="0" smtClean="0"/>
              <a:t>занятые должности и деятельность наркологов, работающих в ДС, в </a:t>
            </a:r>
            <a:r>
              <a:rPr lang="ru-RU" sz="2000" dirty="0" smtClean="0">
                <a:solidFill>
                  <a:srgbClr val="CC0000"/>
                </a:solidFill>
              </a:rPr>
              <a:t>выделенных</a:t>
            </a:r>
            <a:r>
              <a:rPr lang="ru-RU" sz="2000" dirty="0" smtClean="0"/>
              <a:t> </a:t>
            </a:r>
            <a:r>
              <a:rPr lang="ru-RU" sz="2000" dirty="0" smtClean="0">
                <a:solidFill>
                  <a:srgbClr val="C00000"/>
                </a:solidFill>
              </a:rPr>
              <a:t>кабинетах (отделениях) </a:t>
            </a:r>
            <a:r>
              <a:rPr lang="ru-RU" sz="2000" dirty="0" smtClean="0"/>
              <a:t>платных услуг, анонимного лечения, медицинского освидетельствования на состояние опьянения, экспертизы, а также заведующих отделениями и консультантов. </a:t>
            </a:r>
            <a:r>
              <a:rPr lang="ru-RU" sz="2000" b="1" dirty="0" smtClean="0">
                <a:solidFill>
                  <a:srgbClr val="0000FF"/>
                </a:solidFill>
                <a:sym typeface="Wingdings" pitchFamily="2" charset="2"/>
              </a:rPr>
              <a:t></a:t>
            </a:r>
            <a:r>
              <a:rPr lang="ru-RU" sz="2000" dirty="0" smtClean="0">
                <a:solidFill>
                  <a:srgbClr val="0000FF"/>
                </a:solidFill>
              </a:rPr>
              <a:t> </a:t>
            </a:r>
            <a:endParaRPr lang="ru-RU" sz="2000" dirty="0" smtClean="0"/>
          </a:p>
          <a:p>
            <a:endParaRPr lang="ru-RU" sz="20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27</a:t>
            </a:fld>
            <a:endParaRPr lang="ru-RU" dirty="0"/>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457200" y="214313"/>
            <a:ext cx="8229600" cy="857250"/>
          </a:xfrm>
        </p:spPr>
        <p:txBody>
          <a:bodyPr/>
          <a:lstStyle/>
          <a:p>
            <a:pPr>
              <a:defRPr/>
            </a:pPr>
            <a:r>
              <a:rPr lang="ru-RU" sz="2800" dirty="0" smtClean="0"/>
              <a:t>	</a:t>
            </a:r>
            <a:r>
              <a:rPr lang="ru-RU" sz="2800" dirty="0" smtClean="0">
                <a:latin typeface="+mn-lt"/>
              </a:rPr>
              <a:t>(</a:t>
            </a:r>
            <a:r>
              <a:rPr lang="ru-RU" sz="2800" b="1" dirty="0" smtClean="0">
                <a:latin typeface="+mn-lt"/>
              </a:rPr>
              <a:t>2200) продолжение</a:t>
            </a:r>
          </a:p>
        </p:txBody>
      </p:sp>
      <p:sp>
        <p:nvSpPr>
          <p:cNvPr id="49154" name="Rectangle 3"/>
          <p:cNvSpPr>
            <a:spLocks noGrp="1" noChangeArrowheads="1"/>
          </p:cNvSpPr>
          <p:nvPr>
            <p:ph type="body" idx="1"/>
          </p:nvPr>
        </p:nvSpPr>
        <p:spPr>
          <a:xfrm>
            <a:off x="457200" y="1285875"/>
            <a:ext cx="8229600" cy="4840288"/>
          </a:xfrm>
        </p:spPr>
        <p:txBody>
          <a:bodyPr/>
          <a:lstStyle/>
          <a:p>
            <a:r>
              <a:rPr lang="ru-RU" sz="2000" b="1" dirty="0" smtClean="0">
                <a:solidFill>
                  <a:srgbClr val="0000FF"/>
                </a:solidFill>
              </a:rPr>
              <a:t>В строке 3</a:t>
            </a:r>
            <a:r>
              <a:rPr lang="ru-RU" sz="2000" b="1" dirty="0" smtClean="0"/>
              <a:t> </a:t>
            </a:r>
            <a:r>
              <a:rPr lang="ru-RU" sz="2000" dirty="0" smtClean="0"/>
              <a:t>показываются занятые должности и деятельность психотерапевтов, работающих в амбулаторных подразделениях наркологических учреждений и подразделений.</a:t>
            </a:r>
          </a:p>
          <a:p>
            <a:endParaRPr lang="ru-RU" sz="2000" dirty="0" smtClean="0"/>
          </a:p>
          <a:p>
            <a:r>
              <a:rPr lang="ru-RU" sz="2000" b="1" dirty="0" smtClean="0">
                <a:solidFill>
                  <a:srgbClr val="0000FF"/>
                </a:solidFill>
              </a:rPr>
              <a:t>В строке 4</a:t>
            </a:r>
            <a:r>
              <a:rPr lang="ru-RU" sz="2000" b="1" dirty="0" smtClean="0"/>
              <a:t> </a:t>
            </a:r>
            <a:r>
              <a:rPr lang="ru-RU" sz="2000" dirty="0" smtClean="0"/>
              <a:t>показываются занятые должности и деятельность психиатров-наркологов, осуществляющих амбулаторное  анонимное лечение и  (или) реабилитацию. В строку 4 не включаются занятые должности и деятельность наркологов в кабинетах платных услуг.</a:t>
            </a:r>
          </a:p>
          <a:p>
            <a:pPr>
              <a:buFontTx/>
              <a:buNone/>
            </a:pPr>
            <a:r>
              <a:rPr lang="ru-RU" sz="2000" dirty="0" smtClean="0"/>
              <a:t> </a:t>
            </a:r>
          </a:p>
          <a:p>
            <a:r>
              <a:rPr lang="ru-RU" sz="2000" b="1" dirty="0" smtClean="0">
                <a:solidFill>
                  <a:srgbClr val="0000FF"/>
                </a:solidFill>
              </a:rPr>
              <a:t>По всем строкам</a:t>
            </a:r>
            <a:r>
              <a:rPr lang="ru-RU" sz="2000" dirty="0" smtClean="0"/>
              <a:t> посещения по поводу реабилитации (графа 6) не должны дублироваться в посещениях по поводу заболевания (графа 8). </a:t>
            </a:r>
            <a:r>
              <a:rPr lang="ru-RU" sz="1800" b="1" dirty="0" smtClean="0">
                <a:solidFill>
                  <a:srgbClr val="0000FF"/>
                </a:solidFill>
                <a:sym typeface="Wingdings" pitchFamily="2" charset="2"/>
              </a:rPr>
              <a:t> </a:t>
            </a:r>
            <a:r>
              <a:rPr lang="ru-RU" sz="1800" b="1" dirty="0" smtClean="0"/>
              <a:t> </a:t>
            </a:r>
          </a:p>
          <a:p>
            <a:endParaRPr lang="ru-RU" sz="2400" b="1"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28</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296987"/>
          </a:xfrm>
        </p:spPr>
        <p:txBody>
          <a:bodyPr/>
          <a:lstStyle/>
          <a:p>
            <a:pPr>
              <a:defRPr/>
            </a:pPr>
            <a:r>
              <a:rPr lang="ru-RU" sz="2800" dirty="0" smtClean="0">
                <a:latin typeface="+mn-lt"/>
              </a:rPr>
              <a:t>(</a:t>
            </a:r>
            <a:r>
              <a:rPr lang="ru-RU" sz="2800" b="1" dirty="0" smtClean="0">
                <a:latin typeface="+mn-lt"/>
              </a:rPr>
              <a:t>2200) продолжение </a:t>
            </a:r>
            <a:br>
              <a:rPr lang="ru-RU" sz="2800" b="1" dirty="0" smtClean="0">
                <a:latin typeface="+mn-lt"/>
              </a:rPr>
            </a:br>
            <a:r>
              <a:rPr lang="ru-RU" sz="2800" b="1" dirty="0" smtClean="0">
                <a:solidFill>
                  <a:schemeClr val="tx1"/>
                </a:solidFill>
                <a:latin typeface="+mn-lt"/>
              </a:rPr>
              <a:t>Оказание платных медицинских услуг</a:t>
            </a:r>
            <a:br>
              <a:rPr lang="ru-RU" sz="2800" b="1" dirty="0" smtClean="0">
                <a:solidFill>
                  <a:schemeClr val="tx1"/>
                </a:solidFill>
                <a:latin typeface="+mn-lt"/>
              </a:rPr>
            </a:br>
            <a:r>
              <a:rPr lang="ru-RU" sz="2800" b="1" dirty="0" smtClean="0">
                <a:solidFill>
                  <a:schemeClr val="tx1"/>
                </a:solidFill>
                <a:latin typeface="+mn-lt"/>
              </a:rPr>
              <a:t> (далее ПМУ)</a:t>
            </a:r>
            <a:endParaRPr lang="ru-RU" sz="2800" b="1" dirty="0">
              <a:solidFill>
                <a:schemeClr val="tx1"/>
              </a:solidFill>
              <a:latin typeface="+mn-lt"/>
            </a:endParaRPr>
          </a:p>
        </p:txBody>
      </p:sp>
      <p:sp>
        <p:nvSpPr>
          <p:cNvPr id="51202" name="Содержимое 2"/>
          <p:cNvSpPr>
            <a:spLocks noGrp="1"/>
          </p:cNvSpPr>
          <p:nvPr>
            <p:ph idx="1"/>
          </p:nvPr>
        </p:nvSpPr>
        <p:spPr>
          <a:xfrm>
            <a:off x="214313" y="1600200"/>
            <a:ext cx="8786812" cy="4757738"/>
          </a:xfrm>
        </p:spPr>
        <p:txBody>
          <a:bodyPr/>
          <a:lstStyle/>
          <a:p>
            <a:pPr>
              <a:buFontTx/>
              <a:buNone/>
            </a:pPr>
            <a:r>
              <a:rPr lang="ru-RU" sz="2400" dirty="0" smtClean="0"/>
              <a:t>    </a:t>
            </a:r>
            <a:r>
              <a:rPr lang="ru-RU" sz="2200" dirty="0" smtClean="0"/>
              <a:t>Медицинская организация (далее МО) может заниматься приносящей доход деятельностью, если такое право предусмотрено в её учредительном документе. </a:t>
            </a:r>
          </a:p>
          <a:p>
            <a:pPr>
              <a:buFontTx/>
              <a:buNone/>
            </a:pPr>
            <a:r>
              <a:rPr lang="ru-RU" sz="2200" dirty="0" smtClean="0"/>
              <a:t>    Таким образом, медицинская услуга (в амбулаторном звене – посещение к врачу) может быть оказана психиатром-наркологом в рабочее время врача, ведущего прием населения на прикрепленном к МО участке, на возмездной основе (ПМУ) при отсутствии кабинета платных услуг в МО. Оплата ПМУ производится через бухгалтерию МО в установленном порядке. Такие посещения также следует включать в строки 1, 2, 3 и 4 соответствующих граф. Разделение посещений по видам  оплаты отражено в графах 10, 11, 12 и 13.   </a:t>
            </a:r>
            <a:r>
              <a:rPr lang="ru-RU" sz="2200" dirty="0" smtClean="0">
                <a:solidFill>
                  <a:srgbClr val="0000FF"/>
                </a:solidFill>
              </a:rPr>
              <a:t> </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29</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21505" name="Rectangle 2"/>
          <p:cNvSpPr>
            <a:spLocks noGrp="1" noChangeArrowheads="1"/>
          </p:cNvSpPr>
          <p:nvPr>
            <p:ph type="title"/>
          </p:nvPr>
        </p:nvSpPr>
        <p:spPr>
          <a:xfrm>
            <a:off x="457200" y="274638"/>
            <a:ext cx="8229600" cy="679450"/>
          </a:xfrm>
        </p:spPr>
        <p:txBody>
          <a:bodyPr/>
          <a:lstStyle/>
          <a:p>
            <a:pPr>
              <a:defRPr/>
            </a:pPr>
            <a:r>
              <a:rPr lang="ru-RU" sz="2800" b="1" dirty="0" smtClean="0">
                <a:latin typeface="+mn-lt"/>
              </a:rPr>
              <a:t>Программа «МЕДСТАТ»</a:t>
            </a:r>
            <a:r>
              <a:rPr lang="ru-RU" dirty="0" smtClean="0">
                <a:latin typeface="+mn-lt"/>
              </a:rPr>
              <a:t> </a:t>
            </a:r>
          </a:p>
        </p:txBody>
      </p:sp>
      <p:sp>
        <p:nvSpPr>
          <p:cNvPr id="22530" name="Rectangle 3"/>
          <p:cNvSpPr>
            <a:spLocks noGrp="1" noChangeArrowheads="1"/>
          </p:cNvSpPr>
          <p:nvPr>
            <p:ph type="body" idx="1"/>
          </p:nvPr>
        </p:nvSpPr>
        <p:spPr>
          <a:xfrm>
            <a:off x="457200" y="1089025"/>
            <a:ext cx="8229600" cy="5495925"/>
          </a:xfrm>
        </p:spPr>
        <p:txBody>
          <a:bodyPr/>
          <a:lstStyle/>
          <a:p>
            <a:pPr>
              <a:lnSpc>
                <a:spcPct val="80000"/>
              </a:lnSpc>
              <a:buFontTx/>
              <a:buNone/>
            </a:pPr>
            <a:r>
              <a:rPr lang="ru-RU" sz="2400" dirty="0" smtClean="0"/>
              <a:t>	С 2015 году в ЦНИИОИЗе отчеты принимаются с использованием программы «МЕДСТАТ».</a:t>
            </a:r>
          </a:p>
          <a:p>
            <a:pPr>
              <a:lnSpc>
                <a:spcPct val="80000"/>
              </a:lnSpc>
              <a:buFontTx/>
              <a:buNone/>
            </a:pPr>
            <a:r>
              <a:rPr lang="ru-RU" sz="2400" dirty="0" smtClean="0"/>
              <a:t>    В программе предусмотрены протоколы суммировки для исключения трудоемкого процесса сравнения данных отчетов на электронном и бумажном носителях. В этой связи необходимо четко выполнять технологии формирования отчетов по программе «МЕДСТАТ».</a:t>
            </a:r>
          </a:p>
          <a:p>
            <a:pPr>
              <a:lnSpc>
                <a:spcPct val="80000"/>
              </a:lnSpc>
              <a:buFontTx/>
              <a:buNone/>
            </a:pPr>
            <a:r>
              <a:rPr lang="ru-RU" sz="2400" dirty="0" smtClean="0"/>
              <a:t>    Ошибки  в отчетах за 2015 г.:</a:t>
            </a:r>
          </a:p>
          <a:p>
            <a:pPr>
              <a:lnSpc>
                <a:spcPct val="80000"/>
              </a:lnSpc>
              <a:buFontTx/>
              <a:buNone/>
            </a:pPr>
            <a:r>
              <a:rPr lang="ru-RU" sz="2400" dirty="0" smtClean="0"/>
              <a:t>    1) бумажный вариант форм был распечатан не из программы «МЕДСТАТ»; </a:t>
            </a:r>
          </a:p>
          <a:p>
            <a:pPr>
              <a:lnSpc>
                <a:spcPct val="80000"/>
              </a:lnSpc>
              <a:buFontTx/>
              <a:buNone/>
            </a:pPr>
            <a:r>
              <a:rPr lang="ru-RU" sz="2400" dirty="0" smtClean="0"/>
              <a:t>    2) значительно (более часа) отличалось время на бумажном носителе (на формах в верхнем правом углу) и на протоколах суммировки. </a:t>
            </a:r>
          </a:p>
          <a:p>
            <a:pPr>
              <a:lnSpc>
                <a:spcPct val="80000"/>
              </a:lnSpc>
              <a:buFontTx/>
              <a:buNone/>
            </a:pPr>
            <a:r>
              <a:rPr lang="ru-RU" sz="2400" dirty="0" smtClean="0"/>
              <a:t>	Статистические службы </a:t>
            </a:r>
            <a:r>
              <a:rPr lang="ru-RU" sz="2400" dirty="0" smtClean="0">
                <a:solidFill>
                  <a:srgbClr val="CC0000"/>
                </a:solidFill>
              </a:rPr>
              <a:t>6 субъектов РФ</a:t>
            </a:r>
            <a:r>
              <a:rPr lang="ru-RU" sz="2400" dirty="0" smtClean="0"/>
              <a:t> допустили подобные ошибки в формировании отчетов, что привело к необходимости «считывания».</a:t>
            </a:r>
            <a:r>
              <a:rPr lang="ru-RU" sz="2400" b="1" dirty="0" smtClean="0">
                <a:sym typeface="Wingdings" pitchFamily="2" charset="2"/>
              </a:rPr>
              <a:t> </a:t>
            </a:r>
            <a:r>
              <a:rPr lang="ru-RU" sz="2400" b="1" dirty="0" smtClean="0">
                <a:solidFill>
                  <a:srgbClr val="0000FF"/>
                </a:solidFill>
                <a:sym typeface="Wingdings" pitchFamily="2" charset="2"/>
              </a:rPr>
              <a:t></a:t>
            </a:r>
            <a:r>
              <a:rPr lang="ru-RU" sz="2400" dirty="0" smtClean="0">
                <a:solidFill>
                  <a:srgbClr val="0000FF"/>
                </a:solidFill>
              </a:rPr>
              <a:t> </a:t>
            </a:r>
          </a:p>
          <a:p>
            <a:pPr>
              <a:lnSpc>
                <a:spcPct val="80000"/>
              </a:lnSpc>
              <a:buFontTx/>
              <a:buNone/>
            </a:pPr>
            <a:r>
              <a:rPr lang="ru-RU" sz="2000" dirty="0" smtClean="0"/>
              <a:t>                                                                                                                          </a:t>
            </a:r>
            <a:endParaRPr lang="ru-RU" sz="16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Заголовок 1"/>
          <p:cNvSpPr>
            <a:spLocks noGrp="1"/>
          </p:cNvSpPr>
          <p:nvPr>
            <p:ph type="title"/>
          </p:nvPr>
        </p:nvSpPr>
        <p:spPr>
          <a:xfrm>
            <a:off x="457200" y="274638"/>
            <a:ext cx="8229600" cy="633412"/>
          </a:xfrm>
        </p:spPr>
        <p:txBody>
          <a:bodyPr/>
          <a:lstStyle/>
          <a:p>
            <a:pPr>
              <a:defRPr/>
            </a:pPr>
            <a:r>
              <a:rPr lang="ru-RU" sz="2800" b="1" dirty="0" smtClean="0"/>
              <a:t>	</a:t>
            </a:r>
            <a:r>
              <a:rPr lang="ru-RU" sz="2800" dirty="0" smtClean="0">
                <a:latin typeface="+mn-lt"/>
              </a:rPr>
              <a:t>(</a:t>
            </a:r>
            <a:r>
              <a:rPr lang="ru-RU" sz="2800" b="1" dirty="0" smtClean="0">
                <a:latin typeface="+mn-lt"/>
              </a:rPr>
              <a:t>2200) продолжение</a:t>
            </a:r>
          </a:p>
        </p:txBody>
      </p:sp>
      <p:sp>
        <p:nvSpPr>
          <p:cNvPr id="52226" name="Объект 2"/>
          <p:cNvSpPr>
            <a:spLocks noGrp="1"/>
          </p:cNvSpPr>
          <p:nvPr>
            <p:ph idx="1"/>
          </p:nvPr>
        </p:nvSpPr>
        <p:spPr>
          <a:xfrm>
            <a:off x="250825" y="998538"/>
            <a:ext cx="8596313" cy="5535612"/>
          </a:xfrm>
        </p:spPr>
        <p:txBody>
          <a:bodyPr/>
          <a:lstStyle/>
          <a:p>
            <a:pPr marL="0" indent="0">
              <a:buFontTx/>
              <a:buNone/>
            </a:pPr>
            <a:r>
              <a:rPr lang="ru-RU" sz="1800" b="1" smtClean="0">
                <a:solidFill>
                  <a:srgbClr val="C00000"/>
                </a:solidFill>
              </a:rPr>
              <a:t>В графу 5 </a:t>
            </a:r>
            <a:r>
              <a:rPr lang="ru-RU" sz="1800" smtClean="0"/>
              <a:t>(«освидетельствование для работы и иных целей») включаются посещения к психиатру-наркологу (участковому, районному),  сделанные по поводу медицинского освидетельствования и  медицинских осмотров:</a:t>
            </a:r>
          </a:p>
          <a:p>
            <a:pPr marL="0" indent="0"/>
            <a:r>
              <a:rPr lang="ru-RU" sz="1800" smtClean="0"/>
              <a:t>медицинское освидетельствование на наличие медицинских противопоказаний к управлению транспортным средством и владению оружием; </a:t>
            </a:r>
          </a:p>
          <a:p>
            <a:pPr marL="0" indent="0"/>
            <a:r>
              <a:rPr lang="ru-RU" sz="1800" smtClean="0"/>
              <a:t>иные виды медицинского освидетельствования, установленные законодательством РФ </a:t>
            </a:r>
            <a:r>
              <a:rPr lang="ru-RU" sz="1800" smtClean="0">
                <a:solidFill>
                  <a:srgbClr val="CC0000"/>
                </a:solidFill>
              </a:rPr>
              <a:t>(кроме медицинского  освидетельствовании для установления факта употребления алкоголя, наркотиков и ненаркотических ПАВ – эти данные включаются в таблицу 2500). </a:t>
            </a:r>
          </a:p>
          <a:p>
            <a:pPr marL="0" indent="0"/>
            <a:r>
              <a:rPr lang="ru-RU" sz="1800" smtClean="0"/>
              <a:t>профилактические медицинские осмотры, проводимые в целях раннего (своевременного) выявления немедицинского потребления наркотических средств и психотропных веществ;</a:t>
            </a:r>
          </a:p>
          <a:p>
            <a:pPr marL="0" indent="0"/>
            <a:r>
              <a:rPr lang="ru-RU" sz="1800" smtClean="0"/>
              <a:t>предварительные медицинские осмотры, проводимые при поступлении на работу или учебу;</a:t>
            </a:r>
          </a:p>
          <a:p>
            <a:pPr marL="0" indent="0"/>
            <a:r>
              <a:rPr lang="ru-RU" sz="1800" smtClean="0"/>
              <a:t>периодические медицинские осмотры, проводимые с установленной периодичностью в целях динамического наблюдения за состоянием здоровья работников, учащихся, выявления медицинских противопоказаний к осуществлению отдельных видов работ, продолжению учебы. </a:t>
            </a:r>
            <a:endParaRPr lang="ru-RU" sz="2000" smtClean="0"/>
          </a:p>
          <a:p>
            <a:pPr marL="0" indent="0"/>
            <a:endParaRPr lang="ru-RU" sz="180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30</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48129" name="Заголовок 1"/>
          <p:cNvSpPr>
            <a:spLocks noGrp="1"/>
          </p:cNvSpPr>
          <p:nvPr>
            <p:ph type="title"/>
          </p:nvPr>
        </p:nvSpPr>
        <p:spPr>
          <a:xfrm>
            <a:off x="457200" y="274638"/>
            <a:ext cx="8229600" cy="993775"/>
          </a:xfrm>
        </p:spPr>
        <p:txBody>
          <a:bodyPr/>
          <a:lstStyle/>
          <a:p>
            <a:pPr algn="l">
              <a:defRPr/>
            </a:pPr>
            <a:r>
              <a:rPr lang="ru-RU" sz="2400" b="1" dirty="0" smtClean="0"/>
              <a:t>	</a:t>
            </a:r>
            <a:r>
              <a:rPr lang="ru-RU" sz="2800" b="1" dirty="0" smtClean="0">
                <a:latin typeface="+mn-lt"/>
              </a:rPr>
              <a:t>(2200) продолжение</a:t>
            </a:r>
            <a:br>
              <a:rPr lang="ru-RU" sz="2800" b="1" dirty="0" smtClean="0">
                <a:latin typeface="+mn-lt"/>
              </a:rPr>
            </a:br>
            <a:r>
              <a:rPr lang="ru-RU" sz="2400" b="1" dirty="0" smtClean="0"/>
              <a:t>	</a:t>
            </a:r>
          </a:p>
        </p:txBody>
      </p:sp>
      <p:sp>
        <p:nvSpPr>
          <p:cNvPr id="53251" name="Объект 2"/>
          <p:cNvSpPr>
            <a:spLocks noGrp="1"/>
          </p:cNvSpPr>
          <p:nvPr>
            <p:ph idx="1"/>
          </p:nvPr>
        </p:nvSpPr>
        <p:spPr>
          <a:xfrm>
            <a:off x="349250" y="939800"/>
            <a:ext cx="8229600" cy="5284788"/>
          </a:xfrm>
        </p:spPr>
        <p:txBody>
          <a:bodyPr/>
          <a:lstStyle/>
          <a:p>
            <a:r>
              <a:rPr lang="ru-RU" sz="2200" b="1" dirty="0" smtClean="0"/>
              <a:t>Внутритабличная проверка:</a:t>
            </a:r>
            <a:endParaRPr lang="ru-RU" sz="2200" dirty="0" smtClean="0"/>
          </a:p>
          <a:p>
            <a:r>
              <a:rPr lang="ru-RU" sz="2200" dirty="0" smtClean="0"/>
              <a:t>графа 4 </a:t>
            </a:r>
            <a:r>
              <a:rPr lang="en-US" sz="2200" b="1" dirty="0" smtClean="0"/>
              <a:t>&gt;</a:t>
            </a:r>
            <a:r>
              <a:rPr lang="ru-RU" sz="2200" b="1" dirty="0" smtClean="0"/>
              <a:t>=</a:t>
            </a:r>
            <a:r>
              <a:rPr lang="ru-RU" sz="2200" dirty="0" smtClean="0"/>
              <a:t> графы 5</a:t>
            </a:r>
            <a:r>
              <a:rPr lang="ru-RU" sz="2200" b="1" dirty="0" smtClean="0"/>
              <a:t>+</a:t>
            </a:r>
            <a:r>
              <a:rPr lang="ru-RU" sz="2200" dirty="0" smtClean="0"/>
              <a:t>6</a:t>
            </a:r>
            <a:r>
              <a:rPr lang="ru-RU" sz="2200" b="1" dirty="0" smtClean="0"/>
              <a:t>+</a:t>
            </a:r>
            <a:r>
              <a:rPr lang="ru-RU" sz="2200" dirty="0" smtClean="0"/>
              <a:t>8 по всем строкам;</a:t>
            </a:r>
          </a:p>
          <a:p>
            <a:r>
              <a:rPr lang="ru-RU" sz="2200" dirty="0" smtClean="0"/>
              <a:t>графа 4 </a:t>
            </a:r>
            <a:r>
              <a:rPr lang="ru-RU" sz="2200" b="1" dirty="0" smtClean="0"/>
              <a:t>&gt;</a:t>
            </a:r>
            <a:r>
              <a:rPr lang="ru-RU" sz="2200" dirty="0" smtClean="0"/>
              <a:t> графа 8 по всем строкам;</a:t>
            </a:r>
          </a:p>
          <a:p>
            <a:r>
              <a:rPr lang="ru-RU" sz="2200" dirty="0" smtClean="0"/>
              <a:t>графа 7 </a:t>
            </a:r>
            <a:r>
              <a:rPr lang="ru-RU" sz="2200" b="1" dirty="0" smtClean="0"/>
              <a:t>&gt;</a:t>
            </a:r>
            <a:r>
              <a:rPr lang="ru-RU" sz="2200" dirty="0" smtClean="0"/>
              <a:t> графа 9 по всем строкам;</a:t>
            </a:r>
          </a:p>
          <a:p>
            <a:r>
              <a:rPr lang="ru-RU" sz="2200" dirty="0" smtClean="0"/>
              <a:t>графа 4 </a:t>
            </a:r>
            <a:r>
              <a:rPr lang="ru-RU" sz="2200" b="1" dirty="0" smtClean="0"/>
              <a:t>=</a:t>
            </a:r>
            <a:r>
              <a:rPr lang="ru-RU" sz="2200" dirty="0" smtClean="0"/>
              <a:t> графы 10</a:t>
            </a:r>
            <a:r>
              <a:rPr lang="ru-RU" sz="2200" b="1" dirty="0" smtClean="0"/>
              <a:t>+</a:t>
            </a:r>
            <a:r>
              <a:rPr lang="ru-RU" sz="2200" dirty="0" smtClean="0"/>
              <a:t>11</a:t>
            </a:r>
            <a:r>
              <a:rPr lang="ru-RU" sz="2200" b="1" dirty="0" smtClean="0"/>
              <a:t>+</a:t>
            </a:r>
            <a:r>
              <a:rPr lang="ru-RU" sz="2200" dirty="0" smtClean="0"/>
              <a:t>12</a:t>
            </a:r>
            <a:r>
              <a:rPr lang="ru-RU" sz="2200" b="1" dirty="0" smtClean="0"/>
              <a:t>+</a:t>
            </a:r>
            <a:r>
              <a:rPr lang="ru-RU" sz="2200" dirty="0" smtClean="0"/>
              <a:t>13 по всем строкам;</a:t>
            </a:r>
          </a:p>
          <a:p>
            <a:r>
              <a:rPr lang="ru-RU" sz="2200" dirty="0" smtClean="0"/>
              <a:t>строка 1</a:t>
            </a:r>
            <a:r>
              <a:rPr lang="ru-RU" sz="2200" b="1" dirty="0" smtClean="0"/>
              <a:t> </a:t>
            </a:r>
            <a:r>
              <a:rPr lang="en-US" sz="2200" b="1" dirty="0" smtClean="0"/>
              <a:t>&gt;</a:t>
            </a:r>
            <a:r>
              <a:rPr lang="ru-RU" sz="2200" dirty="0" smtClean="0"/>
              <a:t> строка 2 по всем графам (как правило);</a:t>
            </a:r>
          </a:p>
          <a:p>
            <a:r>
              <a:rPr lang="ru-RU" sz="2200" dirty="0" smtClean="0"/>
              <a:t>строка 1 </a:t>
            </a:r>
            <a:r>
              <a:rPr lang="ru-RU" sz="2200" b="1" dirty="0" smtClean="0"/>
              <a:t>&gt;</a:t>
            </a:r>
            <a:r>
              <a:rPr lang="ru-RU" sz="2200" dirty="0" smtClean="0"/>
              <a:t> строка 3 по всем графам (как правило);</a:t>
            </a:r>
          </a:p>
          <a:p>
            <a:r>
              <a:rPr lang="ru-RU" sz="2200" dirty="0" smtClean="0"/>
              <a:t>строка1 </a:t>
            </a:r>
            <a:r>
              <a:rPr lang="ru-RU" sz="2200" b="1" dirty="0" smtClean="0"/>
              <a:t>&gt;</a:t>
            </a:r>
            <a:r>
              <a:rPr lang="ru-RU" sz="2200" dirty="0" smtClean="0"/>
              <a:t> строка 4 по всем графам (как правило);</a:t>
            </a:r>
          </a:p>
          <a:p>
            <a:r>
              <a:rPr lang="ru-RU" sz="2200" dirty="0" smtClean="0"/>
              <a:t>по строке 2 графа 4 </a:t>
            </a:r>
            <a:r>
              <a:rPr lang="ru-RU" sz="2200" b="1" dirty="0" smtClean="0"/>
              <a:t>=</a:t>
            </a:r>
            <a:r>
              <a:rPr lang="ru-RU" sz="2200" dirty="0" smtClean="0"/>
              <a:t> графа 7 (как правило); </a:t>
            </a:r>
          </a:p>
          <a:p>
            <a:r>
              <a:rPr lang="ru-RU" sz="2200" dirty="0" smtClean="0"/>
              <a:t>по строке 2 графа 8 </a:t>
            </a:r>
            <a:r>
              <a:rPr lang="ru-RU" sz="2200" b="1" dirty="0" smtClean="0"/>
              <a:t>=</a:t>
            </a:r>
            <a:r>
              <a:rPr lang="ru-RU" sz="2200" dirty="0" smtClean="0"/>
              <a:t> графа 9 (как правило); </a:t>
            </a:r>
          </a:p>
          <a:p>
            <a:r>
              <a:rPr lang="ru-RU" sz="2200" dirty="0" smtClean="0"/>
              <a:t>по строке 3 графа 4 </a:t>
            </a:r>
            <a:r>
              <a:rPr lang="ru-RU" sz="2200" b="1" dirty="0" smtClean="0"/>
              <a:t>=</a:t>
            </a:r>
            <a:r>
              <a:rPr lang="ru-RU" sz="2200" dirty="0" smtClean="0"/>
              <a:t> графы 6 </a:t>
            </a:r>
            <a:r>
              <a:rPr lang="ru-RU" sz="2200" b="1" dirty="0" smtClean="0"/>
              <a:t>+</a:t>
            </a:r>
            <a:r>
              <a:rPr lang="ru-RU" sz="2200" dirty="0" smtClean="0"/>
              <a:t> 8 (как правило);</a:t>
            </a:r>
          </a:p>
          <a:p>
            <a:r>
              <a:rPr lang="ru-RU" sz="2200" dirty="0" smtClean="0"/>
              <a:t>по строке 4 графа 4 </a:t>
            </a:r>
            <a:r>
              <a:rPr lang="ru-RU" sz="2200" b="1" dirty="0" smtClean="0"/>
              <a:t>=</a:t>
            </a:r>
            <a:r>
              <a:rPr lang="ru-RU" sz="2200" dirty="0" smtClean="0"/>
              <a:t> графа 8 (как правило). </a:t>
            </a:r>
            <a:r>
              <a:rPr lang="ru-RU" sz="2400" b="1" dirty="0" smtClean="0">
                <a:solidFill>
                  <a:srgbClr val="0000FF"/>
                </a:solidFill>
                <a:sym typeface="Wingdings" pitchFamily="2" charset="2"/>
              </a:rPr>
              <a:t></a:t>
            </a:r>
            <a:r>
              <a:rPr lang="ru-RU" sz="2400" b="1" dirty="0" smtClean="0">
                <a:sym typeface="Wingdings" pitchFamily="2" charset="2"/>
              </a:rPr>
              <a:t> </a:t>
            </a:r>
            <a:r>
              <a:rPr lang="ru-RU" sz="2400" dirty="0" smtClean="0"/>
              <a:t> </a:t>
            </a:r>
            <a:endParaRPr lang="ru-RU" sz="2400" b="1" dirty="0" smtClean="0">
              <a:solidFill>
                <a:srgbClr val="0000FF"/>
              </a:solidFill>
            </a:endParaRP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31</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0"/>
            <a:ext cx="8229600" cy="857250"/>
          </a:xfrm>
        </p:spPr>
        <p:txBody>
          <a:bodyPr/>
          <a:lstStyle/>
          <a:p>
            <a:pPr>
              <a:defRPr/>
            </a:pPr>
            <a:r>
              <a:rPr lang="ru-RU" sz="3200" b="1" dirty="0" smtClean="0">
                <a:solidFill>
                  <a:srgbClr val="CC0000"/>
                </a:solidFill>
                <a:latin typeface="+mn-lt"/>
              </a:rPr>
              <a:t>К размышлению</a:t>
            </a:r>
            <a:endParaRPr lang="ru-RU" sz="3200" b="1" dirty="0">
              <a:latin typeface="+mn-lt"/>
            </a:endParaRPr>
          </a:p>
        </p:txBody>
      </p:sp>
      <p:sp>
        <p:nvSpPr>
          <p:cNvPr id="54274" name="Содержимое 2"/>
          <p:cNvSpPr>
            <a:spLocks noGrp="1"/>
          </p:cNvSpPr>
          <p:nvPr>
            <p:ph idx="1"/>
          </p:nvPr>
        </p:nvSpPr>
        <p:spPr>
          <a:xfrm>
            <a:off x="142875" y="857250"/>
            <a:ext cx="8858250" cy="5857875"/>
          </a:xfrm>
        </p:spPr>
        <p:txBody>
          <a:bodyPr/>
          <a:lstStyle/>
          <a:p>
            <a:pPr>
              <a:buFontTx/>
              <a:buNone/>
            </a:pPr>
            <a:r>
              <a:rPr lang="ru-RU" sz="2400" dirty="0" smtClean="0"/>
              <a:t>    В отчете Карачаево-Черкесской республики за 2015 год в таблице 2200 в строке 2 показано</a:t>
            </a:r>
          </a:p>
          <a:p>
            <a:pPr>
              <a:buFontTx/>
              <a:buNone/>
            </a:pPr>
            <a:r>
              <a:rPr lang="ru-RU" sz="2400" dirty="0" smtClean="0"/>
              <a:t>    в графе 3 «занято должностей на конец года» - </a:t>
            </a:r>
            <a:r>
              <a:rPr lang="ru-RU" sz="2400" dirty="0" smtClean="0">
                <a:solidFill>
                  <a:srgbClr val="C00000"/>
                </a:solidFill>
              </a:rPr>
              <a:t>0,5</a:t>
            </a:r>
          </a:p>
          <a:p>
            <a:pPr>
              <a:buFontTx/>
              <a:buNone/>
            </a:pPr>
            <a:r>
              <a:rPr lang="ru-RU" sz="2400" dirty="0" smtClean="0">
                <a:solidFill>
                  <a:srgbClr val="C00000"/>
                </a:solidFill>
              </a:rPr>
              <a:t>    </a:t>
            </a:r>
            <a:r>
              <a:rPr lang="ru-RU" sz="2400" dirty="0" smtClean="0"/>
              <a:t>в графе 4 «число посещений к врачам всего» - </a:t>
            </a:r>
            <a:r>
              <a:rPr lang="ru-RU" sz="2400" dirty="0" smtClean="0">
                <a:solidFill>
                  <a:srgbClr val="C00000"/>
                </a:solidFill>
              </a:rPr>
              <a:t>5400</a:t>
            </a:r>
          </a:p>
          <a:p>
            <a:pPr>
              <a:buFontTx/>
              <a:buNone/>
            </a:pPr>
            <a:r>
              <a:rPr lang="ru-RU" sz="2400" dirty="0" smtClean="0"/>
              <a:t>    в графе 8 «число посещений по поводу заболевания» - </a:t>
            </a:r>
            <a:r>
              <a:rPr lang="ru-RU" sz="2400" dirty="0" smtClean="0">
                <a:solidFill>
                  <a:srgbClr val="C00000"/>
                </a:solidFill>
              </a:rPr>
              <a:t>129</a:t>
            </a:r>
            <a:r>
              <a:rPr lang="ru-RU" sz="2400" dirty="0" smtClean="0"/>
              <a:t>.</a:t>
            </a:r>
          </a:p>
          <a:p>
            <a:pPr>
              <a:buFontTx/>
              <a:buNone/>
            </a:pPr>
            <a:r>
              <a:rPr lang="ru-RU" sz="2400" dirty="0" smtClean="0">
                <a:solidFill>
                  <a:srgbClr val="C00000"/>
                </a:solidFill>
              </a:rPr>
              <a:t>    </a:t>
            </a:r>
            <a:r>
              <a:rPr lang="ru-RU" sz="2400" dirty="0" smtClean="0"/>
              <a:t>Таким образом, в 2015 году к психиатру-наркологу, ведущему прием детского населения, было сделано 10800 посещений в год, или 44 посещения в день, из них только 2,4% по поводу заболевания. Примерно такие же цифры в отчете за 2014 год. Подобные показатели могут свидетельствовать как о нарушении трудового законодательства, так и о неправильной учета работы этих специалистов. </a:t>
            </a:r>
            <a:r>
              <a:rPr lang="ru-RU" sz="2400" b="1" dirty="0" smtClean="0">
                <a:solidFill>
                  <a:srgbClr val="0000FF"/>
                </a:solidFill>
                <a:sym typeface="Wingdings" pitchFamily="2" charset="2"/>
              </a:rPr>
              <a:t></a:t>
            </a:r>
            <a:r>
              <a:rPr lang="ru-RU" sz="2400" b="1" dirty="0" smtClean="0"/>
              <a:t> </a:t>
            </a:r>
            <a:r>
              <a:rPr lang="ru-RU" sz="2400" dirty="0" smtClean="0"/>
              <a:t>  </a:t>
            </a:r>
          </a:p>
          <a:p>
            <a:pPr>
              <a:buFontTx/>
              <a:buNone/>
            </a:pPr>
            <a:r>
              <a:rPr lang="ru-RU" sz="2400" dirty="0" smtClean="0"/>
              <a:t> </a:t>
            </a:r>
          </a:p>
          <a:p>
            <a:pPr>
              <a:buFontTx/>
              <a:buNone/>
            </a:pPr>
            <a:r>
              <a:rPr lang="ru-RU" sz="2400" dirty="0" smtClean="0"/>
              <a:t>    </a:t>
            </a:r>
          </a:p>
          <a:p>
            <a:pPr>
              <a:buFontTx/>
              <a:buNone/>
            </a:pPr>
            <a:endParaRPr lang="ru-RU" sz="24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32</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Заголовок 1"/>
          <p:cNvSpPr>
            <a:spLocks noGrp="1"/>
          </p:cNvSpPr>
          <p:nvPr>
            <p:ph type="title"/>
          </p:nvPr>
        </p:nvSpPr>
        <p:spPr/>
        <p:txBody>
          <a:bodyPr/>
          <a:lstStyle/>
          <a:p>
            <a:pPr>
              <a:defRPr/>
            </a:pPr>
            <a:r>
              <a:rPr lang="ru-RU" sz="2600" b="1" dirty="0" smtClean="0">
                <a:latin typeface="+mn-lt"/>
              </a:rPr>
              <a:t>Раздел II. (2210) Деятельность  психологов, специалистов по социальной работе, социальных работников</a:t>
            </a:r>
          </a:p>
        </p:txBody>
      </p:sp>
      <p:graphicFrame>
        <p:nvGraphicFramePr>
          <p:cNvPr id="5" name="Объект 4"/>
          <p:cNvGraphicFramePr>
            <a:graphicFrameLocks noGrp="1"/>
          </p:cNvGraphicFramePr>
          <p:nvPr>
            <p:ph idx="1"/>
          </p:nvPr>
        </p:nvGraphicFramePr>
        <p:xfrm>
          <a:off x="296525" y="1583795"/>
          <a:ext cx="8550951" cy="4602480"/>
        </p:xfrm>
        <a:graphic>
          <a:graphicData uri="http://schemas.openxmlformats.org/drawingml/2006/table">
            <a:tbl>
              <a:tblPr firstRow="1" bandRow="1">
                <a:tableStyleId>{21E4AEA4-8DFA-4A89-87EB-49C32662AFE0}</a:tableStyleId>
              </a:tblPr>
              <a:tblGrid>
                <a:gridCol w="1750309"/>
                <a:gridCol w="327337"/>
                <a:gridCol w="561149"/>
                <a:gridCol w="935248"/>
                <a:gridCol w="888485"/>
                <a:gridCol w="607911"/>
                <a:gridCol w="701436"/>
                <a:gridCol w="654673"/>
                <a:gridCol w="701436"/>
                <a:gridCol w="467624"/>
                <a:gridCol w="955343"/>
              </a:tblGrid>
              <a:tr h="370840">
                <a:tc rowSpan="2">
                  <a:txBody>
                    <a:bodyPr/>
                    <a:lstStyle/>
                    <a:p>
                      <a:pPr algn="ctr">
                        <a:lnSpc>
                          <a:spcPts val="1000"/>
                        </a:lnSpc>
                        <a:spcAft>
                          <a:spcPts val="0"/>
                        </a:spcAft>
                      </a:pPr>
                      <a:r>
                        <a:rPr lang="ru-RU" sz="1200" dirty="0">
                          <a:effectLst/>
                        </a:rPr>
                        <a:t>Наименование должностей</a:t>
                      </a:r>
                      <a:endParaRPr lang="ru-RU" sz="1200" dirty="0">
                        <a:effectLst/>
                        <a:latin typeface="Times New Roman"/>
                        <a:ea typeface="Times New Roman"/>
                      </a:endParaRPr>
                    </a:p>
                  </a:txBody>
                  <a:tcPr marL="68580" marR="68580" marT="0" marB="0" anchor="ctr"/>
                </a:tc>
                <a:tc rowSpan="2">
                  <a:txBody>
                    <a:bodyPr/>
                    <a:lstStyle/>
                    <a:p>
                      <a:pPr marL="71755" marR="71755" algn="ctr">
                        <a:lnSpc>
                          <a:spcPts val="1000"/>
                        </a:lnSpc>
                        <a:spcAft>
                          <a:spcPts val="0"/>
                        </a:spcAft>
                      </a:pPr>
                      <a:r>
                        <a:rPr lang="ru-RU" sz="1200" dirty="0">
                          <a:effectLst/>
                        </a:rPr>
                        <a:t>№ стр.</a:t>
                      </a:r>
                      <a:endParaRPr lang="ru-RU" sz="1200" dirty="0">
                        <a:effectLst/>
                        <a:latin typeface="Times New Roman"/>
                        <a:ea typeface="Times New Roman"/>
                      </a:endParaRPr>
                    </a:p>
                  </a:txBody>
                  <a:tcPr marL="68580" marR="68580" marT="0" marB="0" vert="vert270" anchor="ctr"/>
                </a:tc>
                <a:tc rowSpan="2">
                  <a:txBody>
                    <a:bodyPr/>
                    <a:lstStyle/>
                    <a:p>
                      <a:pPr algn="ctr">
                        <a:lnSpc>
                          <a:spcPts val="1000"/>
                        </a:lnSpc>
                        <a:spcAft>
                          <a:spcPts val="0"/>
                        </a:spcAft>
                      </a:pPr>
                      <a:r>
                        <a:rPr lang="ru-RU" sz="1200" dirty="0">
                          <a:effectLst/>
                        </a:rPr>
                        <a:t>Занято должностей на конец года</a:t>
                      </a:r>
                      <a:endParaRPr lang="ru-RU" sz="1200" dirty="0">
                        <a:effectLst/>
                        <a:latin typeface="Times New Roman"/>
                        <a:ea typeface="Times New Roman"/>
                      </a:endParaRPr>
                    </a:p>
                  </a:txBody>
                  <a:tcPr marL="68580" marR="68580" marT="0" marB="0" anchor="ctr"/>
                </a:tc>
                <a:tc rowSpan="2">
                  <a:txBody>
                    <a:bodyPr/>
                    <a:lstStyle/>
                    <a:p>
                      <a:pPr algn="ctr">
                        <a:lnSpc>
                          <a:spcPts val="1000"/>
                        </a:lnSpc>
                        <a:spcAft>
                          <a:spcPts val="0"/>
                        </a:spcAft>
                      </a:pPr>
                      <a:r>
                        <a:rPr lang="ru-RU" sz="1200" dirty="0">
                          <a:effectLst/>
                        </a:rPr>
                        <a:t>Число пациентов, которым оказывалась помощь в течение отчетного года (вкл. </a:t>
                      </a:r>
                      <a:r>
                        <a:rPr lang="ru-RU" sz="1200" dirty="0" err="1">
                          <a:effectLst/>
                        </a:rPr>
                        <a:t>созависи-мых</a:t>
                      </a:r>
                      <a:r>
                        <a:rPr lang="ru-RU" sz="1200" dirty="0">
                          <a:effectLst/>
                        </a:rPr>
                        <a:t>)</a:t>
                      </a:r>
                      <a:endParaRPr lang="ru-RU" sz="1200" dirty="0">
                        <a:effectLst/>
                        <a:latin typeface="Times New Roman"/>
                        <a:ea typeface="Times New Roman"/>
                      </a:endParaRPr>
                    </a:p>
                  </a:txBody>
                  <a:tcPr marL="68580" marR="68580" marT="0" marB="0" anchor="ctr"/>
                </a:tc>
                <a:tc rowSpan="2">
                  <a:txBody>
                    <a:bodyPr/>
                    <a:lstStyle/>
                    <a:p>
                      <a:pPr algn="ctr">
                        <a:lnSpc>
                          <a:spcPts val="1000"/>
                        </a:lnSpc>
                        <a:spcAft>
                          <a:spcPts val="0"/>
                        </a:spcAft>
                      </a:pPr>
                      <a:r>
                        <a:rPr lang="ru-RU" sz="1200" dirty="0">
                          <a:effectLst/>
                        </a:rPr>
                        <a:t>Число посещений (</a:t>
                      </a:r>
                      <a:r>
                        <a:rPr lang="ru-RU" sz="1200" dirty="0" smtClean="0">
                          <a:effectLst/>
                        </a:rPr>
                        <a:t>консультаций </a:t>
                      </a:r>
                      <a:r>
                        <a:rPr lang="ru-RU" sz="1200" dirty="0">
                          <a:effectLst/>
                        </a:rPr>
                        <a:t>и иных контактов) - всего</a:t>
                      </a:r>
                      <a:endParaRPr lang="ru-RU" sz="1200" dirty="0">
                        <a:effectLst/>
                        <a:latin typeface="Times New Roman"/>
                        <a:ea typeface="Times New Roman"/>
                      </a:endParaRPr>
                    </a:p>
                  </a:txBody>
                  <a:tcPr marL="68580" marR="68580" marT="0" marB="0" anchor="ctr"/>
                </a:tc>
                <a:tc gridSpan="5">
                  <a:txBody>
                    <a:bodyPr/>
                    <a:lstStyle/>
                    <a:p>
                      <a:pPr algn="ctr">
                        <a:lnSpc>
                          <a:spcPts val="1000"/>
                        </a:lnSpc>
                        <a:spcAft>
                          <a:spcPts val="0"/>
                        </a:spcAft>
                      </a:pPr>
                      <a:r>
                        <a:rPr lang="ru-RU" sz="1200">
                          <a:effectLst/>
                        </a:rPr>
                        <a:t>Из них по поводу (из гр.5):</a:t>
                      </a:r>
                      <a:endParaRPr lang="ru-RU" sz="1200">
                        <a:effectLst/>
                        <a:latin typeface="Times New Roman"/>
                        <a:ea typeface="Times New Roman"/>
                      </a:endParaRPr>
                    </a:p>
                  </a:txBody>
                  <a:tcPr marL="68580" marR="68580" marT="0" marB="0" anchor="ct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c rowSpan="2">
                  <a:txBody>
                    <a:bodyPr/>
                    <a:lstStyle/>
                    <a:p>
                      <a:pPr algn="ctr">
                        <a:lnSpc>
                          <a:spcPts val="1000"/>
                        </a:lnSpc>
                        <a:spcAft>
                          <a:spcPts val="0"/>
                        </a:spcAft>
                      </a:pPr>
                      <a:r>
                        <a:rPr lang="ru-RU" sz="1200">
                          <a:effectLst/>
                        </a:rPr>
                        <a:t>Число тренингов, проведенных в рамках реализации профилактич. программ среди учащихся и иного населения</a:t>
                      </a:r>
                      <a:endParaRPr lang="ru-RU" sz="1200">
                        <a:effectLst/>
                        <a:latin typeface="Times New Roman"/>
                        <a:ea typeface="Times New Roman"/>
                      </a:endParaRPr>
                    </a:p>
                  </a:txBody>
                  <a:tcPr marL="68580" marR="68580" marT="0" marB="0" anchor="ctr"/>
                </a:tc>
              </a:tr>
              <a:tr h="37084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lnSpc>
                          <a:spcPct val="100000"/>
                        </a:lnSpc>
                        <a:spcAft>
                          <a:spcPts val="0"/>
                        </a:spcAft>
                      </a:pPr>
                      <a:r>
                        <a:rPr lang="ru-RU" sz="1200" dirty="0" smtClean="0">
                          <a:effectLst/>
                        </a:rPr>
                        <a:t>психодиагностики</a:t>
                      </a:r>
                      <a:endParaRPr lang="ru-RU" sz="1200" dirty="0">
                        <a:effectLst/>
                        <a:latin typeface="Times New Roman"/>
                        <a:ea typeface="Times New Roman"/>
                      </a:endParaRPr>
                    </a:p>
                  </a:txBody>
                  <a:tcPr marL="68580" marR="68580" marT="0" marB="0" anchor="ctr"/>
                </a:tc>
                <a:tc>
                  <a:txBody>
                    <a:bodyPr/>
                    <a:lstStyle/>
                    <a:p>
                      <a:pPr algn="ctr">
                        <a:lnSpc>
                          <a:spcPct val="100000"/>
                        </a:lnSpc>
                        <a:spcAft>
                          <a:spcPts val="0"/>
                        </a:spcAft>
                      </a:pPr>
                      <a:r>
                        <a:rPr lang="ru-RU" sz="1200" dirty="0" smtClean="0">
                          <a:effectLst/>
                        </a:rPr>
                        <a:t>психокоррекционных </a:t>
                      </a:r>
                      <a:r>
                        <a:rPr lang="ru-RU" sz="1200" dirty="0">
                          <a:effectLst/>
                        </a:rPr>
                        <a:t>сеансов (бесед)</a:t>
                      </a:r>
                      <a:endParaRPr lang="ru-RU" sz="1200" dirty="0">
                        <a:effectLst/>
                        <a:latin typeface="Times New Roman"/>
                        <a:ea typeface="Times New Roman"/>
                      </a:endParaRPr>
                    </a:p>
                  </a:txBody>
                  <a:tcPr marL="68580" marR="68580" marT="0" marB="0" anchor="ctr"/>
                </a:tc>
                <a:tc>
                  <a:txBody>
                    <a:bodyPr/>
                    <a:lstStyle/>
                    <a:p>
                      <a:pPr algn="ctr">
                        <a:lnSpc>
                          <a:spcPct val="100000"/>
                        </a:lnSpc>
                        <a:spcAft>
                          <a:spcPts val="0"/>
                        </a:spcAft>
                      </a:pPr>
                      <a:r>
                        <a:rPr lang="ru-RU" sz="1200" dirty="0">
                          <a:effectLst/>
                        </a:rPr>
                        <a:t>из них</a:t>
                      </a:r>
                    </a:p>
                    <a:p>
                      <a:pPr algn="ctr">
                        <a:lnSpc>
                          <a:spcPct val="100000"/>
                        </a:lnSpc>
                        <a:spcAft>
                          <a:spcPts val="0"/>
                        </a:spcAft>
                      </a:pPr>
                      <a:r>
                        <a:rPr lang="ru-RU" sz="1200" dirty="0">
                          <a:effectLst/>
                        </a:rPr>
                        <a:t>(из гр.7) – </a:t>
                      </a:r>
                      <a:r>
                        <a:rPr lang="ru-RU" sz="1200" dirty="0" smtClean="0">
                          <a:effectLst/>
                        </a:rPr>
                        <a:t>групповых</a:t>
                      </a:r>
                      <a:endParaRPr lang="ru-RU" sz="1200" dirty="0">
                        <a:effectLst/>
                        <a:latin typeface="Times New Roman"/>
                        <a:ea typeface="Times New Roman"/>
                      </a:endParaRPr>
                    </a:p>
                  </a:txBody>
                  <a:tcPr marL="68580" marR="68580" marT="0" marB="0" anchor="ctr"/>
                </a:tc>
                <a:tc>
                  <a:txBody>
                    <a:bodyPr/>
                    <a:lstStyle/>
                    <a:p>
                      <a:pPr algn="ctr">
                        <a:lnSpc>
                          <a:spcPct val="100000"/>
                        </a:lnSpc>
                        <a:spcAft>
                          <a:spcPts val="0"/>
                        </a:spcAft>
                      </a:pPr>
                      <a:r>
                        <a:rPr lang="ru-RU" sz="1200" dirty="0" smtClean="0">
                          <a:effectLst/>
                        </a:rPr>
                        <a:t>трудоустройства </a:t>
                      </a:r>
                      <a:r>
                        <a:rPr lang="ru-RU" sz="1200" dirty="0">
                          <a:effectLst/>
                        </a:rPr>
                        <a:t>и иным вопросам</a:t>
                      </a:r>
                      <a:endParaRPr lang="ru-RU" sz="1200" dirty="0">
                        <a:effectLst/>
                        <a:latin typeface="Times New Roman"/>
                        <a:ea typeface="Times New Roman"/>
                      </a:endParaRPr>
                    </a:p>
                  </a:txBody>
                  <a:tcPr marL="68580" marR="68580" marT="0" marB="0" anchor="ctr"/>
                </a:tc>
                <a:tc>
                  <a:txBody>
                    <a:bodyPr/>
                    <a:lstStyle/>
                    <a:p>
                      <a:pPr algn="ctr">
                        <a:lnSpc>
                          <a:spcPct val="100000"/>
                        </a:lnSpc>
                        <a:spcAft>
                          <a:spcPts val="0"/>
                        </a:spcAft>
                      </a:pPr>
                      <a:r>
                        <a:rPr lang="ru-RU" sz="1200" dirty="0" err="1" smtClean="0">
                          <a:effectLst/>
                        </a:rPr>
                        <a:t>созависимости</a:t>
                      </a:r>
                      <a:endParaRPr lang="ru-RU" sz="1200" dirty="0">
                        <a:effectLst/>
                        <a:latin typeface="Times New Roman"/>
                        <a:ea typeface="Times New Roman"/>
                      </a:endParaRPr>
                    </a:p>
                  </a:txBody>
                  <a:tcPr marL="68580" marR="68580" marT="0" marB="0" anchor="ctr"/>
                </a:tc>
                <a:tc vMerge="1">
                  <a:txBody>
                    <a:bodyPr/>
                    <a:lstStyle/>
                    <a:p>
                      <a:endParaRPr lang="ru-RU"/>
                    </a:p>
                  </a:txBody>
                  <a:tcPr/>
                </a:tc>
              </a:tr>
              <a:tr h="370840">
                <a:tc>
                  <a:txBody>
                    <a:bodyPr/>
                    <a:lstStyle/>
                    <a:p>
                      <a:pPr algn="ctr">
                        <a:lnSpc>
                          <a:spcPts val="1000"/>
                        </a:lnSpc>
                        <a:spcAft>
                          <a:spcPts val="0"/>
                        </a:spcAft>
                      </a:pPr>
                      <a:r>
                        <a:rPr lang="ru-RU" sz="1200" dirty="0">
                          <a:effectLst/>
                        </a:rPr>
                        <a:t>1</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2</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3</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4</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5</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a:effectLst/>
                        </a:rPr>
                        <a:t>6</a:t>
                      </a:r>
                      <a:endParaRPr lang="ru-RU" sz="120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7</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8</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9</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10</a:t>
                      </a:r>
                      <a:endParaRPr lang="ru-RU" sz="1200" dirty="0">
                        <a:effectLst/>
                        <a:latin typeface="Times New Roman"/>
                        <a:ea typeface="Times New Roman"/>
                      </a:endParaRPr>
                    </a:p>
                  </a:txBody>
                  <a:tcPr marL="68580" marR="68580" marT="0" marB="0" anchor="ctr"/>
                </a:tc>
                <a:tc>
                  <a:txBody>
                    <a:bodyPr/>
                    <a:lstStyle/>
                    <a:p>
                      <a:pPr algn="ctr">
                        <a:lnSpc>
                          <a:spcPts val="1000"/>
                        </a:lnSpc>
                        <a:spcAft>
                          <a:spcPts val="0"/>
                        </a:spcAft>
                      </a:pPr>
                      <a:r>
                        <a:rPr lang="ru-RU" sz="1200" dirty="0">
                          <a:effectLst/>
                        </a:rPr>
                        <a:t>11</a:t>
                      </a:r>
                      <a:endParaRPr lang="ru-RU" sz="1200" dirty="0">
                        <a:effectLst/>
                        <a:latin typeface="Times New Roman"/>
                        <a:ea typeface="Times New Roman"/>
                      </a:endParaRPr>
                    </a:p>
                  </a:txBody>
                  <a:tcPr marL="68580" marR="68580" marT="0" marB="0" anchor="ctr"/>
                </a:tc>
              </a:tr>
              <a:tr h="370840">
                <a:tc>
                  <a:txBody>
                    <a:bodyPr/>
                    <a:lstStyle/>
                    <a:p>
                      <a:pPr>
                        <a:spcAft>
                          <a:spcPts val="0"/>
                        </a:spcAft>
                      </a:pPr>
                      <a:r>
                        <a:rPr lang="ru-RU" sz="1200">
                          <a:effectLst/>
                        </a:rPr>
                        <a:t>В амбулаторных подразделениях:</a:t>
                      </a:r>
                    </a:p>
                    <a:p>
                      <a:pPr>
                        <a:spcAft>
                          <a:spcPts val="0"/>
                        </a:spcAft>
                      </a:pPr>
                      <a:r>
                        <a:rPr lang="ru-RU" sz="1200">
                          <a:effectLst/>
                        </a:rPr>
                        <a:t>Психологи</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p>
                    <a:p>
                      <a:pPr algn="ctr">
                        <a:spcAft>
                          <a:spcPts val="0"/>
                        </a:spcAft>
                      </a:pPr>
                      <a:r>
                        <a:rPr lang="ru-RU" sz="1200">
                          <a:effectLst/>
                        </a:rPr>
                        <a:t>01</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r>
              <a:tr h="370840">
                <a:tc>
                  <a:txBody>
                    <a:bodyPr/>
                    <a:lstStyle/>
                    <a:p>
                      <a:pPr>
                        <a:spcAft>
                          <a:spcPts val="0"/>
                        </a:spcAft>
                      </a:pPr>
                      <a:r>
                        <a:rPr lang="ru-RU" sz="1200">
                          <a:effectLst/>
                        </a:rPr>
                        <a:t>Специалисты по социальной работе</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02</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r>
              <a:tr h="370840">
                <a:tc>
                  <a:txBody>
                    <a:bodyPr/>
                    <a:lstStyle/>
                    <a:p>
                      <a:pPr>
                        <a:spcAft>
                          <a:spcPts val="0"/>
                        </a:spcAft>
                      </a:pPr>
                      <a:r>
                        <a:rPr lang="ru-RU" sz="1200">
                          <a:effectLst/>
                        </a:rPr>
                        <a:t>Социальные работники</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03</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r>
              <a:tr h="370840">
                <a:tc>
                  <a:txBody>
                    <a:bodyPr/>
                    <a:lstStyle/>
                    <a:p>
                      <a:pPr>
                        <a:spcAft>
                          <a:spcPts val="0"/>
                        </a:spcAft>
                      </a:pPr>
                      <a:r>
                        <a:rPr lang="ru-RU" sz="1200">
                          <a:effectLst/>
                        </a:rPr>
                        <a:t>В стационарных отделениях:</a:t>
                      </a:r>
                    </a:p>
                    <a:p>
                      <a:pPr>
                        <a:spcAft>
                          <a:spcPts val="0"/>
                        </a:spcAft>
                      </a:pPr>
                      <a:r>
                        <a:rPr lang="ru-RU" sz="1200">
                          <a:effectLst/>
                        </a:rPr>
                        <a:t>Психологи</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p>
                    <a:p>
                      <a:pPr algn="ctr">
                        <a:spcAft>
                          <a:spcPts val="0"/>
                        </a:spcAft>
                      </a:pPr>
                      <a:r>
                        <a:rPr lang="ru-RU" sz="1200">
                          <a:effectLst/>
                        </a:rPr>
                        <a:t>04</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r>
              <a:tr h="370840">
                <a:tc>
                  <a:txBody>
                    <a:bodyPr/>
                    <a:lstStyle/>
                    <a:p>
                      <a:pPr>
                        <a:spcAft>
                          <a:spcPts val="0"/>
                        </a:spcAft>
                      </a:pPr>
                      <a:r>
                        <a:rPr lang="ru-RU" sz="1200">
                          <a:effectLst/>
                        </a:rPr>
                        <a:t>Специалисты по социальной работе</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05</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r>
              <a:tr h="370840">
                <a:tc>
                  <a:txBody>
                    <a:bodyPr/>
                    <a:lstStyle/>
                    <a:p>
                      <a:pPr>
                        <a:spcAft>
                          <a:spcPts val="0"/>
                        </a:spcAft>
                      </a:pPr>
                      <a:r>
                        <a:rPr lang="ru-RU" sz="1200">
                          <a:effectLst/>
                        </a:rPr>
                        <a:t>Социальные работники</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06</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a:effectLst/>
                        </a:rPr>
                        <a:t> </a:t>
                      </a:r>
                      <a:endParaRPr lang="ru-RU" sz="1200">
                        <a:effectLst/>
                        <a:latin typeface="Times New Roman"/>
                        <a:ea typeface="Times New Roman"/>
                      </a:endParaRPr>
                    </a:p>
                  </a:txBody>
                  <a:tcPr marL="68580" marR="68580" marT="0" marB="0" anchor="ctr"/>
                </a:tc>
                <a:tc>
                  <a:txBody>
                    <a:bodyPr/>
                    <a:lstStyle/>
                    <a:p>
                      <a:pPr algn="ctr">
                        <a:spcAft>
                          <a:spcPts val="0"/>
                        </a:spcAft>
                      </a:pPr>
                      <a:r>
                        <a:rPr lang="ru-RU" sz="1200" dirty="0">
                          <a:effectLst/>
                        </a:rPr>
                        <a:t> </a:t>
                      </a:r>
                      <a:endParaRPr lang="ru-RU" sz="1200" dirty="0">
                        <a:effectLst/>
                        <a:latin typeface="Times New Roman"/>
                        <a:ea typeface="Times New Roman"/>
                      </a:endParaRPr>
                    </a:p>
                  </a:txBody>
                  <a:tcPr marL="68580" marR="68580" marT="0" marB="0" anchor="ctr"/>
                </a:tc>
              </a:tr>
            </a:tbl>
          </a:graphicData>
        </a:graphic>
      </p:graphicFrame>
      <p:sp>
        <p:nvSpPr>
          <p:cNvPr id="7" name="Номер слайда 6"/>
          <p:cNvSpPr>
            <a:spLocks noGrp="1"/>
          </p:cNvSpPr>
          <p:nvPr>
            <p:ph type="sldNum" sz="quarter" idx="12"/>
          </p:nvPr>
        </p:nvSpPr>
        <p:spPr/>
        <p:txBody>
          <a:bodyPr/>
          <a:lstStyle/>
          <a:p>
            <a:pPr>
              <a:defRPr/>
            </a:pPr>
            <a:fld id="{EE8E554C-6023-4FB9-8046-5AB7784B9FC8}" type="slidenum">
              <a:rPr lang="ru-RU" smtClean="0"/>
              <a:pPr>
                <a:defRPr/>
              </a:pPr>
              <a:t>33</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51201" name="Заголовок 1"/>
          <p:cNvSpPr>
            <a:spLocks noGrp="1"/>
          </p:cNvSpPr>
          <p:nvPr>
            <p:ph type="title"/>
          </p:nvPr>
        </p:nvSpPr>
        <p:spPr/>
        <p:txBody>
          <a:bodyPr/>
          <a:lstStyle/>
          <a:p>
            <a:pPr>
              <a:defRPr/>
            </a:pPr>
            <a:r>
              <a:rPr lang="ru-RU" sz="2600" b="1" dirty="0" smtClean="0">
                <a:latin typeface="+mn-lt"/>
              </a:rPr>
              <a:t>Раздел II. (2210) Деятельность  психологов, специалистов по социальной работе,</a:t>
            </a:r>
            <a:br>
              <a:rPr lang="ru-RU" sz="2600" b="1" dirty="0" smtClean="0">
                <a:latin typeface="+mn-lt"/>
              </a:rPr>
            </a:br>
            <a:r>
              <a:rPr lang="ru-RU" sz="2600" b="1" dirty="0" smtClean="0">
                <a:latin typeface="+mn-lt"/>
              </a:rPr>
              <a:t>социальных работников</a:t>
            </a:r>
          </a:p>
        </p:txBody>
      </p:sp>
      <p:sp>
        <p:nvSpPr>
          <p:cNvPr id="56323" name="Объект 2"/>
          <p:cNvSpPr>
            <a:spLocks noGrp="1"/>
          </p:cNvSpPr>
          <p:nvPr>
            <p:ph idx="1"/>
          </p:nvPr>
        </p:nvSpPr>
        <p:spPr>
          <a:xfrm>
            <a:off x="457200" y="1600200"/>
            <a:ext cx="8435975" cy="4525963"/>
          </a:xfrm>
        </p:spPr>
        <p:txBody>
          <a:bodyPr/>
          <a:lstStyle/>
          <a:p>
            <a:pPr>
              <a:buFontTx/>
              <a:buNone/>
            </a:pPr>
            <a:r>
              <a:rPr lang="ru-RU" sz="2400" b="1" dirty="0" smtClean="0"/>
              <a:t>	</a:t>
            </a:r>
            <a:r>
              <a:rPr lang="ru-RU" sz="2200" b="1" dirty="0" smtClean="0"/>
              <a:t>Внутритабличная проверка: </a:t>
            </a:r>
          </a:p>
          <a:p>
            <a:r>
              <a:rPr lang="ru-RU" sz="2200" dirty="0" smtClean="0"/>
              <a:t>графа 5 </a:t>
            </a:r>
            <a:r>
              <a:rPr lang="ru-RU" sz="2200" b="1" dirty="0" smtClean="0"/>
              <a:t>=</a:t>
            </a:r>
            <a:r>
              <a:rPr lang="ru-RU" sz="2200" dirty="0" smtClean="0"/>
              <a:t> графы 6</a:t>
            </a:r>
            <a:r>
              <a:rPr lang="ru-RU" sz="2200" b="1" dirty="0" smtClean="0"/>
              <a:t>+</a:t>
            </a:r>
            <a:r>
              <a:rPr lang="ru-RU" sz="2200" dirty="0" smtClean="0"/>
              <a:t>7</a:t>
            </a:r>
            <a:r>
              <a:rPr lang="ru-RU" sz="2200" b="1" dirty="0" smtClean="0"/>
              <a:t>+</a:t>
            </a:r>
            <a:r>
              <a:rPr lang="ru-RU" sz="2200" dirty="0" smtClean="0"/>
              <a:t>9</a:t>
            </a:r>
            <a:r>
              <a:rPr lang="ru-RU" sz="2200" b="1" dirty="0" smtClean="0"/>
              <a:t>+</a:t>
            </a:r>
            <a:r>
              <a:rPr lang="ru-RU" sz="2200" dirty="0" smtClean="0"/>
              <a:t>10 по всем строкам;</a:t>
            </a:r>
          </a:p>
          <a:p>
            <a:r>
              <a:rPr lang="ru-RU" sz="2200" dirty="0" smtClean="0"/>
              <a:t>графа 4 </a:t>
            </a:r>
            <a:r>
              <a:rPr lang="en-US" sz="2200" b="1" dirty="0" smtClean="0"/>
              <a:t>&lt;</a:t>
            </a:r>
            <a:r>
              <a:rPr lang="ru-RU" sz="2200" b="1" dirty="0" smtClean="0"/>
              <a:t> </a:t>
            </a:r>
            <a:r>
              <a:rPr lang="ru-RU" sz="2200" dirty="0" smtClean="0"/>
              <a:t>графа 5; равенство означает, что пациенты встречались с врачом однократно;</a:t>
            </a:r>
          </a:p>
          <a:p>
            <a:r>
              <a:rPr lang="ru-RU" sz="2200" dirty="0" smtClean="0"/>
              <a:t>графа 4 не может быть </a:t>
            </a:r>
            <a:r>
              <a:rPr lang="en-US" sz="2200" b="1" dirty="0" smtClean="0"/>
              <a:t>&gt;</a:t>
            </a:r>
            <a:r>
              <a:rPr lang="ru-RU" sz="2200" b="1" dirty="0" smtClean="0"/>
              <a:t> </a:t>
            </a:r>
            <a:r>
              <a:rPr lang="ru-RU" sz="2200" dirty="0" smtClean="0"/>
              <a:t>графы 5</a:t>
            </a:r>
            <a:r>
              <a:rPr lang="ru-RU" sz="2200" b="1" dirty="0" smtClean="0"/>
              <a:t>;</a:t>
            </a:r>
            <a:r>
              <a:rPr lang="ru-RU" sz="2200" dirty="0" smtClean="0"/>
              <a:t> </a:t>
            </a:r>
            <a:r>
              <a:rPr lang="ru-RU" sz="2400" b="1" dirty="0" smtClean="0">
                <a:solidFill>
                  <a:srgbClr val="0000FF"/>
                </a:solidFill>
                <a:sym typeface="Wingdings" pitchFamily="2" charset="2"/>
              </a:rPr>
              <a:t> </a:t>
            </a:r>
            <a:r>
              <a:rPr lang="ru-RU" sz="2200" dirty="0" smtClean="0"/>
              <a:t> </a:t>
            </a:r>
          </a:p>
          <a:p>
            <a:r>
              <a:rPr lang="ru-RU" sz="2200" dirty="0" smtClean="0"/>
              <a:t>графа 7 </a:t>
            </a:r>
            <a:r>
              <a:rPr lang="en-US" sz="2200" b="1" dirty="0" smtClean="0"/>
              <a:t>&gt;</a:t>
            </a:r>
            <a:r>
              <a:rPr lang="ru-RU" sz="2200" b="1" dirty="0" smtClean="0"/>
              <a:t> </a:t>
            </a:r>
            <a:r>
              <a:rPr lang="ru-RU" sz="2200" dirty="0" smtClean="0"/>
              <a:t>графа 8 по всем строкам.</a:t>
            </a:r>
          </a:p>
          <a:p>
            <a:r>
              <a:rPr lang="ru-RU" sz="2200" dirty="0" smtClean="0"/>
              <a:t>Если психологи, специалисты по социальной работе и социальные работники выполняли в течение года работу, которая не отражена в заголовках граф таблицы 2210, например, профилактическую работу, предлагаем включать эту информацию  в пояснительную записку.</a:t>
            </a:r>
          </a:p>
          <a:p>
            <a:endParaRPr lang="ru-RU" sz="2200" dirty="0" smtClean="0"/>
          </a:p>
          <a:p>
            <a:endParaRPr lang="ru-RU" sz="22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34</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476250" y="368300"/>
            <a:ext cx="8229600" cy="720725"/>
          </a:xfrm>
        </p:spPr>
        <p:txBody>
          <a:bodyPr/>
          <a:lstStyle/>
          <a:p>
            <a:r>
              <a:rPr lang="ru-RU" sz="3200" dirty="0"/>
              <a:t> </a:t>
            </a:r>
            <a:r>
              <a:rPr lang="ru-RU" sz="3200" b="1" dirty="0">
                <a:latin typeface="+mn-lt"/>
              </a:rPr>
              <a:t>(2210) продолжение. </a:t>
            </a:r>
            <a:r>
              <a:rPr lang="ru-RU" sz="3200" dirty="0" smtClean="0">
                <a:solidFill>
                  <a:srgbClr val="CC0000"/>
                </a:solidFill>
                <a:latin typeface="+mn-lt"/>
              </a:rPr>
              <a:t>К размышлению</a:t>
            </a:r>
          </a:p>
        </p:txBody>
      </p:sp>
      <p:sp>
        <p:nvSpPr>
          <p:cNvPr id="57346" name="Rectangle 3"/>
          <p:cNvSpPr>
            <a:spLocks noGrp="1" noChangeArrowheads="1"/>
          </p:cNvSpPr>
          <p:nvPr>
            <p:ph type="body" idx="1"/>
          </p:nvPr>
        </p:nvSpPr>
        <p:spPr>
          <a:xfrm>
            <a:off x="457200" y="1268413"/>
            <a:ext cx="8229600" cy="5130800"/>
          </a:xfrm>
        </p:spPr>
        <p:txBody>
          <a:bodyPr/>
          <a:lstStyle/>
          <a:p>
            <a:pPr>
              <a:lnSpc>
                <a:spcPct val="90000"/>
              </a:lnSpc>
              <a:buFontTx/>
              <a:buNone/>
            </a:pPr>
            <a:r>
              <a:rPr lang="ru-RU" sz="2200" dirty="0" smtClean="0"/>
              <a:t>     Из инструкции к заполнению таблицы 2210 следует, что количество проведенных психокоррекционных сеансов (бесед) при одном групповом сеансе равно количеству пациентов в данной группе.</a:t>
            </a:r>
          </a:p>
          <a:p>
            <a:pPr>
              <a:lnSpc>
                <a:spcPct val="90000"/>
              </a:lnSpc>
              <a:buFontTx/>
              <a:buNone/>
            </a:pPr>
            <a:r>
              <a:rPr lang="ru-RU" sz="2200" dirty="0" smtClean="0">
                <a:solidFill>
                  <a:srgbClr val="00B050"/>
                </a:solidFill>
              </a:rPr>
              <a:t>    </a:t>
            </a:r>
            <a:r>
              <a:rPr lang="ru-RU" sz="2200" dirty="0" smtClean="0"/>
              <a:t>В отчете Липецкой области представлены сведения о том, что все </a:t>
            </a:r>
            <a:r>
              <a:rPr lang="ru-RU" sz="2200" b="1" dirty="0" smtClean="0"/>
              <a:t>7398</a:t>
            </a:r>
            <a:r>
              <a:rPr lang="ru-RU" sz="2200" dirty="0" smtClean="0"/>
              <a:t> психокоррекционных сеансов, проведенных психологами в 2 стационарах (15,25 занятых должностей) были групповые (графа 7= графе 8). То же касается учета работы специалистов по социальной работе и социальных работников (графы 7 и 8 равны). Однако, в работе этих специалистов  невозможно обойтись без индивидуальных </a:t>
            </a:r>
            <a:r>
              <a:rPr lang="ru-RU" sz="2200" dirty="0" err="1" smtClean="0"/>
              <a:t>психокоррекционных</a:t>
            </a:r>
            <a:r>
              <a:rPr lang="ru-RU" sz="2200" dirty="0" smtClean="0"/>
              <a:t> сеансов. Подобная практика представления данных  может свидетельствовать о неправильном учете работы психологов.</a:t>
            </a:r>
            <a:r>
              <a:rPr lang="ru-RU" sz="2400" dirty="0" smtClean="0">
                <a:solidFill>
                  <a:srgbClr val="00B050"/>
                </a:solidFill>
              </a:rPr>
              <a:t> </a:t>
            </a:r>
            <a:r>
              <a:rPr lang="ru-RU" sz="2000" b="1" dirty="0" smtClean="0">
                <a:solidFill>
                  <a:srgbClr val="0000FF"/>
                </a:solidFill>
                <a:sym typeface="Wingdings" pitchFamily="2" charset="2"/>
              </a:rPr>
              <a:t></a:t>
            </a:r>
            <a:r>
              <a:rPr lang="ru-RU" sz="2000" b="1" dirty="0" smtClean="0">
                <a:solidFill>
                  <a:srgbClr val="0000FF"/>
                </a:solidFill>
              </a:rPr>
              <a:t> </a:t>
            </a:r>
            <a:r>
              <a:rPr lang="ru-RU" sz="1800" b="1" dirty="0" smtClean="0">
                <a:solidFill>
                  <a:srgbClr val="0000FF"/>
                </a:solidFill>
              </a:rPr>
              <a:t>                                                                                        </a:t>
            </a:r>
            <a:r>
              <a:rPr lang="ru-RU" sz="1600" b="1" dirty="0" smtClean="0">
                <a:solidFill>
                  <a:srgbClr val="0000FF"/>
                </a:solidFill>
              </a:rPr>
              <a:t>  								</a:t>
            </a:r>
            <a:endParaRPr lang="ru-RU" sz="1600" b="1"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35</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58369" name="Заголовок 1"/>
          <p:cNvSpPr>
            <a:spLocks noGrp="1"/>
          </p:cNvSpPr>
          <p:nvPr>
            <p:ph type="title"/>
          </p:nvPr>
        </p:nvSpPr>
        <p:spPr>
          <a:xfrm>
            <a:off x="457200" y="274638"/>
            <a:ext cx="8229600" cy="1263650"/>
          </a:xfrm>
        </p:spPr>
        <p:txBody>
          <a:bodyPr/>
          <a:lstStyle/>
          <a:p>
            <a:r>
              <a:rPr lang="ru-RU" sz="2800" b="1" dirty="0" smtClean="0">
                <a:latin typeface="+mn-lt"/>
              </a:rPr>
              <a:t>Раздел </a:t>
            </a:r>
            <a:r>
              <a:rPr lang="en-US" sz="2800" b="1" dirty="0" smtClean="0">
                <a:latin typeface="+mn-lt"/>
              </a:rPr>
              <a:t>III</a:t>
            </a:r>
            <a:r>
              <a:rPr lang="ru-RU" sz="2800" b="1" dirty="0" smtClean="0">
                <a:latin typeface="+mn-lt"/>
              </a:rPr>
              <a:t>. Состав пациентов</a:t>
            </a:r>
            <a:br>
              <a:rPr lang="ru-RU" sz="2800" b="1" dirty="0" smtClean="0">
                <a:latin typeface="+mn-lt"/>
              </a:rPr>
            </a:br>
            <a:r>
              <a:rPr lang="ru-RU" sz="2800" b="1" dirty="0" smtClean="0">
                <a:latin typeface="+mn-lt"/>
              </a:rPr>
              <a:t>наркологического стационара (2300)</a:t>
            </a:r>
            <a:r>
              <a:rPr lang="ru-RU" sz="3200" b="1" dirty="0" smtClean="0">
                <a:latin typeface="+mn-lt"/>
              </a:rPr>
              <a:t> </a:t>
            </a:r>
          </a:p>
        </p:txBody>
      </p:sp>
      <p:sp>
        <p:nvSpPr>
          <p:cNvPr id="58370" name="Объект 2"/>
          <p:cNvSpPr>
            <a:spLocks noGrp="1"/>
          </p:cNvSpPr>
          <p:nvPr>
            <p:ph idx="1"/>
          </p:nvPr>
        </p:nvSpPr>
        <p:spPr>
          <a:xfrm>
            <a:off x="206375" y="1763713"/>
            <a:ext cx="8642350" cy="4589462"/>
          </a:xfrm>
        </p:spPr>
        <p:txBody>
          <a:bodyPr/>
          <a:lstStyle/>
          <a:p>
            <a:pPr>
              <a:buFontTx/>
              <a:buNone/>
            </a:pPr>
            <a:r>
              <a:rPr lang="ru-RU" sz="2400" b="1" dirty="0" smtClean="0"/>
              <a:t> 	Внутритабличная проверка:</a:t>
            </a:r>
          </a:p>
          <a:p>
            <a:r>
              <a:rPr lang="ru-RU" sz="2400" dirty="0" smtClean="0"/>
              <a:t>строка 18 </a:t>
            </a:r>
            <a:r>
              <a:rPr lang="ru-RU" sz="2400" b="1" dirty="0" smtClean="0"/>
              <a:t>=</a:t>
            </a:r>
            <a:r>
              <a:rPr lang="ru-RU" sz="2400" dirty="0" smtClean="0"/>
              <a:t> строки 1</a:t>
            </a:r>
            <a:r>
              <a:rPr lang="ru-RU" sz="2400" b="1" dirty="0" smtClean="0"/>
              <a:t>+</a:t>
            </a:r>
            <a:r>
              <a:rPr lang="ru-RU" sz="2400" dirty="0" smtClean="0"/>
              <a:t>2</a:t>
            </a:r>
            <a:r>
              <a:rPr lang="ru-RU" sz="2400" b="1" dirty="0" smtClean="0"/>
              <a:t>+</a:t>
            </a:r>
            <a:r>
              <a:rPr lang="ru-RU" sz="2400" dirty="0" smtClean="0"/>
              <a:t>6</a:t>
            </a:r>
            <a:r>
              <a:rPr lang="ru-RU" sz="2400" b="1" dirty="0" smtClean="0"/>
              <a:t>+</a:t>
            </a:r>
            <a:r>
              <a:rPr lang="ru-RU" sz="2400" dirty="0" smtClean="0"/>
              <a:t>7</a:t>
            </a:r>
            <a:r>
              <a:rPr lang="ru-RU" sz="2400" b="1" dirty="0" smtClean="0"/>
              <a:t>+</a:t>
            </a:r>
            <a:r>
              <a:rPr lang="ru-RU" sz="2400" dirty="0" smtClean="0"/>
              <a:t>8</a:t>
            </a:r>
            <a:r>
              <a:rPr lang="ru-RU" sz="2400" b="1" dirty="0" smtClean="0"/>
              <a:t>+</a:t>
            </a:r>
            <a:r>
              <a:rPr lang="ru-RU" sz="2400" dirty="0" smtClean="0"/>
              <a:t>14</a:t>
            </a:r>
            <a:r>
              <a:rPr lang="ru-RU" sz="2400" b="1" dirty="0" smtClean="0"/>
              <a:t>+</a:t>
            </a:r>
            <a:r>
              <a:rPr lang="ru-RU" sz="2400" dirty="0" smtClean="0"/>
              <a:t>15</a:t>
            </a:r>
            <a:r>
              <a:rPr lang="ru-RU" sz="2400" b="1" dirty="0" smtClean="0"/>
              <a:t>+</a:t>
            </a:r>
            <a:r>
              <a:rPr lang="ru-RU" sz="2400" dirty="0" smtClean="0"/>
              <a:t>16</a:t>
            </a:r>
            <a:r>
              <a:rPr lang="ru-RU" sz="2400" b="1" dirty="0" smtClean="0"/>
              <a:t>+</a:t>
            </a:r>
            <a:r>
              <a:rPr lang="ru-RU" sz="2400" dirty="0" smtClean="0"/>
              <a:t>17 по всем графам;</a:t>
            </a:r>
          </a:p>
          <a:p>
            <a:r>
              <a:rPr lang="ru-RU" sz="2400" dirty="0" smtClean="0"/>
              <a:t>строка 2 </a:t>
            </a:r>
            <a:r>
              <a:rPr lang="ru-RU" sz="2400" b="1" dirty="0" smtClean="0"/>
              <a:t>=</a:t>
            </a:r>
            <a:r>
              <a:rPr lang="ru-RU" sz="2400" dirty="0" smtClean="0"/>
              <a:t> строки 3</a:t>
            </a:r>
            <a:r>
              <a:rPr lang="ru-RU" sz="2400" b="1" dirty="0" smtClean="0"/>
              <a:t>+</a:t>
            </a:r>
            <a:r>
              <a:rPr lang="ru-RU" sz="2400" dirty="0" smtClean="0"/>
              <a:t>4</a:t>
            </a:r>
            <a:r>
              <a:rPr lang="ru-RU" sz="2400" b="1" dirty="0" smtClean="0"/>
              <a:t>+</a:t>
            </a:r>
            <a:r>
              <a:rPr lang="ru-RU" sz="2400" dirty="0" smtClean="0"/>
              <a:t>5 по всем графам (как правило; может быть больше, если стадия не уточнена);</a:t>
            </a:r>
          </a:p>
          <a:p>
            <a:r>
              <a:rPr lang="ru-RU" sz="2400" dirty="0" smtClean="0"/>
              <a:t>строка 8 </a:t>
            </a:r>
            <a:r>
              <a:rPr lang="ru-RU" sz="2400" b="1" dirty="0" smtClean="0"/>
              <a:t>=</a:t>
            </a:r>
            <a:r>
              <a:rPr lang="ru-RU" sz="2400" dirty="0" smtClean="0"/>
              <a:t> строки 9</a:t>
            </a:r>
            <a:r>
              <a:rPr lang="ru-RU" sz="2400" b="1" dirty="0" smtClean="0"/>
              <a:t>+</a:t>
            </a:r>
            <a:r>
              <a:rPr lang="ru-RU" sz="2400" dirty="0" smtClean="0"/>
              <a:t>10</a:t>
            </a:r>
            <a:r>
              <a:rPr lang="ru-RU" sz="2400" b="1" dirty="0" smtClean="0"/>
              <a:t>+</a:t>
            </a:r>
            <a:r>
              <a:rPr lang="ru-RU" sz="2400" dirty="0" smtClean="0"/>
              <a:t>11</a:t>
            </a:r>
            <a:r>
              <a:rPr lang="ru-RU" sz="2400" b="1" dirty="0" smtClean="0"/>
              <a:t>+</a:t>
            </a:r>
            <a:r>
              <a:rPr lang="ru-RU" sz="2400" dirty="0" smtClean="0"/>
              <a:t>12</a:t>
            </a:r>
            <a:r>
              <a:rPr lang="ru-RU" sz="2400" b="1" dirty="0" smtClean="0"/>
              <a:t>+</a:t>
            </a:r>
            <a:r>
              <a:rPr lang="ru-RU" sz="2400" dirty="0" smtClean="0"/>
              <a:t>13 по всем графам; </a:t>
            </a:r>
            <a:r>
              <a:rPr lang="ru-RU" sz="2000" b="1" dirty="0" smtClean="0">
                <a:solidFill>
                  <a:srgbClr val="0000FF"/>
                </a:solidFill>
                <a:sym typeface="Wingdings" pitchFamily="2" charset="2"/>
              </a:rPr>
              <a:t></a:t>
            </a:r>
            <a:r>
              <a:rPr lang="ru-RU" sz="2000" b="1" dirty="0" smtClean="0">
                <a:solidFill>
                  <a:srgbClr val="0000FF"/>
                </a:solidFill>
              </a:rPr>
              <a:t> </a:t>
            </a:r>
          </a:p>
          <a:p>
            <a:r>
              <a:rPr lang="ru-RU" sz="2400" dirty="0" smtClean="0"/>
              <a:t>строка 23 </a:t>
            </a:r>
            <a:r>
              <a:rPr lang="ru-RU" sz="2400" b="1" dirty="0" smtClean="0"/>
              <a:t>&lt; </a:t>
            </a:r>
            <a:r>
              <a:rPr lang="ru-RU" sz="2400" dirty="0" smtClean="0"/>
              <a:t>строки 6</a:t>
            </a:r>
            <a:r>
              <a:rPr lang="ru-RU" sz="2400" b="1" dirty="0" smtClean="0"/>
              <a:t>+</a:t>
            </a:r>
            <a:r>
              <a:rPr lang="ru-RU" sz="2400" dirty="0" smtClean="0"/>
              <a:t>8</a:t>
            </a:r>
            <a:r>
              <a:rPr lang="ru-RU" sz="2400" b="1" dirty="0" smtClean="0"/>
              <a:t>+</a:t>
            </a:r>
            <a:r>
              <a:rPr lang="ru-RU" sz="2400" dirty="0" smtClean="0"/>
              <a:t>16 по всем графам (как правило; в ряде случаев может быть равенство). </a:t>
            </a:r>
          </a:p>
          <a:p>
            <a:r>
              <a:rPr lang="ru-RU" sz="2400" b="1" dirty="0" smtClean="0"/>
              <a:t>Межтабличная проверка </a:t>
            </a:r>
            <a:r>
              <a:rPr lang="ru-RU" sz="2400" dirty="0" smtClean="0"/>
              <a:t>с таблицами 2140, 2301, 2310, 2320, 2330 показана на слайдах с этими таблицами.</a:t>
            </a:r>
          </a:p>
          <a:p>
            <a:endParaRPr lang="ru-RU" sz="2400" dirty="0" smtClean="0"/>
          </a:p>
          <a:p>
            <a:endParaRPr lang="ru-RU" sz="1400" dirty="0" smtClean="0">
              <a:solidFill>
                <a:srgbClr val="C00000"/>
              </a:solidFill>
            </a:endParaRP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36</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a:defRPr/>
            </a:pPr>
            <a:r>
              <a:rPr lang="ru-RU" b="1" dirty="0" smtClean="0">
                <a:solidFill>
                  <a:srgbClr val="CC0000"/>
                </a:solidFill>
                <a:latin typeface="+mn-lt"/>
              </a:rPr>
              <a:t>Внимание!</a:t>
            </a:r>
          </a:p>
        </p:txBody>
      </p:sp>
      <p:sp>
        <p:nvSpPr>
          <p:cNvPr id="59394" name="Rectangle 3"/>
          <p:cNvSpPr>
            <a:spLocks noGrp="1" noChangeArrowheads="1"/>
          </p:cNvSpPr>
          <p:nvPr>
            <p:ph type="body" idx="1"/>
          </p:nvPr>
        </p:nvSpPr>
        <p:spPr/>
        <p:txBody>
          <a:bodyPr/>
          <a:lstStyle/>
          <a:p>
            <a:pPr>
              <a:lnSpc>
                <a:spcPct val="90000"/>
              </a:lnSpc>
              <a:buFontTx/>
              <a:buNone/>
            </a:pPr>
            <a:r>
              <a:rPr lang="ru-RU" altLang="ru-RU" sz="1900" dirty="0" smtClean="0"/>
              <a:t>     </a:t>
            </a:r>
            <a:r>
              <a:rPr lang="ru-RU" altLang="ru-RU" sz="2400" dirty="0" smtClean="0"/>
              <a:t>В таблице 2300 в строке 18 должны быть показаны пациенты с психическими расстройствами, связанными с употреблением ПАВ, госпитализированные</a:t>
            </a:r>
          </a:p>
          <a:p>
            <a:pPr>
              <a:lnSpc>
                <a:spcPct val="90000"/>
              </a:lnSpc>
            </a:pPr>
            <a:r>
              <a:rPr lang="ru-RU" altLang="ru-RU" sz="2400" dirty="0" smtClean="0"/>
              <a:t>на наркологические койки,</a:t>
            </a:r>
          </a:p>
          <a:p>
            <a:pPr>
              <a:lnSpc>
                <a:spcPct val="90000"/>
              </a:lnSpc>
            </a:pPr>
            <a:r>
              <a:rPr lang="ru-RU" altLang="ru-RU" sz="2400" dirty="0" smtClean="0"/>
              <a:t>на психиатрические койки,</a:t>
            </a:r>
          </a:p>
          <a:p>
            <a:pPr>
              <a:lnSpc>
                <a:spcPct val="90000"/>
              </a:lnSpc>
            </a:pPr>
            <a:r>
              <a:rPr lang="ru-RU" altLang="ru-RU" sz="2400" dirty="0" smtClean="0"/>
              <a:t>на </a:t>
            </a:r>
            <a:r>
              <a:rPr lang="ru-RU" altLang="ru-RU" sz="2400" dirty="0" smtClean="0">
                <a:solidFill>
                  <a:schemeClr val="tx2"/>
                </a:solidFill>
              </a:rPr>
              <a:t>реабилитационные наркологические койки</a:t>
            </a:r>
            <a:r>
              <a:rPr lang="ru-RU" altLang="ru-RU" sz="2400" dirty="0" smtClean="0"/>
              <a:t>.</a:t>
            </a:r>
          </a:p>
          <a:p>
            <a:pPr>
              <a:lnSpc>
                <a:spcPct val="90000"/>
              </a:lnSpc>
              <a:buFontTx/>
              <a:buNone/>
            </a:pPr>
            <a:r>
              <a:rPr lang="ru-RU" altLang="ru-RU" sz="2400" dirty="0" smtClean="0"/>
              <a:t>    </a:t>
            </a:r>
          </a:p>
          <a:p>
            <a:pPr>
              <a:lnSpc>
                <a:spcPct val="90000"/>
              </a:lnSpc>
              <a:buFontTx/>
              <a:buNone/>
            </a:pPr>
            <a:r>
              <a:rPr lang="ru-RU" altLang="ru-RU" sz="2400" dirty="0"/>
              <a:t> </a:t>
            </a:r>
            <a:r>
              <a:rPr lang="ru-RU" altLang="ru-RU" sz="2400" dirty="0" smtClean="0"/>
              <a:t>   В соответствии с инструкцией к форме 36 психиатрические больницы и отделения, если они в течение года оказывали помощь больным наркологическими расстройствами, должны заполнять форму 37, в том числе и таблицу 2300. </a:t>
            </a:r>
            <a:endParaRPr lang="ru-RU" sz="24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37</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457200" y="274638"/>
            <a:ext cx="8229600" cy="723900"/>
          </a:xfrm>
        </p:spPr>
        <p:txBody>
          <a:bodyPr/>
          <a:lstStyle/>
          <a:p>
            <a:pPr>
              <a:defRPr/>
            </a:pPr>
            <a:r>
              <a:rPr lang="ru-RU" sz="3200" b="1" dirty="0" smtClean="0">
                <a:latin typeface="+mn-lt"/>
              </a:rPr>
              <a:t>(2300) </a:t>
            </a:r>
            <a:r>
              <a:rPr lang="ru-RU" sz="2800" b="1" dirty="0" smtClean="0">
                <a:latin typeface="+mn-lt"/>
              </a:rPr>
              <a:t>продолжение</a:t>
            </a:r>
          </a:p>
        </p:txBody>
      </p:sp>
      <p:sp>
        <p:nvSpPr>
          <p:cNvPr id="60418" name="Rectangle 3"/>
          <p:cNvSpPr>
            <a:spLocks noGrp="1" noChangeArrowheads="1"/>
          </p:cNvSpPr>
          <p:nvPr>
            <p:ph type="body" idx="1"/>
          </p:nvPr>
        </p:nvSpPr>
        <p:spPr>
          <a:xfrm>
            <a:off x="214313" y="1143000"/>
            <a:ext cx="8786812" cy="4983163"/>
          </a:xfrm>
        </p:spPr>
        <p:txBody>
          <a:bodyPr/>
          <a:lstStyle/>
          <a:p>
            <a:pPr>
              <a:lnSpc>
                <a:spcPct val="80000"/>
              </a:lnSpc>
            </a:pPr>
            <a:r>
              <a:rPr lang="ru-RU" altLang="ru-RU" sz="2100" b="1" smtClean="0"/>
              <a:t>Межгодовая  проверка движения:</a:t>
            </a:r>
            <a:r>
              <a:rPr lang="ru-RU" altLang="ru-RU" sz="2100" b="1" smtClean="0">
                <a:solidFill>
                  <a:srgbClr val="C00000"/>
                </a:solidFill>
              </a:rPr>
              <a:t> </a:t>
            </a:r>
            <a:r>
              <a:rPr lang="ru-RU" altLang="ru-RU" sz="2100" smtClean="0"/>
              <a:t>осталось на конец прошлого года (графа</a:t>
            </a:r>
            <a:r>
              <a:rPr lang="ru-RU" altLang="ru-RU" sz="2100" b="1" smtClean="0"/>
              <a:t> </a:t>
            </a:r>
            <a:r>
              <a:rPr lang="ru-RU" altLang="ru-RU" sz="2100" smtClean="0"/>
              <a:t>13)</a:t>
            </a:r>
            <a:r>
              <a:rPr lang="ru-RU" altLang="ru-RU" sz="2100" b="1" smtClean="0"/>
              <a:t> +</a:t>
            </a:r>
            <a:r>
              <a:rPr lang="ru-RU" altLang="ru-RU" sz="2100" smtClean="0"/>
              <a:t> поступило в отчетном году  (графа 4)</a:t>
            </a:r>
            <a:r>
              <a:rPr lang="ru-RU" altLang="ru-RU" sz="2100" b="1" smtClean="0"/>
              <a:t> –</a:t>
            </a:r>
            <a:r>
              <a:rPr lang="ru-RU" altLang="ru-RU" sz="2100" smtClean="0"/>
              <a:t> выбыло в отчетном году (графа 10)</a:t>
            </a:r>
            <a:r>
              <a:rPr lang="ru-RU" altLang="ru-RU" sz="2100" b="1" smtClean="0"/>
              <a:t> =</a:t>
            </a:r>
            <a:r>
              <a:rPr lang="ru-RU" altLang="ru-RU" sz="2100" smtClean="0"/>
              <a:t> осталось на конец отчетного года (графа 13).</a:t>
            </a:r>
          </a:p>
          <a:p>
            <a:pPr>
              <a:lnSpc>
                <a:spcPct val="80000"/>
              </a:lnSpc>
            </a:pPr>
            <a:r>
              <a:rPr lang="ru-RU" sz="2100" smtClean="0"/>
              <a:t>Проверка движения с прошлым годом осуществляется по всем строкам.</a:t>
            </a:r>
          </a:p>
          <a:p>
            <a:pPr>
              <a:lnSpc>
                <a:spcPct val="80000"/>
              </a:lnSpc>
            </a:pPr>
            <a:r>
              <a:rPr lang="ru-RU" sz="2100" smtClean="0"/>
              <a:t>Возможны диагностические переходы, которые должны быть логичными, в основном из злоупотребления и зависимость.</a:t>
            </a:r>
          </a:p>
          <a:p>
            <a:pPr>
              <a:lnSpc>
                <a:spcPct val="80000"/>
              </a:lnSpc>
            </a:pPr>
            <a:r>
              <a:rPr lang="ru-RU" sz="2100" smtClean="0"/>
              <a:t>Проверка межгодового движения по </a:t>
            </a:r>
            <a:r>
              <a:rPr lang="ru-RU" sz="2100" b="1" smtClean="0"/>
              <a:t>сумме</a:t>
            </a:r>
            <a:r>
              <a:rPr lang="ru-RU" sz="2100" smtClean="0"/>
              <a:t> строк </a:t>
            </a:r>
            <a:r>
              <a:rPr lang="ru-RU" sz="2100" b="1" smtClean="0"/>
              <a:t>18</a:t>
            </a:r>
            <a:r>
              <a:rPr lang="ru-RU" sz="2100" smtClean="0"/>
              <a:t> и</a:t>
            </a:r>
            <a:r>
              <a:rPr lang="ru-RU" sz="2100" b="1" smtClean="0"/>
              <a:t> 22</a:t>
            </a:r>
            <a:r>
              <a:rPr lang="ru-RU" sz="2100" smtClean="0"/>
              <a:t> должна давать нулевой результат. Допускается наличие дисбаланса на небольшое число (примерно до 10 единиц) </a:t>
            </a:r>
            <a:r>
              <a:rPr lang="ru-RU" altLang="ru-RU" sz="2100" b="1" smtClean="0"/>
              <a:t>–</a:t>
            </a:r>
            <a:r>
              <a:rPr lang="ru-RU" sz="2100" smtClean="0"/>
              <a:t> за счет диагностических переходов. Значительное нарушение баланса свидетельствует о нарушении методологии составления таблицы и требует пояснения. </a:t>
            </a:r>
            <a:r>
              <a:rPr lang="ru-RU" sz="2100" b="1" smtClean="0">
                <a:solidFill>
                  <a:srgbClr val="0000FF"/>
                </a:solidFill>
                <a:sym typeface="Wingdings" pitchFamily="2" charset="2"/>
              </a:rPr>
              <a:t></a:t>
            </a:r>
            <a:r>
              <a:rPr lang="ru-RU" sz="2100" b="1" smtClean="0">
                <a:sym typeface="Wingdings" pitchFamily="2" charset="2"/>
              </a:rPr>
              <a:t> </a:t>
            </a:r>
            <a:endParaRPr lang="ru-RU" sz="2100" b="1" smtClean="0">
              <a:solidFill>
                <a:srgbClr val="0000FF"/>
              </a:solidFill>
            </a:endParaRPr>
          </a:p>
          <a:p>
            <a:pPr>
              <a:lnSpc>
                <a:spcPct val="80000"/>
              </a:lnSpc>
            </a:pPr>
            <a:r>
              <a:rPr lang="ru-RU" sz="2100" smtClean="0"/>
              <a:t>Движение с прошлым годом по </a:t>
            </a:r>
            <a:r>
              <a:rPr lang="ru-RU" sz="2100" b="1" smtClean="0"/>
              <a:t>строкам 19-21 </a:t>
            </a:r>
            <a:r>
              <a:rPr lang="ru-RU" sz="2100" smtClean="0"/>
              <a:t>должно координироваться с движением по итоговым строкам 18-22. В ряде регионов межгодовое движение по строкам 18-22 не нарушено, а по строкам 19-21 </a:t>
            </a:r>
            <a:r>
              <a:rPr lang="ru-RU" altLang="ru-RU" sz="2100" b="1" smtClean="0"/>
              <a:t>–</a:t>
            </a:r>
            <a:r>
              <a:rPr lang="ru-RU" sz="2100" smtClean="0"/>
              <a:t> нарушено, что является ошибкой.</a:t>
            </a:r>
            <a:r>
              <a:rPr lang="ru-RU" sz="2100" b="1" smtClean="0"/>
              <a:t> </a:t>
            </a:r>
            <a:r>
              <a:rPr lang="ru-RU" sz="2100" b="1" smtClean="0">
                <a:solidFill>
                  <a:srgbClr val="0000FF"/>
                </a:solidFill>
                <a:sym typeface="Wingdings" pitchFamily="2" charset="2"/>
              </a:rPr>
              <a:t></a:t>
            </a:r>
            <a:r>
              <a:rPr lang="ru-RU" sz="2100" b="1" smtClean="0">
                <a:sym typeface="Wingdings" pitchFamily="2" charset="2"/>
              </a:rPr>
              <a:t> </a:t>
            </a:r>
            <a:r>
              <a:rPr lang="ru-RU" sz="2100" b="1" smtClean="0"/>
              <a:t> </a:t>
            </a:r>
          </a:p>
          <a:p>
            <a:pPr>
              <a:lnSpc>
                <a:spcPct val="80000"/>
              </a:lnSpc>
            </a:pPr>
            <a:r>
              <a:rPr lang="ru-RU" sz="2100" smtClean="0"/>
              <a:t>Движение с прошлым годом по </a:t>
            </a:r>
            <a:r>
              <a:rPr lang="ru-RU" sz="2100" b="1" smtClean="0"/>
              <a:t>строке 23 </a:t>
            </a:r>
            <a:r>
              <a:rPr lang="ru-RU" sz="2100" smtClean="0"/>
              <a:t>должно координироваться с движением по строкам 6, 8 и 16 и итоговой строке 18. </a:t>
            </a:r>
            <a:r>
              <a:rPr lang="ru-RU" sz="2100" b="1" smtClean="0">
                <a:solidFill>
                  <a:srgbClr val="0000FF"/>
                </a:solidFill>
                <a:sym typeface="Wingdings" pitchFamily="2" charset="2"/>
              </a:rPr>
              <a:t> </a:t>
            </a:r>
            <a:endParaRPr lang="ru-RU" sz="2100" b="1" smtClean="0">
              <a:solidFill>
                <a:srgbClr val="0000FF"/>
              </a:solidFill>
            </a:endParaRPr>
          </a:p>
          <a:p>
            <a:pPr>
              <a:lnSpc>
                <a:spcPct val="80000"/>
              </a:lnSpc>
              <a:buFontTx/>
              <a:buNone/>
            </a:pPr>
            <a:r>
              <a:rPr lang="ru-RU" sz="2100" smtClean="0"/>
              <a:t>                                                                                                                </a:t>
            </a:r>
            <a:r>
              <a:rPr lang="ru-RU" sz="2000" smtClean="0"/>
              <a:t>       </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38</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457200" y="274638"/>
            <a:ext cx="8229600" cy="498475"/>
          </a:xfrm>
        </p:spPr>
        <p:txBody>
          <a:bodyPr/>
          <a:lstStyle/>
          <a:p>
            <a:pPr>
              <a:defRPr/>
            </a:pPr>
            <a:r>
              <a:rPr lang="ru-RU" sz="2800" b="1" smtClean="0"/>
              <a:t>	</a:t>
            </a:r>
            <a:r>
              <a:rPr lang="ru-RU" sz="2800" b="1" smtClean="0">
                <a:latin typeface="+mn-lt"/>
              </a:rPr>
              <a:t>(2300) продолжение</a:t>
            </a:r>
            <a:endParaRPr lang="ru-RU" sz="2800" b="1" dirty="0" smtClean="0">
              <a:latin typeface="+mn-lt"/>
            </a:endParaRPr>
          </a:p>
        </p:txBody>
      </p:sp>
      <p:sp>
        <p:nvSpPr>
          <p:cNvPr id="62466" name="Rectangle 3"/>
          <p:cNvSpPr>
            <a:spLocks noGrp="1" noChangeArrowheads="1"/>
          </p:cNvSpPr>
          <p:nvPr>
            <p:ph type="body" idx="1"/>
          </p:nvPr>
        </p:nvSpPr>
        <p:spPr>
          <a:xfrm>
            <a:off x="161925" y="819150"/>
            <a:ext cx="8775700" cy="5715000"/>
          </a:xfrm>
        </p:spPr>
        <p:txBody>
          <a:bodyPr/>
          <a:lstStyle/>
          <a:p>
            <a:pPr>
              <a:lnSpc>
                <a:spcPct val="80000"/>
              </a:lnSpc>
            </a:pPr>
            <a:endParaRPr lang="ru-RU" sz="1900" smtClean="0"/>
          </a:p>
          <a:p>
            <a:pPr>
              <a:lnSpc>
                <a:spcPct val="80000"/>
              </a:lnSpc>
            </a:pPr>
            <a:r>
              <a:rPr lang="ru-RU" sz="2200" smtClean="0"/>
              <a:t>В строке 22 показываются </a:t>
            </a:r>
            <a:r>
              <a:rPr lang="ru-RU" sz="2200" smtClean="0">
                <a:solidFill>
                  <a:srgbClr val="C00000"/>
                </a:solidFill>
              </a:rPr>
              <a:t>сведения </a:t>
            </a:r>
            <a:r>
              <a:rPr lang="ru-RU" sz="2200" smtClean="0"/>
              <a:t>1) о пациентах  с заболеваниями с кодом </a:t>
            </a:r>
            <a:r>
              <a:rPr lang="en-US" sz="2200" smtClean="0"/>
              <a:t>F</a:t>
            </a:r>
            <a:r>
              <a:rPr lang="ru-RU" sz="2200" smtClean="0"/>
              <a:t>0</a:t>
            </a:r>
            <a:r>
              <a:rPr lang="en-US" sz="2200" smtClean="0"/>
              <a:t>0-F99</a:t>
            </a:r>
            <a:r>
              <a:rPr lang="ru-RU" sz="2200" smtClean="0"/>
              <a:t>, за исключением сегмента </a:t>
            </a:r>
            <a:r>
              <a:rPr lang="en-US" sz="2200" b="1" smtClean="0"/>
              <a:t>F10-F19</a:t>
            </a:r>
            <a:r>
              <a:rPr lang="ru-RU" sz="2200" b="1" smtClean="0"/>
              <a:t>;</a:t>
            </a:r>
            <a:r>
              <a:rPr lang="ru-RU" sz="2200" smtClean="0"/>
              <a:t> 2) о пациентах, находившихся в наркологическом стационаре для установления наркологического диагноза, у которых такой диагноз не подтвердился (класс </a:t>
            </a:r>
            <a:r>
              <a:rPr lang="en-US" sz="2200" smtClean="0"/>
              <a:t>Z</a:t>
            </a:r>
            <a:r>
              <a:rPr lang="ru-RU" sz="2200" smtClean="0"/>
              <a:t>); 3) о пациентах с непрофильными заболеваниями, у которых отсутствует наркологическое расстройство.</a:t>
            </a:r>
          </a:p>
          <a:p>
            <a:pPr>
              <a:lnSpc>
                <a:spcPct val="80000"/>
              </a:lnSpc>
            </a:pPr>
            <a:r>
              <a:rPr lang="ru-RU" sz="2200" smtClean="0"/>
              <a:t>Не следует показывать в строке 22 пациентов, которые после установления наркологического диагноза и оказания наркологической помощи были переведены на долечивание в соматические или хирургические отделения по профильному заболеванию. Такие больные включаются в соответствующие строки с 1 по 21 таблицы 2300.</a:t>
            </a:r>
          </a:p>
          <a:p>
            <a:pPr>
              <a:lnSpc>
                <a:spcPct val="80000"/>
              </a:lnSpc>
            </a:pPr>
            <a:r>
              <a:rPr lang="ru-RU" sz="2200" b="1" smtClean="0">
                <a:solidFill>
                  <a:srgbClr val="C00000"/>
                </a:solidFill>
              </a:rPr>
              <a:t>Внимание! </a:t>
            </a:r>
            <a:r>
              <a:rPr lang="ru-RU" sz="2200" smtClean="0"/>
              <a:t>Необходимо отметить, что на умерших пациентов, показанных по строке 22, необходима пояснительная записка (указать заболевание, по поводу которого пациент находился на наркологической койке, а также, по возможности, представить копию патолого-анатомического заключения). </a:t>
            </a:r>
          </a:p>
          <a:p>
            <a:pPr>
              <a:lnSpc>
                <a:spcPct val="80000"/>
              </a:lnSpc>
              <a:buFontTx/>
              <a:buNone/>
            </a:pPr>
            <a:endParaRPr lang="ru-RU" sz="22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39</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Заголовок 1"/>
          <p:cNvSpPr>
            <a:spLocks noGrp="1"/>
          </p:cNvSpPr>
          <p:nvPr>
            <p:ph type="title"/>
          </p:nvPr>
        </p:nvSpPr>
        <p:spPr>
          <a:xfrm>
            <a:off x="657225" y="233363"/>
            <a:ext cx="8229600" cy="3375025"/>
          </a:xfrm>
        </p:spPr>
        <p:txBody>
          <a:bodyPr/>
          <a:lstStyle/>
          <a:p>
            <a:pPr>
              <a:defRPr/>
            </a:pPr>
            <a:r>
              <a:rPr lang="en-US" altLang="ru-RU" sz="3600" b="1" dirty="0" smtClean="0">
                <a:latin typeface="+mn-lt"/>
              </a:rPr>
              <a:t/>
            </a:r>
            <a:br>
              <a:rPr lang="en-US" altLang="ru-RU" sz="3600" b="1" dirty="0" smtClean="0">
                <a:latin typeface="+mn-lt"/>
              </a:rPr>
            </a:br>
            <a:r>
              <a:rPr lang="ru-RU" altLang="ru-RU" sz="3600" b="1" dirty="0" smtClean="0">
                <a:latin typeface="+mn-lt"/>
              </a:rPr>
              <a:t>Часть </a:t>
            </a:r>
            <a:r>
              <a:rPr lang="en-US" altLang="ru-RU" sz="3600" b="1" dirty="0" smtClean="0">
                <a:latin typeface="+mn-lt"/>
              </a:rPr>
              <a:t>I</a:t>
            </a:r>
            <a:br>
              <a:rPr lang="en-US" altLang="ru-RU" sz="3600" b="1" dirty="0" smtClean="0">
                <a:latin typeface="+mn-lt"/>
              </a:rPr>
            </a:br>
            <a:r>
              <a:rPr lang="en-US" altLang="ru-RU" sz="3600" b="1" dirty="0" smtClean="0">
                <a:latin typeface="+mn-lt"/>
              </a:rPr>
              <a:t/>
            </a:r>
            <a:br>
              <a:rPr lang="en-US" altLang="ru-RU" sz="3600" b="1" dirty="0" smtClean="0">
                <a:latin typeface="+mn-lt"/>
              </a:rPr>
            </a:br>
            <a:r>
              <a:rPr lang="ru-RU" altLang="ru-RU" sz="3400" b="1" dirty="0" smtClean="0">
                <a:latin typeface="+mn-lt"/>
              </a:rPr>
              <a:t>Форма №11</a:t>
            </a:r>
            <a:br>
              <a:rPr lang="ru-RU" altLang="ru-RU" sz="3400" b="1" dirty="0" smtClean="0">
                <a:latin typeface="+mn-lt"/>
              </a:rPr>
            </a:br>
            <a:r>
              <a:rPr lang="ru-RU" altLang="ru-RU" sz="3400" b="1" dirty="0" smtClean="0">
                <a:latin typeface="+mn-lt"/>
              </a:rPr>
              <a:t>«Сведения о заболеваниях наркологическими расстройствами»</a:t>
            </a:r>
            <a:r>
              <a:rPr lang="ru-RU" sz="3400" dirty="0" smtClean="0"/>
              <a:t/>
            </a:r>
            <a:br>
              <a:rPr lang="ru-RU" sz="3400" dirty="0" smtClean="0"/>
            </a:br>
            <a:endParaRPr lang="ru-RU" sz="3400" dirty="0" smtClean="0"/>
          </a:p>
        </p:txBody>
      </p:sp>
      <p:sp>
        <p:nvSpPr>
          <p:cNvPr id="23554" name="Содержимое 2"/>
          <p:cNvSpPr>
            <a:spLocks noGrp="1"/>
          </p:cNvSpPr>
          <p:nvPr>
            <p:ph idx="1"/>
          </p:nvPr>
        </p:nvSpPr>
        <p:spPr>
          <a:xfrm>
            <a:off x="457200" y="4014788"/>
            <a:ext cx="8229600" cy="2111375"/>
          </a:xfrm>
        </p:spPr>
        <p:txBody>
          <a:bodyPr/>
          <a:lstStyle/>
          <a:p>
            <a:pPr>
              <a:lnSpc>
                <a:spcPct val="150000"/>
              </a:lnSpc>
              <a:buFontTx/>
              <a:buNone/>
            </a:pPr>
            <a:r>
              <a:rPr lang="ru-RU" altLang="ru-RU" b="1" dirty="0" smtClean="0"/>
              <a:t>	</a:t>
            </a:r>
            <a:r>
              <a:rPr lang="ru-RU" altLang="ru-RU" sz="2800" dirty="0" smtClean="0"/>
              <a:t>Форма №11 имеет в своем составе 3 таблицы.</a:t>
            </a:r>
          </a:p>
        </p:txBody>
      </p:sp>
      <p:sp>
        <p:nvSpPr>
          <p:cNvPr id="6" name="Номер слайда 5"/>
          <p:cNvSpPr>
            <a:spLocks noGrp="1"/>
          </p:cNvSpPr>
          <p:nvPr>
            <p:ph type="sldNum" sz="quarter" idx="12"/>
          </p:nvPr>
        </p:nvSpPr>
        <p:spPr>
          <a:xfrm>
            <a:off x="6643702" y="6143644"/>
            <a:ext cx="2133600" cy="476250"/>
          </a:xfrm>
        </p:spPr>
        <p:txBody>
          <a:bodyPr/>
          <a:lstStyle/>
          <a:p>
            <a:pPr>
              <a:defRPr/>
            </a:pPr>
            <a:fld id="{EE8E554C-6023-4FB9-8046-5AB7784B9FC8}" type="slidenum">
              <a:rPr lang="ru-RU" smtClean="0"/>
              <a:pPr>
                <a:defRPr/>
              </a:pPr>
              <a:t>4</a:t>
            </a:fld>
            <a:endParaRPr lang="ru-RU"/>
          </a:p>
        </p:txBody>
      </p:sp>
      <p:sp>
        <p:nvSpPr>
          <p:cNvPr id="7" name="Нижний колонтитул 6"/>
          <p:cNvSpPr>
            <a:spLocks noGrp="1"/>
          </p:cNvSpPr>
          <p:nvPr>
            <p:ph type="ftr" sz="quarter" idx="11"/>
          </p:nvPr>
        </p:nvSpPr>
        <p:spPr/>
        <p:txBody>
          <a:bodyPr/>
          <a:lstStyle/>
          <a:p>
            <a:pPr>
              <a:defRPr/>
            </a:pP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Номер слайда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ru-RU" altLang="ru-RU" sz="1600" b="1" dirty="0"/>
          </a:p>
        </p:txBody>
      </p:sp>
      <p:sp>
        <p:nvSpPr>
          <p:cNvPr id="8" name="Нижний колонтитул 7"/>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E385AD7-E88C-46BF-BDFC-5F78145D539F}" type="slidenum">
              <a:rPr lang="ru-RU" smtClean="0"/>
              <a:pPr/>
              <a:t>40</a:t>
            </a:fld>
            <a:endParaRPr lang="ru-RU"/>
          </a:p>
        </p:txBody>
      </p:sp>
      <p:sp>
        <p:nvSpPr>
          <p:cNvPr id="57346" name="Rectangle 2"/>
          <p:cNvSpPr>
            <a:spLocks noGrp="1" noChangeArrowheads="1"/>
          </p:cNvSpPr>
          <p:nvPr>
            <p:ph type="title" idx="4294967295"/>
          </p:nvPr>
        </p:nvSpPr>
        <p:spPr>
          <a:xfrm>
            <a:off x="0" y="274638"/>
            <a:ext cx="8229600" cy="709612"/>
          </a:xfrm>
        </p:spPr>
        <p:txBody>
          <a:bodyPr/>
          <a:lstStyle/>
          <a:p>
            <a:pPr>
              <a:defRPr/>
            </a:pPr>
            <a:r>
              <a:rPr lang="ru-RU" sz="2800" b="1" dirty="0" smtClean="0">
                <a:latin typeface="+mn-lt"/>
              </a:rPr>
              <a:t>(2300) продолжение</a:t>
            </a:r>
            <a:endParaRPr lang="ru-RU" altLang="ru-RU" sz="2800" b="1" dirty="0" smtClean="0">
              <a:latin typeface="+mn-lt"/>
            </a:endParaRPr>
          </a:p>
        </p:txBody>
      </p:sp>
      <p:sp>
        <p:nvSpPr>
          <p:cNvPr id="63491" name="Rectangle 3"/>
          <p:cNvSpPr>
            <a:spLocks noGrp="1" noChangeArrowheads="1"/>
          </p:cNvSpPr>
          <p:nvPr>
            <p:ph type="body" idx="4294967295"/>
          </p:nvPr>
        </p:nvSpPr>
        <p:spPr>
          <a:xfrm>
            <a:off x="0" y="1089025"/>
            <a:ext cx="8229600" cy="5037138"/>
          </a:xfrm>
        </p:spPr>
        <p:txBody>
          <a:bodyPr/>
          <a:lstStyle/>
          <a:p>
            <a:pPr>
              <a:lnSpc>
                <a:spcPct val="80000"/>
              </a:lnSpc>
            </a:pPr>
            <a:r>
              <a:rPr lang="ru-RU" altLang="ru-RU" sz="2100" smtClean="0"/>
              <a:t>В строку 23 включены сведения о потребителях инъекционных наркотиков (ПИН). Следует отметить, что употребление наркотиков инъекционным способом – это не диагноз, а способ употребления ПАВ. Поэтому заполнение строки 23 имеет особенности. При составлении отчета следует иметь ввиду, что ПИН при снижении доступности наркотика, употребляемого ими инъекционным способом, могут переходить на другие ПАВ, как правило, на алкоголь. В результате этого у больного возможно развитие алкогольного делирия, и в таблице 2300 его следует показывать как пациента с АП в строке 1. При этом, если пациент подтверждает употребление наркотиков инъекционным способом в течение последнего года перед госпитализацией, он также должен быть показан в строке 23.</a:t>
            </a:r>
          </a:p>
          <a:p>
            <a:pPr>
              <a:lnSpc>
                <a:spcPct val="80000"/>
              </a:lnSpc>
            </a:pPr>
            <a:r>
              <a:rPr lang="ru-RU" altLang="ru-RU" sz="2100" smtClean="0"/>
              <a:t>Следует отметить, что ПИН, госпитализированные на психиатрические койки с основным диагнозом психического расстройства и сопутствующим диагнозом «наркомания» (коды по МКБ-10 F11-F19) в строки 22-23 таблицы 2300 формы №37 </a:t>
            </a:r>
            <a:r>
              <a:rPr lang="ru-RU" altLang="ru-RU" sz="2100" b="1" smtClean="0"/>
              <a:t>не включаются.</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Заголовок 1"/>
          <p:cNvSpPr>
            <a:spLocks noGrp="1"/>
          </p:cNvSpPr>
          <p:nvPr>
            <p:ph type="title"/>
          </p:nvPr>
        </p:nvSpPr>
        <p:spPr>
          <a:xfrm>
            <a:off x="457200" y="274638"/>
            <a:ext cx="8229600" cy="1554162"/>
          </a:xfrm>
        </p:spPr>
        <p:txBody>
          <a:bodyPr/>
          <a:lstStyle/>
          <a:p>
            <a:pPr>
              <a:defRPr/>
            </a:pPr>
            <a:r>
              <a:rPr lang="ru-RU" sz="2800" b="1" dirty="0" smtClean="0">
                <a:latin typeface="+mn-lt"/>
              </a:rPr>
              <a:t>(2301) Обследование пациентов, поступивших в стационар, на ВИЧ  и другие гемоконтактные инфекции</a:t>
            </a:r>
          </a:p>
        </p:txBody>
      </p:sp>
      <p:sp>
        <p:nvSpPr>
          <p:cNvPr id="64515" name="Объект 2"/>
          <p:cNvSpPr>
            <a:spLocks noGrp="1"/>
          </p:cNvSpPr>
          <p:nvPr>
            <p:ph idx="1"/>
          </p:nvPr>
        </p:nvSpPr>
        <p:spPr>
          <a:xfrm>
            <a:off x="215900" y="2495550"/>
            <a:ext cx="8712200" cy="3678238"/>
          </a:xfrm>
        </p:spPr>
        <p:txBody>
          <a:bodyPr/>
          <a:lstStyle/>
          <a:p>
            <a:pPr>
              <a:buFontTx/>
              <a:buNone/>
            </a:pPr>
            <a:r>
              <a:rPr lang="ru-RU" sz="2000" b="1" smtClean="0"/>
              <a:t>	</a:t>
            </a:r>
            <a:r>
              <a:rPr lang="ru-RU" sz="2400" b="1" smtClean="0"/>
              <a:t>Внутритабличная проверка:</a:t>
            </a:r>
          </a:p>
          <a:p>
            <a:r>
              <a:rPr lang="ru-RU" sz="2400" smtClean="0"/>
              <a:t>строка 5 </a:t>
            </a:r>
            <a:r>
              <a:rPr lang="ru-RU" sz="2400" b="1" smtClean="0"/>
              <a:t>=</a:t>
            </a:r>
            <a:r>
              <a:rPr lang="ru-RU" sz="2400" smtClean="0"/>
              <a:t> строки 1</a:t>
            </a:r>
            <a:r>
              <a:rPr lang="ru-RU" sz="2400" b="1" smtClean="0"/>
              <a:t>+</a:t>
            </a:r>
            <a:r>
              <a:rPr lang="ru-RU" sz="2400" smtClean="0"/>
              <a:t>2</a:t>
            </a:r>
            <a:r>
              <a:rPr lang="ru-RU" sz="2400" b="1" smtClean="0"/>
              <a:t>+</a:t>
            </a:r>
            <a:r>
              <a:rPr lang="ru-RU" sz="2400" smtClean="0"/>
              <a:t>4 по всем графам; </a:t>
            </a:r>
          </a:p>
          <a:p>
            <a:r>
              <a:rPr lang="ru-RU" sz="2400" smtClean="0"/>
              <a:t>графа 3</a:t>
            </a:r>
            <a:r>
              <a:rPr lang="ru-RU" sz="2400" b="1" smtClean="0"/>
              <a:t> </a:t>
            </a:r>
            <a:r>
              <a:rPr lang="en-US" sz="2400" b="1" smtClean="0"/>
              <a:t>&gt; </a:t>
            </a:r>
            <a:r>
              <a:rPr lang="ru-RU" sz="2400" smtClean="0"/>
              <a:t>графа 4 по всем срокам; </a:t>
            </a:r>
          </a:p>
          <a:p>
            <a:r>
              <a:rPr lang="ru-RU" sz="2400" smtClean="0"/>
              <a:t>графа 5 </a:t>
            </a:r>
            <a:r>
              <a:rPr lang="ru-RU" sz="2400" b="1" smtClean="0"/>
              <a:t>&gt;</a:t>
            </a:r>
            <a:r>
              <a:rPr lang="ru-RU" sz="2400" smtClean="0"/>
              <a:t> графа 6 по всем срокам;</a:t>
            </a:r>
          </a:p>
          <a:p>
            <a:r>
              <a:rPr lang="ru-RU" sz="2400" smtClean="0"/>
              <a:t>графа 7 </a:t>
            </a:r>
            <a:r>
              <a:rPr lang="ru-RU" sz="2400" b="1" smtClean="0"/>
              <a:t>&gt;</a:t>
            </a:r>
            <a:r>
              <a:rPr lang="ru-RU" sz="2400" smtClean="0"/>
              <a:t> графа 8 по всем срокам. </a:t>
            </a:r>
            <a:r>
              <a:rPr lang="ru-RU" sz="2400" b="1" smtClean="0">
                <a:solidFill>
                  <a:srgbClr val="C00000"/>
                </a:solidFill>
                <a:sym typeface="Wingdings" pitchFamily="2" charset="2"/>
              </a:rPr>
              <a:t></a:t>
            </a:r>
            <a:endParaRPr lang="ru-RU" sz="2400" smtClean="0">
              <a:solidFill>
                <a:srgbClr val="C00000"/>
              </a:solidFill>
            </a:endParaRPr>
          </a:p>
          <a:p>
            <a:pPr>
              <a:buFontTx/>
              <a:buNone/>
            </a:pPr>
            <a:r>
              <a:rPr lang="ru-RU" sz="2400" smtClean="0"/>
              <a:t>	</a:t>
            </a:r>
          </a:p>
          <a:p>
            <a:pPr>
              <a:buFontTx/>
              <a:buNone/>
            </a:pPr>
            <a:r>
              <a:rPr lang="ru-RU" sz="2000" b="1" smtClean="0"/>
              <a:t>	</a:t>
            </a:r>
            <a:endParaRPr lang="ru-RU" sz="200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41</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457200" y="279400"/>
            <a:ext cx="8229600" cy="809625"/>
          </a:xfrm>
        </p:spPr>
        <p:txBody>
          <a:bodyPr/>
          <a:lstStyle/>
          <a:p>
            <a:pPr>
              <a:defRPr/>
            </a:pPr>
            <a:r>
              <a:rPr lang="ru-RU" sz="3200" b="1" dirty="0" smtClean="0">
                <a:latin typeface="+mn-lt"/>
              </a:rPr>
              <a:t>(2301) продолжение</a:t>
            </a:r>
          </a:p>
        </p:txBody>
      </p:sp>
      <p:sp>
        <p:nvSpPr>
          <p:cNvPr id="65538" name="Rectangle 3"/>
          <p:cNvSpPr>
            <a:spLocks noGrp="1" noChangeArrowheads="1"/>
          </p:cNvSpPr>
          <p:nvPr>
            <p:ph type="body" idx="1"/>
          </p:nvPr>
        </p:nvSpPr>
        <p:spPr>
          <a:xfrm>
            <a:off x="385763" y="1089025"/>
            <a:ext cx="8461375" cy="5445125"/>
          </a:xfrm>
        </p:spPr>
        <p:txBody>
          <a:bodyPr/>
          <a:lstStyle/>
          <a:p>
            <a:pPr>
              <a:lnSpc>
                <a:spcPct val="80000"/>
              </a:lnSpc>
              <a:buFontTx/>
              <a:buNone/>
            </a:pPr>
            <a:r>
              <a:rPr lang="ru-RU" sz="1800" b="1" dirty="0" smtClean="0"/>
              <a:t>	</a:t>
            </a:r>
          </a:p>
          <a:p>
            <a:pPr>
              <a:lnSpc>
                <a:spcPct val="80000"/>
              </a:lnSpc>
              <a:buFontTx/>
              <a:buNone/>
            </a:pPr>
            <a:r>
              <a:rPr lang="ru-RU" sz="1800" b="1" dirty="0" smtClean="0"/>
              <a:t>      Межтабличная проверка:</a:t>
            </a:r>
          </a:p>
          <a:p>
            <a:pPr>
              <a:lnSpc>
                <a:spcPct val="80000"/>
              </a:lnSpc>
            </a:pPr>
            <a:r>
              <a:rPr lang="ru-RU" sz="2000" dirty="0" smtClean="0"/>
              <a:t>таблица 2301 строка 1 графа 3 (также графы 5 и 7) </a:t>
            </a:r>
            <a:r>
              <a:rPr lang="en-US" sz="2000" b="1" dirty="0" smtClean="0"/>
              <a:t>&lt;=</a:t>
            </a:r>
            <a:r>
              <a:rPr lang="ru-RU" sz="2000" dirty="0" smtClean="0"/>
              <a:t> таблица 2300 строки 1+2+15 графа 4;</a:t>
            </a:r>
          </a:p>
          <a:p>
            <a:pPr>
              <a:lnSpc>
                <a:spcPct val="80000"/>
              </a:lnSpc>
            </a:pPr>
            <a:endParaRPr lang="ru-RU" sz="2000" dirty="0" smtClean="0"/>
          </a:p>
          <a:p>
            <a:pPr>
              <a:lnSpc>
                <a:spcPct val="80000"/>
              </a:lnSpc>
            </a:pPr>
            <a:r>
              <a:rPr lang="ru-RU" sz="2000" dirty="0" smtClean="0"/>
              <a:t>таблица 2301 строка 2 графа 3 (также графы 5 и 7) </a:t>
            </a:r>
            <a:r>
              <a:rPr lang="en-US" sz="2000" b="1" dirty="0" smtClean="0"/>
              <a:t>&lt;=</a:t>
            </a:r>
            <a:r>
              <a:rPr lang="ru-RU" sz="2000" dirty="0" smtClean="0"/>
              <a:t> таблица 2300 строки 6+8+16 графа 4; </a:t>
            </a:r>
          </a:p>
          <a:p>
            <a:pPr>
              <a:lnSpc>
                <a:spcPct val="80000"/>
              </a:lnSpc>
            </a:pPr>
            <a:endParaRPr lang="ru-RU" sz="2000" dirty="0" smtClean="0"/>
          </a:p>
          <a:p>
            <a:pPr>
              <a:lnSpc>
                <a:spcPct val="80000"/>
              </a:lnSpc>
            </a:pPr>
            <a:r>
              <a:rPr lang="ru-RU" sz="2000" dirty="0" smtClean="0"/>
              <a:t>таблица 2301 строка 3 графа 3 (также графы 5 и 7) </a:t>
            </a:r>
            <a:r>
              <a:rPr lang="en-US" sz="2000" b="1" dirty="0" smtClean="0"/>
              <a:t>&lt;=</a:t>
            </a:r>
            <a:r>
              <a:rPr lang="ru-RU" sz="2000" dirty="0" smtClean="0"/>
              <a:t> таблица 2300 строка 23 графа 4;</a:t>
            </a:r>
          </a:p>
          <a:p>
            <a:pPr>
              <a:lnSpc>
                <a:spcPct val="80000"/>
              </a:lnSpc>
            </a:pPr>
            <a:endParaRPr lang="ru-RU" sz="2000" dirty="0" smtClean="0"/>
          </a:p>
          <a:p>
            <a:pPr>
              <a:lnSpc>
                <a:spcPct val="80000"/>
              </a:lnSpc>
            </a:pPr>
            <a:r>
              <a:rPr lang="ru-RU" sz="2000" dirty="0" smtClean="0"/>
              <a:t>таблица 2301 строка 4 графа 3 (также графы 5 и 7) </a:t>
            </a:r>
            <a:r>
              <a:rPr lang="en-US" sz="2000" b="1" dirty="0" smtClean="0"/>
              <a:t>&lt;=</a:t>
            </a:r>
            <a:r>
              <a:rPr lang="ru-RU" sz="2000" b="1" dirty="0" smtClean="0"/>
              <a:t> </a:t>
            </a:r>
            <a:r>
              <a:rPr lang="ru-RU" sz="2000" dirty="0" smtClean="0"/>
              <a:t>таблица 2300 строки 7+14+17 графа 4;</a:t>
            </a:r>
          </a:p>
          <a:p>
            <a:pPr>
              <a:lnSpc>
                <a:spcPct val="80000"/>
              </a:lnSpc>
            </a:pPr>
            <a:endParaRPr lang="ru-RU" sz="2000" dirty="0" smtClean="0"/>
          </a:p>
          <a:p>
            <a:pPr>
              <a:lnSpc>
                <a:spcPct val="80000"/>
              </a:lnSpc>
            </a:pPr>
            <a:r>
              <a:rPr lang="ru-RU" sz="2000" dirty="0" smtClean="0"/>
              <a:t>таблица 2301 строка 5 графа 3 (также графы 5 и 7) </a:t>
            </a:r>
            <a:r>
              <a:rPr lang="en-US" sz="2000" b="1" dirty="0" smtClean="0"/>
              <a:t>&lt;=</a:t>
            </a:r>
            <a:r>
              <a:rPr lang="ru-RU" sz="2000" dirty="0" smtClean="0"/>
              <a:t> таблица 2300 строка 18. </a:t>
            </a:r>
            <a:r>
              <a:rPr lang="ru-RU" sz="2000" b="1" dirty="0" smtClean="0">
                <a:solidFill>
                  <a:srgbClr val="0000FF"/>
                </a:solidFill>
                <a:sym typeface="Wingdings" pitchFamily="2" charset="2"/>
              </a:rPr>
              <a:t></a:t>
            </a:r>
            <a:endParaRPr lang="ru-RU" sz="2000" b="1" dirty="0" smtClean="0">
              <a:solidFill>
                <a:srgbClr val="0000FF"/>
              </a:solidFill>
            </a:endParaRPr>
          </a:p>
          <a:p>
            <a:pPr>
              <a:lnSpc>
                <a:spcPct val="80000"/>
              </a:lnSpc>
            </a:pPr>
            <a:endParaRPr lang="ru-RU" sz="1800" dirty="0" smtClean="0"/>
          </a:p>
          <a:p>
            <a:pPr>
              <a:lnSpc>
                <a:spcPct val="80000"/>
              </a:lnSpc>
              <a:buFontTx/>
              <a:buNone/>
            </a:pPr>
            <a:r>
              <a:rPr lang="ru-RU" sz="1800" dirty="0" smtClean="0"/>
              <a:t>                                                                                              		</a:t>
            </a:r>
            <a:endParaRPr lang="ru-RU" sz="900" dirty="0" smtClean="0"/>
          </a:p>
          <a:p>
            <a:pPr>
              <a:lnSpc>
                <a:spcPct val="80000"/>
              </a:lnSpc>
            </a:pPr>
            <a:endParaRPr lang="ru-RU" sz="18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42</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Заголовок 1"/>
          <p:cNvSpPr>
            <a:spLocks noGrp="1"/>
          </p:cNvSpPr>
          <p:nvPr>
            <p:ph type="title"/>
          </p:nvPr>
        </p:nvSpPr>
        <p:spPr>
          <a:xfrm>
            <a:off x="457200" y="274638"/>
            <a:ext cx="8229600" cy="1797040"/>
          </a:xfrm>
        </p:spPr>
        <p:txBody>
          <a:bodyPr/>
          <a:lstStyle/>
          <a:p>
            <a:r>
              <a:rPr lang="ru-RU" sz="2800" b="1" dirty="0" smtClean="0">
                <a:latin typeface="+mn-lt"/>
              </a:rPr>
              <a:t>(2310) Из общего числа поступивших (из таблицы 2300 графы 4 строк 18 и 22) </a:t>
            </a:r>
            <a:br>
              <a:rPr lang="ru-RU" sz="2800" b="1" dirty="0" smtClean="0">
                <a:latin typeface="+mn-lt"/>
              </a:rPr>
            </a:br>
            <a:r>
              <a:rPr lang="ru-RU" sz="2800" b="1" dirty="0" smtClean="0">
                <a:solidFill>
                  <a:schemeClr val="tx1"/>
                </a:solidFill>
                <a:latin typeface="+mn-lt"/>
              </a:rPr>
              <a:t>(«каналы поступления»)</a:t>
            </a:r>
          </a:p>
        </p:txBody>
      </p:sp>
      <p:sp>
        <p:nvSpPr>
          <p:cNvPr id="66563" name="Объект 2"/>
          <p:cNvSpPr>
            <a:spLocks noGrp="1"/>
          </p:cNvSpPr>
          <p:nvPr>
            <p:ph idx="1"/>
          </p:nvPr>
        </p:nvSpPr>
        <p:spPr>
          <a:xfrm>
            <a:off x="457200" y="2143116"/>
            <a:ext cx="8229600" cy="3983047"/>
          </a:xfrm>
        </p:spPr>
        <p:txBody>
          <a:bodyPr/>
          <a:lstStyle/>
          <a:p>
            <a:pPr>
              <a:buFontTx/>
              <a:buNone/>
            </a:pPr>
            <a:r>
              <a:rPr lang="ru-RU" sz="2400" b="1" dirty="0" smtClean="0"/>
              <a:t>	</a:t>
            </a:r>
          </a:p>
          <a:p>
            <a:pPr>
              <a:buFontTx/>
              <a:buNone/>
            </a:pPr>
            <a:r>
              <a:rPr lang="ru-RU" sz="2400" b="1" dirty="0" smtClean="0"/>
              <a:t>	Внутритабличная проверка:</a:t>
            </a:r>
          </a:p>
          <a:p>
            <a:r>
              <a:rPr lang="ru-RU" sz="2400" dirty="0" smtClean="0"/>
              <a:t>графа 2 </a:t>
            </a:r>
            <a:r>
              <a:rPr lang="en-US" sz="2400" b="1" dirty="0" smtClean="0"/>
              <a:t>&gt;</a:t>
            </a:r>
            <a:r>
              <a:rPr lang="ru-RU" sz="2400" b="1" dirty="0" smtClean="0"/>
              <a:t>= </a:t>
            </a:r>
            <a:r>
              <a:rPr lang="ru-RU" sz="2400" dirty="0" smtClean="0"/>
              <a:t>графы 3</a:t>
            </a:r>
            <a:r>
              <a:rPr lang="ru-RU" sz="2400" b="1" dirty="0" smtClean="0"/>
              <a:t>+</a:t>
            </a:r>
            <a:r>
              <a:rPr lang="ru-RU" sz="2400" dirty="0" smtClean="0"/>
              <a:t>4</a:t>
            </a:r>
            <a:r>
              <a:rPr lang="ru-RU" sz="2400" b="1" dirty="0" smtClean="0"/>
              <a:t>+</a:t>
            </a:r>
            <a:r>
              <a:rPr lang="ru-RU" sz="2400" dirty="0" smtClean="0"/>
              <a:t>5</a:t>
            </a:r>
            <a:r>
              <a:rPr lang="ru-RU" sz="2400" b="1" dirty="0" smtClean="0"/>
              <a:t>+</a:t>
            </a:r>
            <a:r>
              <a:rPr lang="ru-RU" sz="2400" dirty="0" smtClean="0"/>
              <a:t>6. </a:t>
            </a:r>
          </a:p>
          <a:p>
            <a:pPr>
              <a:buFontTx/>
              <a:buNone/>
            </a:pPr>
            <a:endParaRPr lang="ru-RU" sz="2400" dirty="0" smtClean="0">
              <a:solidFill>
                <a:srgbClr val="00B050"/>
              </a:solidFill>
            </a:endParaRPr>
          </a:p>
          <a:p>
            <a:pPr>
              <a:buFontTx/>
              <a:buNone/>
            </a:pPr>
            <a:r>
              <a:rPr lang="ru-RU" sz="2400" dirty="0" smtClean="0"/>
              <a:t>	</a:t>
            </a:r>
            <a:r>
              <a:rPr lang="ru-RU" sz="2400" b="1" dirty="0" smtClean="0"/>
              <a:t>Межтабличная проверка:</a:t>
            </a:r>
          </a:p>
          <a:p>
            <a:r>
              <a:rPr lang="ru-RU" sz="2400" dirty="0" smtClean="0"/>
              <a:t>сумма каналов поступления в стационар (таблица 2310 строки 1</a:t>
            </a:r>
            <a:r>
              <a:rPr lang="ru-RU" sz="2400" b="1" dirty="0" smtClean="0"/>
              <a:t>+</a:t>
            </a:r>
            <a:r>
              <a:rPr lang="ru-RU" sz="2400" dirty="0" smtClean="0"/>
              <a:t>2</a:t>
            </a:r>
            <a:r>
              <a:rPr lang="ru-RU" sz="2400" b="1" dirty="0" smtClean="0"/>
              <a:t>+</a:t>
            </a:r>
            <a:r>
              <a:rPr lang="ru-RU" sz="2400" dirty="0" smtClean="0"/>
              <a:t>7</a:t>
            </a:r>
            <a:r>
              <a:rPr lang="ru-RU" sz="2400" b="1" dirty="0" smtClean="0"/>
              <a:t>+</a:t>
            </a:r>
            <a:r>
              <a:rPr lang="ru-RU" sz="2400" dirty="0" smtClean="0"/>
              <a:t>8) </a:t>
            </a:r>
            <a:r>
              <a:rPr lang="ru-RU" sz="2400" b="1" dirty="0" smtClean="0"/>
              <a:t>&lt;= </a:t>
            </a:r>
            <a:r>
              <a:rPr lang="ru-RU" sz="2400" dirty="0" smtClean="0"/>
              <a:t>общее число госпитализированных (таблица 2300 строки 18</a:t>
            </a:r>
            <a:r>
              <a:rPr lang="ru-RU" sz="2400" b="1" dirty="0" smtClean="0"/>
              <a:t>+</a:t>
            </a:r>
            <a:r>
              <a:rPr lang="ru-RU" sz="2400" dirty="0" smtClean="0"/>
              <a:t>22 графы 4). </a:t>
            </a:r>
            <a:r>
              <a:rPr lang="ru-RU" sz="2400" b="1" dirty="0" smtClean="0">
                <a:solidFill>
                  <a:srgbClr val="0000FF"/>
                </a:solidFill>
                <a:sym typeface="Wingdings" pitchFamily="2" charset="2"/>
              </a:rPr>
              <a:t></a:t>
            </a:r>
            <a:endParaRPr lang="ru-RU" sz="2400" dirty="0" smtClean="0">
              <a:solidFill>
                <a:srgbClr val="0000FF"/>
              </a:solidFill>
            </a:endParaRPr>
          </a:p>
          <a:p>
            <a:endParaRPr lang="ru-RU" sz="20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43</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p:txBody>
          <a:bodyPr/>
          <a:lstStyle/>
          <a:p>
            <a:r>
              <a:rPr lang="ru-RU" sz="2800" b="1" dirty="0" smtClean="0">
                <a:latin typeface="+mn-lt"/>
              </a:rPr>
              <a:t>(2320) Сведения о больных, включенных в стационарные реабилитационные программы</a:t>
            </a:r>
          </a:p>
        </p:txBody>
      </p:sp>
      <p:sp>
        <p:nvSpPr>
          <p:cNvPr id="67586" name="Rectangle 3"/>
          <p:cNvSpPr>
            <a:spLocks noGrp="1" noChangeArrowheads="1"/>
          </p:cNvSpPr>
          <p:nvPr>
            <p:ph type="body" idx="1"/>
          </p:nvPr>
        </p:nvSpPr>
        <p:spPr>
          <a:xfrm>
            <a:off x="457200" y="1600200"/>
            <a:ext cx="8229600" cy="4799013"/>
          </a:xfrm>
        </p:spPr>
        <p:txBody>
          <a:bodyPr/>
          <a:lstStyle/>
          <a:p>
            <a:pPr>
              <a:lnSpc>
                <a:spcPct val="80000"/>
              </a:lnSpc>
              <a:buFontTx/>
              <a:buNone/>
            </a:pPr>
            <a:endParaRPr lang="ru-RU" sz="2000" b="1" dirty="0" smtClean="0"/>
          </a:p>
          <a:p>
            <a:pPr>
              <a:lnSpc>
                <a:spcPct val="80000"/>
              </a:lnSpc>
              <a:buFontTx/>
              <a:buNone/>
            </a:pPr>
            <a:r>
              <a:rPr lang="ru-RU" sz="2000" b="1" dirty="0" smtClean="0"/>
              <a:t>	</a:t>
            </a:r>
            <a:r>
              <a:rPr lang="ru-RU" sz="2400" b="1" dirty="0" smtClean="0"/>
              <a:t>Внутритабличная проверка:</a:t>
            </a:r>
          </a:p>
          <a:p>
            <a:pPr>
              <a:lnSpc>
                <a:spcPct val="80000"/>
              </a:lnSpc>
            </a:pPr>
            <a:r>
              <a:rPr lang="ru-RU" sz="2400" dirty="0" smtClean="0"/>
              <a:t>графа 3 </a:t>
            </a:r>
            <a:r>
              <a:rPr lang="ru-RU" sz="2400" b="1" dirty="0" smtClean="0"/>
              <a:t>=</a:t>
            </a:r>
            <a:r>
              <a:rPr lang="ru-RU" sz="2400" dirty="0" smtClean="0"/>
              <a:t> графы 4</a:t>
            </a:r>
            <a:r>
              <a:rPr lang="ru-RU" sz="2400" b="1" dirty="0" smtClean="0"/>
              <a:t>+</a:t>
            </a:r>
            <a:r>
              <a:rPr lang="ru-RU" sz="2400" dirty="0" smtClean="0"/>
              <a:t>7</a:t>
            </a:r>
            <a:r>
              <a:rPr lang="ru-RU" sz="2400" b="1" dirty="0" smtClean="0"/>
              <a:t>+</a:t>
            </a:r>
            <a:r>
              <a:rPr lang="ru-RU" sz="2400" dirty="0" smtClean="0"/>
              <a:t>8 </a:t>
            </a:r>
            <a:r>
              <a:rPr lang="ru-RU" sz="2400" b="1" dirty="0" smtClean="0">
                <a:solidFill>
                  <a:srgbClr val="FF0000"/>
                </a:solidFill>
              </a:rPr>
              <a:t> </a:t>
            </a:r>
            <a:r>
              <a:rPr lang="ru-RU" sz="2400" dirty="0" smtClean="0"/>
              <a:t>по всем строкам;</a:t>
            </a:r>
          </a:p>
          <a:p>
            <a:pPr>
              <a:lnSpc>
                <a:spcPct val="80000"/>
              </a:lnSpc>
            </a:pPr>
            <a:r>
              <a:rPr lang="ru-RU" sz="2400" dirty="0" smtClean="0"/>
              <a:t>строка 5 </a:t>
            </a:r>
            <a:r>
              <a:rPr lang="ru-RU" sz="2400" b="1" dirty="0" smtClean="0"/>
              <a:t>=</a:t>
            </a:r>
            <a:r>
              <a:rPr lang="ru-RU" sz="2400" dirty="0" smtClean="0"/>
              <a:t> строки 1</a:t>
            </a:r>
            <a:r>
              <a:rPr lang="ru-RU" sz="2400" b="1" dirty="0" smtClean="0"/>
              <a:t>+</a:t>
            </a:r>
            <a:r>
              <a:rPr lang="ru-RU" sz="2400" dirty="0" smtClean="0"/>
              <a:t>2</a:t>
            </a:r>
            <a:r>
              <a:rPr lang="ru-RU" sz="2400" b="1" dirty="0" smtClean="0"/>
              <a:t>+</a:t>
            </a:r>
            <a:r>
              <a:rPr lang="ru-RU" sz="2400" dirty="0" smtClean="0"/>
              <a:t>3</a:t>
            </a:r>
            <a:r>
              <a:rPr lang="ru-RU" sz="2400" b="1" dirty="0" smtClean="0"/>
              <a:t>+</a:t>
            </a:r>
            <a:r>
              <a:rPr lang="ru-RU" sz="2400" dirty="0" smtClean="0"/>
              <a:t>4 по всем графам.</a:t>
            </a:r>
          </a:p>
          <a:p>
            <a:pPr>
              <a:lnSpc>
                <a:spcPct val="80000"/>
              </a:lnSpc>
              <a:buFontTx/>
              <a:buNone/>
            </a:pPr>
            <a:r>
              <a:rPr lang="ru-RU" sz="2400" b="1" dirty="0" smtClean="0"/>
              <a:t>	</a:t>
            </a:r>
          </a:p>
          <a:p>
            <a:pPr>
              <a:lnSpc>
                <a:spcPct val="80000"/>
              </a:lnSpc>
              <a:buFontTx/>
              <a:buNone/>
            </a:pPr>
            <a:r>
              <a:rPr lang="ru-RU" sz="2400" b="1" dirty="0" smtClean="0"/>
              <a:t>	Межтабличная проверка:</a:t>
            </a:r>
          </a:p>
          <a:p>
            <a:pPr>
              <a:lnSpc>
                <a:spcPct val="80000"/>
              </a:lnSpc>
            </a:pPr>
            <a:r>
              <a:rPr lang="ru-RU" sz="2400" dirty="0" smtClean="0"/>
              <a:t>таблица 2320 графа 6 </a:t>
            </a:r>
            <a:r>
              <a:rPr lang="ru-RU" sz="2400" b="1" dirty="0" smtClean="0"/>
              <a:t>&gt;=</a:t>
            </a:r>
            <a:r>
              <a:rPr lang="ru-RU" sz="2400" dirty="0" smtClean="0"/>
              <a:t> таблица 2160 графа 8;</a:t>
            </a:r>
          </a:p>
          <a:p>
            <a:pPr>
              <a:lnSpc>
                <a:spcPct val="80000"/>
              </a:lnSpc>
            </a:pPr>
            <a:r>
              <a:rPr lang="ru-RU" sz="2400" dirty="0" smtClean="0"/>
              <a:t>пациентов, находившихся на реабилитации (таблица 2320 графа 3) должно быть меньше, чем пациентов выбывших из стационара (таблица 2300 графа 10) – по соответствующим строкам.</a:t>
            </a:r>
          </a:p>
          <a:p>
            <a:pPr>
              <a:lnSpc>
                <a:spcPct val="80000"/>
              </a:lnSpc>
              <a:buFontTx/>
              <a:buNone/>
            </a:pPr>
            <a:r>
              <a:rPr lang="ru-RU" sz="2400" dirty="0" smtClean="0"/>
              <a:t>	</a:t>
            </a:r>
          </a:p>
          <a:p>
            <a:pPr>
              <a:lnSpc>
                <a:spcPct val="80000"/>
              </a:lnSpc>
              <a:buFontTx/>
              <a:buNone/>
            </a:pPr>
            <a:r>
              <a:rPr lang="ru-RU" sz="2400" dirty="0" smtClean="0"/>
              <a:t>	Межгодовой проверки нет.</a:t>
            </a:r>
            <a:r>
              <a:rPr lang="ru-RU" sz="2400" b="1" dirty="0" smtClean="0">
                <a:sym typeface="Wingdings" pitchFamily="2" charset="2"/>
              </a:rPr>
              <a:t> </a:t>
            </a:r>
            <a:r>
              <a:rPr lang="ru-RU" sz="2400" b="1" dirty="0" smtClean="0">
                <a:solidFill>
                  <a:srgbClr val="CC0000"/>
                </a:solidFill>
                <a:sym typeface="Wingdings" pitchFamily="2" charset="2"/>
              </a:rPr>
              <a:t></a:t>
            </a:r>
            <a:endParaRPr lang="ru-RU" sz="1600" dirty="0" smtClean="0"/>
          </a:p>
          <a:p>
            <a:pPr>
              <a:lnSpc>
                <a:spcPct val="80000"/>
              </a:lnSpc>
            </a:pPr>
            <a:endParaRPr lang="ru-RU" sz="24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44</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a:xfrm>
            <a:off x="457200" y="414338"/>
            <a:ext cx="8229600" cy="1484312"/>
          </a:xfrm>
        </p:spPr>
        <p:txBody>
          <a:bodyPr/>
          <a:lstStyle/>
          <a:p>
            <a:pPr>
              <a:defRPr/>
            </a:pPr>
            <a:r>
              <a:rPr lang="ru-RU" sz="2800" b="1" dirty="0" smtClean="0">
                <a:latin typeface="+mn-lt"/>
              </a:rPr>
              <a:t>(2330) Из общего числа выбывших больных (графа 10 таблица 2300) – лечились на платной основе, в том числе с диагнозом</a:t>
            </a:r>
          </a:p>
        </p:txBody>
      </p:sp>
      <p:sp>
        <p:nvSpPr>
          <p:cNvPr id="68610" name="Rectangle 3"/>
          <p:cNvSpPr>
            <a:spLocks noGrp="1" noChangeArrowheads="1"/>
          </p:cNvSpPr>
          <p:nvPr>
            <p:ph type="body" idx="1"/>
          </p:nvPr>
        </p:nvSpPr>
        <p:spPr>
          <a:xfrm>
            <a:off x="457200" y="2528888"/>
            <a:ext cx="8229600" cy="3597275"/>
          </a:xfrm>
        </p:spPr>
        <p:txBody>
          <a:bodyPr/>
          <a:lstStyle/>
          <a:p>
            <a:pPr>
              <a:lnSpc>
                <a:spcPct val="90000"/>
              </a:lnSpc>
              <a:buFontTx/>
              <a:buNone/>
            </a:pPr>
            <a:r>
              <a:rPr lang="ru-RU" sz="2400" b="1" dirty="0" smtClean="0"/>
              <a:t>	Внутритабличная проверка:</a:t>
            </a:r>
          </a:p>
          <a:p>
            <a:pPr>
              <a:lnSpc>
                <a:spcPct val="90000"/>
              </a:lnSpc>
            </a:pPr>
            <a:r>
              <a:rPr lang="ru-RU" sz="2400" dirty="0" smtClean="0"/>
              <a:t>графа 3 </a:t>
            </a:r>
            <a:r>
              <a:rPr lang="ru-RU" sz="2400" b="1" dirty="0" smtClean="0"/>
              <a:t>=</a:t>
            </a:r>
            <a:r>
              <a:rPr lang="ru-RU" sz="2400" dirty="0" smtClean="0"/>
              <a:t> графы 4</a:t>
            </a:r>
            <a:r>
              <a:rPr lang="ru-RU" sz="2400" b="1" dirty="0" smtClean="0"/>
              <a:t>+</a:t>
            </a:r>
            <a:r>
              <a:rPr lang="ru-RU" sz="2400" dirty="0" smtClean="0"/>
              <a:t>5</a:t>
            </a:r>
            <a:r>
              <a:rPr lang="ru-RU" sz="2400" b="1" dirty="0" smtClean="0"/>
              <a:t>+</a:t>
            </a:r>
            <a:r>
              <a:rPr lang="ru-RU" sz="2400" dirty="0" smtClean="0"/>
              <a:t>6</a:t>
            </a:r>
            <a:r>
              <a:rPr lang="ru-RU" sz="2400" b="1" dirty="0" smtClean="0"/>
              <a:t>+</a:t>
            </a:r>
            <a:r>
              <a:rPr lang="ru-RU" sz="2400" dirty="0" smtClean="0"/>
              <a:t>7</a:t>
            </a:r>
            <a:r>
              <a:rPr lang="ru-RU" sz="2400" b="1" dirty="0" smtClean="0"/>
              <a:t>+</a:t>
            </a:r>
            <a:r>
              <a:rPr lang="ru-RU" sz="2400" dirty="0" smtClean="0"/>
              <a:t>8</a:t>
            </a:r>
            <a:r>
              <a:rPr lang="ru-RU" sz="2400" b="1" dirty="0" smtClean="0"/>
              <a:t>+</a:t>
            </a:r>
            <a:r>
              <a:rPr lang="ru-RU" sz="2400" dirty="0" smtClean="0"/>
              <a:t>9 по обеим строкам.</a:t>
            </a:r>
          </a:p>
          <a:p>
            <a:pPr>
              <a:lnSpc>
                <a:spcPct val="90000"/>
              </a:lnSpc>
            </a:pPr>
            <a:endParaRPr lang="ru-RU" sz="2400" dirty="0" smtClean="0"/>
          </a:p>
          <a:p>
            <a:pPr>
              <a:lnSpc>
                <a:spcPct val="90000"/>
              </a:lnSpc>
              <a:buFontTx/>
              <a:buNone/>
            </a:pPr>
            <a:r>
              <a:rPr lang="ru-RU" sz="2400" b="1" dirty="0" smtClean="0"/>
              <a:t>	Межтабличная проверка:</a:t>
            </a:r>
          </a:p>
          <a:p>
            <a:pPr>
              <a:lnSpc>
                <a:spcPct val="90000"/>
              </a:lnSpc>
            </a:pPr>
            <a:r>
              <a:rPr lang="ru-RU" sz="2400" dirty="0" smtClean="0"/>
              <a:t>число платных пациентов и их койко-дни (</a:t>
            </a:r>
            <a:r>
              <a:rPr lang="ru-RU" sz="2400" b="1" dirty="0" smtClean="0"/>
              <a:t>таблица 2330 </a:t>
            </a:r>
            <a:r>
              <a:rPr lang="ru-RU" sz="2400" dirty="0" smtClean="0"/>
              <a:t>строки 1 и 2) не должно превышать число всех выбывших из стационара пациентов и их койко-дни (</a:t>
            </a:r>
            <a:r>
              <a:rPr lang="ru-RU" sz="2400" b="1" dirty="0" smtClean="0"/>
              <a:t>таблица 2300</a:t>
            </a:r>
            <a:r>
              <a:rPr lang="ru-RU" sz="2400" dirty="0" smtClean="0"/>
              <a:t> графы 10 и 12) по соответствующим строкам.</a:t>
            </a:r>
            <a:r>
              <a:rPr lang="ru-RU" sz="2400" b="1" dirty="0" smtClean="0">
                <a:solidFill>
                  <a:srgbClr val="CC0000"/>
                </a:solidFill>
                <a:sym typeface="Wingdings" pitchFamily="2" charset="2"/>
              </a:rPr>
              <a:t> </a:t>
            </a:r>
            <a:endParaRPr lang="ru-RU" sz="1600" dirty="0" smtClean="0"/>
          </a:p>
          <a:p>
            <a:pPr>
              <a:lnSpc>
                <a:spcPct val="90000"/>
              </a:lnSpc>
            </a:pPr>
            <a:endParaRPr lang="ru-RU"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45</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431800" y="0"/>
            <a:ext cx="8229600" cy="2355850"/>
          </a:xfrm>
        </p:spPr>
        <p:txBody>
          <a:bodyPr/>
          <a:lstStyle/>
          <a:p>
            <a:pPr algn="l">
              <a:defRPr/>
            </a:pPr>
            <a:r>
              <a:rPr lang="ru-RU" sz="2200" b="1" dirty="0" smtClean="0"/>
              <a:t/>
            </a:r>
            <a:br>
              <a:rPr lang="ru-RU" sz="2200" b="1" dirty="0" smtClean="0"/>
            </a:br>
            <a:r>
              <a:rPr lang="ru-RU" sz="2200" b="1" dirty="0" smtClean="0"/>
              <a:t/>
            </a:r>
            <a:br>
              <a:rPr lang="ru-RU" sz="2200" b="1" dirty="0" smtClean="0"/>
            </a:br>
            <a:r>
              <a:rPr lang="ru-RU" sz="2200" b="1" dirty="0" smtClean="0"/>
              <a:t/>
            </a:r>
            <a:br>
              <a:rPr lang="ru-RU" sz="2200" b="1" dirty="0" smtClean="0"/>
            </a:br>
            <a:r>
              <a:rPr lang="ru-RU" sz="2200" b="1" dirty="0" smtClean="0"/>
              <a:t/>
            </a:r>
            <a:br>
              <a:rPr lang="ru-RU" sz="2200" b="1" dirty="0" smtClean="0"/>
            </a:br>
            <a:r>
              <a:rPr lang="ru-RU" sz="2200" b="1" dirty="0" smtClean="0"/>
              <a:t/>
            </a:r>
            <a:br>
              <a:rPr lang="ru-RU" sz="2200" b="1" dirty="0" smtClean="0"/>
            </a:br>
            <a:r>
              <a:rPr lang="ru-RU" sz="2200" b="1" dirty="0" smtClean="0"/>
              <a:t>	</a:t>
            </a:r>
            <a:r>
              <a:rPr lang="ru-RU" sz="2400" b="1" dirty="0" smtClean="0">
                <a:latin typeface="+mn-lt"/>
              </a:rPr>
              <a:t>Раздел </a:t>
            </a:r>
            <a:r>
              <a:rPr lang="en-US" sz="2400" b="1" dirty="0" smtClean="0">
                <a:latin typeface="+mn-lt"/>
              </a:rPr>
              <a:t>IV</a:t>
            </a:r>
            <a:r>
              <a:rPr lang="ru-RU" sz="2400" b="1" dirty="0" smtClean="0">
                <a:latin typeface="+mn-lt"/>
              </a:rPr>
              <a:t>. Дневные стационары</a:t>
            </a:r>
            <a:br>
              <a:rPr lang="ru-RU" sz="2400" b="1" dirty="0" smtClean="0">
                <a:latin typeface="+mn-lt"/>
              </a:rPr>
            </a:br>
            <a:r>
              <a:rPr lang="ru-RU" sz="2400" b="1" dirty="0" smtClean="0">
                <a:latin typeface="+mn-lt"/>
              </a:rPr>
              <a:t>	для наркологических пациентов (2400)</a:t>
            </a:r>
            <a:br>
              <a:rPr lang="ru-RU" sz="2400" b="1" dirty="0" smtClean="0">
                <a:latin typeface="+mn-lt"/>
              </a:rPr>
            </a:br>
            <a:r>
              <a:rPr lang="ru-RU" altLang="ru-RU" sz="2400" dirty="0" smtClean="0">
                <a:solidFill>
                  <a:srgbClr val="008000"/>
                </a:solidFill>
              </a:rPr>
              <a:t/>
            </a:r>
            <a:br>
              <a:rPr lang="ru-RU" altLang="ru-RU" sz="2400" dirty="0" smtClean="0">
                <a:solidFill>
                  <a:srgbClr val="008000"/>
                </a:solidFill>
              </a:rPr>
            </a:br>
            <a:r>
              <a:rPr lang="ru-RU" altLang="ru-RU" sz="2000" dirty="0" smtClean="0">
                <a:solidFill>
                  <a:schemeClr val="tx1"/>
                </a:solidFill>
              </a:rPr>
              <a:t>Внутритабличной и межтабличной проверки нет.</a:t>
            </a:r>
            <a:br>
              <a:rPr lang="ru-RU" altLang="ru-RU" sz="2000" dirty="0" smtClean="0">
                <a:solidFill>
                  <a:schemeClr val="tx1"/>
                </a:solidFill>
              </a:rPr>
            </a:br>
            <a:r>
              <a:rPr lang="ru-RU" sz="2200" b="1" dirty="0" smtClean="0"/>
              <a:t/>
            </a:r>
            <a:br>
              <a:rPr lang="ru-RU" sz="2200" b="1" dirty="0" smtClean="0"/>
            </a:br>
            <a:r>
              <a:rPr lang="ru-RU" sz="2200" b="1" dirty="0" smtClean="0"/>
              <a:t/>
            </a:r>
            <a:br>
              <a:rPr lang="ru-RU" sz="2200" b="1" dirty="0" smtClean="0"/>
            </a:br>
            <a:r>
              <a:rPr lang="ru-RU" sz="2200" b="1" dirty="0" smtClean="0"/>
              <a:t/>
            </a:r>
            <a:br>
              <a:rPr lang="ru-RU" sz="2200" b="1" dirty="0" smtClean="0"/>
            </a:br>
            <a:r>
              <a:rPr lang="ru-RU" sz="2200" b="1" dirty="0" smtClean="0"/>
              <a:t/>
            </a:r>
            <a:br>
              <a:rPr lang="ru-RU" sz="2200" b="1" dirty="0" smtClean="0"/>
            </a:br>
            <a:r>
              <a:rPr lang="ru-RU" sz="2200" b="1" dirty="0" smtClean="0"/>
              <a:t/>
            </a:r>
            <a:br>
              <a:rPr lang="ru-RU" sz="2200" b="1" dirty="0" smtClean="0"/>
            </a:br>
            <a:endParaRPr lang="ru-RU" sz="2200" b="1" dirty="0" smtClean="0"/>
          </a:p>
        </p:txBody>
      </p:sp>
      <p:graphicFrame>
        <p:nvGraphicFramePr>
          <p:cNvPr id="77116" name="Group 316"/>
          <p:cNvGraphicFramePr>
            <a:graphicFrameLocks noGrp="1"/>
          </p:cNvGraphicFramePr>
          <p:nvPr>
            <p:ph type="body" idx="1"/>
          </p:nvPr>
        </p:nvGraphicFramePr>
        <p:xfrm>
          <a:off x="431800" y="2214563"/>
          <a:ext cx="8229600" cy="4110039"/>
        </p:xfrm>
        <a:graphic>
          <a:graphicData uri="http://schemas.openxmlformats.org/drawingml/2006/table">
            <a:tbl>
              <a:tblPr/>
              <a:tblGrid>
                <a:gridCol w="2693988"/>
                <a:gridCol w="801687"/>
                <a:gridCol w="1019175"/>
                <a:gridCol w="947738"/>
                <a:gridCol w="947737"/>
                <a:gridCol w="946150"/>
                <a:gridCol w="873125"/>
              </a:tblGrid>
              <a:tr h="160655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ru-RU" sz="1600" b="0" i="0" u="none" strike="noStrike" cap="none" normalizeH="0" baseline="0" dirty="0" smtClean="0">
                        <a:ln>
                          <a:noFill/>
                        </a:ln>
                        <a:solidFill>
                          <a:schemeClr val="bg1"/>
                        </a:solidFill>
                        <a:effectLst/>
                        <a:latin typeface="Arial" charset="0"/>
                        <a:cs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dirty="0" smtClean="0">
                          <a:ln>
                            <a:noFill/>
                          </a:ln>
                          <a:solidFill>
                            <a:schemeClr val="bg1"/>
                          </a:solidFill>
                          <a:effectLst/>
                          <a:latin typeface="Arial" charset="0"/>
                          <a:cs typeface="Arial" charset="0"/>
                        </a:rPr>
                        <a:t>Тип организации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bg1"/>
                          </a:solidFill>
                          <a:effectLst/>
                          <a:latin typeface="Arial" charset="0"/>
                          <a:cs typeface="Arial" charset="0"/>
                        </a:rPr>
                        <a:t>№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bg1"/>
                          </a:solidFill>
                          <a:effectLst/>
                          <a:latin typeface="Arial" charset="0"/>
                          <a:cs typeface="Arial" charset="0"/>
                        </a:rPr>
                        <a:t>стро-</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bg1"/>
                          </a:solidFill>
                          <a:effectLst/>
                          <a:latin typeface="Arial" charset="0"/>
                          <a:cs typeface="Arial" charset="0"/>
                        </a:rPr>
                        <a:t>ки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bg1"/>
                          </a:solidFill>
                          <a:effectLst/>
                          <a:latin typeface="Arial" charset="0"/>
                          <a:cs typeface="Arial" charset="0"/>
                        </a:rPr>
                        <a:t>число мест (коек днев-ного пребы-вания)</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bg1"/>
                          </a:solidFill>
                          <a:effectLst/>
                          <a:latin typeface="Arial" charset="0"/>
                          <a:cs typeface="Arial" charset="0"/>
                        </a:rPr>
                        <a:t>число средне-годовых мест (коек)</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ru-RU" sz="1400" b="1" i="0" u="none" strike="noStrike" cap="none" normalizeH="0" baseline="0" smtClean="0">
                        <a:ln>
                          <a:noFill/>
                        </a:ln>
                        <a:solidFill>
                          <a:schemeClr val="bg1"/>
                        </a:solidFill>
                        <a:effectLst/>
                        <a:latin typeface="Arial" charset="0"/>
                        <a:cs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bg1"/>
                          </a:solidFill>
                          <a:effectLst/>
                          <a:latin typeface="Arial" charset="0"/>
                          <a:cs typeface="Arial" charset="0"/>
                        </a:rPr>
                        <a:t>посту-пило</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ru-RU" sz="1400" b="1" i="0" u="none" strike="noStrike" cap="none" normalizeH="0" baseline="0" smtClean="0">
                        <a:ln>
                          <a:noFill/>
                        </a:ln>
                        <a:solidFill>
                          <a:schemeClr val="bg1"/>
                        </a:solidFill>
                        <a:effectLst/>
                        <a:latin typeface="Arial" charset="0"/>
                        <a:cs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bg1"/>
                          </a:solidFill>
                          <a:effectLst/>
                          <a:latin typeface="Arial" charset="0"/>
                          <a:cs typeface="Arial" charset="0"/>
                        </a:rPr>
                        <a:t>выпи-сано</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400" b="1" i="0" u="none" strike="noStrike" cap="none" normalizeH="0" baseline="0" smtClean="0">
                          <a:ln>
                            <a:noFill/>
                          </a:ln>
                          <a:solidFill>
                            <a:schemeClr val="bg1"/>
                          </a:solidFill>
                          <a:effectLst/>
                          <a:latin typeface="Arial" charset="0"/>
                          <a:cs typeface="Arial" charset="0"/>
                        </a:rPr>
                        <a:t>прове-дено боль-ными дней лече-ния</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2"/>
                    </a:solidFill>
                  </a:tcPr>
                </a:tc>
              </a:tr>
              <a:tr h="341313">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3</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4</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5</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6</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7</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r>
              <a:tr h="10810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Дневной стационар в специализированной стационарной организации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ru-RU" sz="1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01</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r h="10810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Дневной стационар в специализированной амбулаторной организации</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ru-RU" sz="1600" b="0" i="0" u="none" strike="noStrike" cap="none" normalizeH="0" baseline="0" smtClean="0">
                        <a:ln>
                          <a:noFill/>
                        </a:ln>
                        <a:solidFill>
                          <a:schemeClr val="tx1"/>
                        </a:solidFill>
                        <a:effectLst/>
                        <a:latin typeface="Arial" charset="0"/>
                        <a:cs typeface="Arial"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ru-RU" sz="1600" b="0" i="0" u="none" strike="noStrike" cap="none" normalizeH="0" baseline="0" smtClean="0">
                          <a:ln>
                            <a:noFill/>
                          </a:ln>
                          <a:solidFill>
                            <a:schemeClr val="tx1"/>
                          </a:solidFill>
                          <a:effectLst/>
                          <a:latin typeface="Arial" charset="0"/>
                          <a:cs typeface="Arial" charset="0"/>
                        </a:rPr>
                        <a:t>02</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ru-RU" sz="2800" b="0" i="0" u="none" strike="noStrike" cap="none" normalizeH="0" baseline="0" dirty="0" smtClean="0">
                        <a:ln>
                          <a:noFill/>
                        </a:ln>
                        <a:solidFill>
                          <a:schemeClr val="tx1"/>
                        </a:solidFill>
                        <a:effectLst/>
                        <a:latin typeface="Arial" charset="0"/>
                        <a:cs typeface="Arial" charset="0"/>
                      </a:endParaRPr>
                    </a:p>
                    <a:p>
                      <a:pPr marL="0" marR="0" lvl="0" indent="0" algn="r" defTabSz="914400" rtl="0" eaLnBrk="0" fontAlgn="base" latinLnBrk="0" hangingPunct="0">
                        <a:lnSpc>
                          <a:spcPct val="100000"/>
                        </a:lnSpc>
                        <a:spcBef>
                          <a:spcPct val="20000"/>
                        </a:spcBef>
                        <a:spcAft>
                          <a:spcPct val="0"/>
                        </a:spcAft>
                        <a:buClrTx/>
                        <a:buSzTx/>
                        <a:buFontTx/>
                        <a:buNone/>
                        <a:tabLst/>
                      </a:pPr>
                      <a:endParaRPr kumimoji="0" lang="ru-RU" sz="1600" b="0" i="0" u="none" strike="noStrike" cap="none" normalizeH="0" baseline="0" dirty="0" smtClean="0">
                        <a:ln>
                          <a:noFill/>
                        </a:ln>
                        <a:solidFill>
                          <a:schemeClr val="tx1"/>
                        </a:solidFill>
                        <a:effectLst/>
                        <a:latin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ECDD1"/>
                    </a:solidFill>
                  </a:tcPr>
                </a:tc>
              </a:tr>
            </a:tbl>
          </a:graphicData>
        </a:graphic>
      </p:graphicFrame>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46</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Заголовок 1"/>
          <p:cNvSpPr>
            <a:spLocks noGrp="1"/>
          </p:cNvSpPr>
          <p:nvPr>
            <p:ph type="title"/>
          </p:nvPr>
        </p:nvSpPr>
        <p:spPr>
          <a:xfrm>
            <a:off x="457200" y="274638"/>
            <a:ext cx="8229600" cy="2433637"/>
          </a:xfrm>
        </p:spPr>
        <p:txBody>
          <a:bodyPr/>
          <a:lstStyle/>
          <a:p>
            <a:pPr algn="l">
              <a:defRPr/>
            </a:pPr>
            <a:r>
              <a:rPr lang="ru-RU" sz="2400" b="1" dirty="0" smtClean="0">
                <a:latin typeface="+mn-lt"/>
              </a:rPr>
              <a:t>Раздел V. Наркологическое освидетельствование лиц </a:t>
            </a:r>
            <a:br>
              <a:rPr lang="ru-RU" sz="2400" b="1" dirty="0" smtClean="0">
                <a:latin typeface="+mn-lt"/>
              </a:rPr>
            </a:br>
            <a:r>
              <a:rPr lang="ru-RU" sz="2400" b="1" dirty="0" smtClean="0">
                <a:latin typeface="+mn-lt"/>
              </a:rPr>
              <a:t>для определения состояния алкогольного опьянения,</a:t>
            </a:r>
            <a:br>
              <a:rPr lang="ru-RU" sz="2400" b="1" dirty="0" smtClean="0">
                <a:latin typeface="+mn-lt"/>
              </a:rPr>
            </a:br>
            <a:r>
              <a:rPr lang="ru-RU" sz="2400" b="1" dirty="0" smtClean="0">
                <a:latin typeface="+mn-lt"/>
              </a:rPr>
              <a:t>а также факта употребления и (или)опьянения 	            наркотическими и иными ПАВ</a:t>
            </a:r>
            <a:br>
              <a:rPr lang="ru-RU" sz="2400" b="1" dirty="0" smtClean="0">
                <a:latin typeface="+mn-lt"/>
              </a:rPr>
            </a:br>
            <a:r>
              <a:rPr lang="ru-RU" sz="2400" b="1" dirty="0" smtClean="0">
                <a:latin typeface="+mn-lt"/>
              </a:rPr>
              <a:t>(2500)</a:t>
            </a:r>
            <a:r>
              <a:rPr lang="ru-RU" sz="2400" b="1" dirty="0" smtClean="0"/>
              <a:t/>
            </a:r>
            <a:br>
              <a:rPr lang="ru-RU" sz="2400" b="1" dirty="0" smtClean="0"/>
            </a:br>
            <a:r>
              <a:rPr lang="ru-RU" sz="2400" b="1" dirty="0" smtClean="0"/>
              <a:t> 	</a:t>
            </a:r>
          </a:p>
        </p:txBody>
      </p:sp>
      <p:sp>
        <p:nvSpPr>
          <p:cNvPr id="71683" name="Объект 2"/>
          <p:cNvSpPr>
            <a:spLocks noGrp="1"/>
          </p:cNvSpPr>
          <p:nvPr>
            <p:ph idx="1"/>
          </p:nvPr>
        </p:nvSpPr>
        <p:spPr>
          <a:xfrm>
            <a:off x="250825" y="2663825"/>
            <a:ext cx="8642350" cy="3565525"/>
          </a:xfrm>
        </p:spPr>
        <p:txBody>
          <a:bodyPr/>
          <a:lstStyle/>
          <a:p>
            <a:pPr>
              <a:buFontTx/>
              <a:buNone/>
            </a:pPr>
            <a:r>
              <a:rPr lang="ru-RU" sz="2400" b="1" smtClean="0"/>
              <a:t>		</a:t>
            </a:r>
          </a:p>
          <a:p>
            <a:pPr>
              <a:buFontTx/>
              <a:buNone/>
            </a:pPr>
            <a:r>
              <a:rPr lang="ru-RU" sz="2400" b="1" smtClean="0"/>
              <a:t>	Внутритабличная проверка:</a:t>
            </a:r>
          </a:p>
          <a:p>
            <a:r>
              <a:rPr lang="ru-RU" sz="2400" smtClean="0"/>
              <a:t>строка 3 </a:t>
            </a:r>
            <a:r>
              <a:rPr lang="ru-RU" sz="2400" b="1" smtClean="0"/>
              <a:t>=</a:t>
            </a:r>
            <a:r>
              <a:rPr lang="ru-RU" sz="2400" smtClean="0"/>
              <a:t> строки 1</a:t>
            </a:r>
            <a:r>
              <a:rPr lang="ru-RU" sz="2400" b="1" smtClean="0"/>
              <a:t>+</a:t>
            </a:r>
            <a:r>
              <a:rPr lang="ru-RU" sz="2400" smtClean="0"/>
              <a:t>2 по всем графам;</a:t>
            </a:r>
          </a:p>
          <a:p>
            <a:r>
              <a:rPr lang="ru-RU" sz="2400" smtClean="0"/>
              <a:t>строка 3</a:t>
            </a:r>
            <a:r>
              <a:rPr lang="en-US" sz="2400" smtClean="0"/>
              <a:t> </a:t>
            </a:r>
            <a:r>
              <a:rPr lang="en-US" sz="2400" b="1" smtClean="0"/>
              <a:t>&gt;</a:t>
            </a:r>
            <a:r>
              <a:rPr lang="ru-RU" sz="2400" smtClean="0"/>
              <a:t> строка 4;</a:t>
            </a:r>
          </a:p>
          <a:p>
            <a:r>
              <a:rPr lang="ru-RU" sz="2400" smtClean="0"/>
              <a:t>графа 3 </a:t>
            </a:r>
            <a:r>
              <a:rPr lang="ru-RU" sz="2400" b="1" smtClean="0"/>
              <a:t>= </a:t>
            </a:r>
            <a:r>
              <a:rPr lang="ru-RU" sz="2400" smtClean="0"/>
              <a:t>графы 4</a:t>
            </a:r>
            <a:r>
              <a:rPr lang="ru-RU" sz="2400" b="1" smtClean="0"/>
              <a:t>+</a:t>
            </a:r>
            <a:r>
              <a:rPr lang="ru-RU" sz="2400" smtClean="0"/>
              <a:t>5</a:t>
            </a:r>
            <a:r>
              <a:rPr lang="ru-RU" sz="2400" b="1" smtClean="0"/>
              <a:t>+</a:t>
            </a:r>
            <a:r>
              <a:rPr lang="ru-RU" sz="2400" smtClean="0"/>
              <a:t>6</a:t>
            </a:r>
            <a:r>
              <a:rPr lang="ru-RU" sz="2400" b="1" smtClean="0"/>
              <a:t>+</a:t>
            </a:r>
            <a:r>
              <a:rPr lang="ru-RU" sz="2400" smtClean="0"/>
              <a:t>7</a:t>
            </a:r>
            <a:r>
              <a:rPr lang="ru-RU" sz="2400" b="1" smtClean="0"/>
              <a:t>+</a:t>
            </a:r>
            <a:r>
              <a:rPr lang="ru-RU" sz="2400" smtClean="0"/>
              <a:t>8 по всем строкам.</a:t>
            </a:r>
            <a:r>
              <a:rPr lang="ru-RU" sz="2400" b="1" smtClean="0">
                <a:sym typeface="Wingdings" pitchFamily="2" charset="2"/>
              </a:rPr>
              <a:t> </a:t>
            </a:r>
            <a:r>
              <a:rPr lang="ru-RU" sz="2400" b="1" smtClean="0">
                <a:solidFill>
                  <a:srgbClr val="CC0000"/>
                </a:solidFill>
                <a:sym typeface="Wingdings" pitchFamily="2" charset="2"/>
              </a:rPr>
              <a:t></a:t>
            </a:r>
            <a:r>
              <a:rPr lang="ru-RU" sz="2400" smtClean="0">
                <a:solidFill>
                  <a:srgbClr val="CC0000"/>
                </a:solidFill>
              </a:rPr>
              <a:t> </a:t>
            </a:r>
          </a:p>
          <a:p>
            <a:endParaRPr lang="ru-RU" sz="2400" smtClean="0"/>
          </a:p>
          <a:p>
            <a:endParaRPr lang="ru-RU" sz="2400" smtClean="0"/>
          </a:p>
          <a:p>
            <a:pPr>
              <a:lnSpc>
                <a:spcPct val="90000"/>
              </a:lnSpc>
            </a:pPr>
            <a:endParaRPr lang="ru-RU" altLang="ru-RU" sz="200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47</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Заголовок 1"/>
          <p:cNvSpPr>
            <a:spLocks noGrp="1"/>
          </p:cNvSpPr>
          <p:nvPr>
            <p:ph type="title"/>
          </p:nvPr>
        </p:nvSpPr>
        <p:spPr>
          <a:xfrm>
            <a:off x="457200" y="274638"/>
            <a:ext cx="8229600" cy="1714500"/>
          </a:xfrm>
        </p:spPr>
        <p:txBody>
          <a:bodyPr/>
          <a:lstStyle/>
          <a:p>
            <a:pPr algn="l">
              <a:defRPr/>
            </a:pPr>
            <a:r>
              <a:rPr lang="ru-RU" sz="3200" b="1" dirty="0" smtClean="0">
                <a:latin typeface="+mn-lt"/>
              </a:rPr>
              <a:t>Раздел </a:t>
            </a:r>
            <a:r>
              <a:rPr lang="en-US" sz="3200" b="1" dirty="0" smtClean="0">
                <a:latin typeface="+mn-lt"/>
              </a:rPr>
              <a:t>VI. </a:t>
            </a:r>
            <a:r>
              <a:rPr lang="ru-RU" sz="3200" b="1" dirty="0" smtClean="0">
                <a:latin typeface="+mn-lt"/>
              </a:rPr>
              <a:t>Врачебно-наркологическая          			экспертиза</a:t>
            </a:r>
            <a:br>
              <a:rPr lang="ru-RU" sz="3200" b="1" dirty="0" smtClean="0">
                <a:latin typeface="+mn-lt"/>
              </a:rPr>
            </a:br>
            <a:r>
              <a:rPr lang="ru-RU" sz="3200" b="1" dirty="0" smtClean="0">
                <a:latin typeface="+mn-lt"/>
              </a:rPr>
              <a:t>(2600)</a:t>
            </a:r>
            <a:endParaRPr lang="ru-RU" sz="3200" b="1" dirty="0" smtClean="0">
              <a:solidFill>
                <a:srgbClr val="00B050"/>
              </a:solidFill>
              <a:latin typeface="+mn-lt"/>
            </a:endParaRPr>
          </a:p>
        </p:txBody>
      </p:sp>
      <p:graphicFrame>
        <p:nvGraphicFramePr>
          <p:cNvPr id="57374" name="Group 30"/>
          <p:cNvGraphicFramePr>
            <a:graphicFrameLocks noGrp="1"/>
          </p:cNvGraphicFramePr>
          <p:nvPr>
            <p:ph idx="1"/>
          </p:nvPr>
        </p:nvGraphicFramePr>
        <p:xfrm>
          <a:off x="457200" y="2349500"/>
          <a:ext cx="8223250" cy="3789364"/>
        </p:xfrm>
        <a:graphic>
          <a:graphicData uri="http://schemas.openxmlformats.org/drawingml/2006/table">
            <a:tbl>
              <a:tblPr/>
              <a:tblGrid>
                <a:gridCol w="1644650"/>
                <a:gridCol w="1644650"/>
                <a:gridCol w="1644650"/>
                <a:gridCol w="1644650"/>
                <a:gridCol w="1644650"/>
              </a:tblGrid>
              <a:tr h="315913">
                <a:tc gridSpan="5">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smtClean="0">
                          <a:ln>
                            <a:noFill/>
                          </a:ln>
                          <a:solidFill>
                            <a:srgbClr val="FFFFFF"/>
                          </a:solidFill>
                          <a:effectLst/>
                          <a:latin typeface="Arial" charset="0"/>
                          <a:cs typeface="Arial" charset="0"/>
                        </a:rPr>
                        <a:t>Число лиц, прошедших экспертизу </a:t>
                      </a:r>
                      <a:endParaRPr kumimoji="0" lang="ru-RU" sz="1800" b="1" i="0" u="none" strike="noStrike" cap="none" normalizeH="0" baseline="0" smtClean="0">
                        <a:ln>
                          <a:noFill/>
                        </a:ln>
                        <a:solidFill>
                          <a:srgbClr val="FFFFFF"/>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ru-RU"/>
                    </a:p>
                  </a:txBody>
                  <a:tcPr/>
                </a:tc>
                <a:tc hMerge="1">
                  <a:txBody>
                    <a:bodyPr/>
                    <a:lstStyle/>
                    <a:p>
                      <a:endParaRPr lang="ru-RU"/>
                    </a:p>
                  </a:txBody>
                  <a:tcPr/>
                </a:tc>
                <a:tc hMerge="1">
                  <a:txBody>
                    <a:bodyPr/>
                    <a:lstStyle/>
                    <a:p>
                      <a:endParaRPr lang="ru-RU"/>
                    </a:p>
                  </a:txBody>
                  <a:tcPr/>
                </a:tc>
                <a:tc hMerge="1">
                  <a:txBody>
                    <a:bodyPr/>
                    <a:lstStyle/>
                    <a:p>
                      <a:endParaRPr lang="ru-RU"/>
                    </a:p>
                  </a:txBody>
                  <a:tcPr/>
                </a:tc>
              </a:tr>
              <a:tr h="31591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всего</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gridSpan="4">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в том числе:</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2841625">
                <a:tc vMerge="1">
                  <a:txBody>
                    <a:bodyPr/>
                    <a:lstStyle/>
                    <a:p>
                      <a:endParaRPr lang="ru-RU"/>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судебно-наркологическую</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из них (строка2) – для  направления на  обязательное или альтернативное  лечение </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военно-врачебную</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иные виды наркологических экспертиз</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8EF"/>
                    </a:solidFill>
                  </a:tcPr>
                </a:tc>
              </a:tr>
              <a:tr h="31591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1</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2</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3</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4</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rgbClr val="000000"/>
                          </a:solidFill>
                          <a:effectLst/>
                          <a:latin typeface="Arial" charset="0"/>
                          <a:cs typeface="Arial" charset="0"/>
                        </a:rPr>
                        <a:t>5</a:t>
                      </a:r>
                      <a:endParaRPr kumimoji="0" lang="ru-RU" sz="1800" b="0" i="0" u="none" strike="noStrike" cap="none" normalizeH="0" baseline="0" smtClean="0">
                        <a:ln>
                          <a:noFill/>
                        </a:ln>
                        <a:solidFill>
                          <a:srgbClr val="000000"/>
                        </a:solidFill>
                        <a:effectLst/>
                        <a:latin typeface="Times New Roman" pitchFamily="18" charset="0"/>
                        <a:cs typeface="Times New Roman" pitchFamily="18" charset="0"/>
                      </a:endParaRPr>
                    </a:p>
                  </a:txBody>
                  <a:tcPr marL="68580" marR="68580"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DCDDE"/>
                    </a:solidFill>
                  </a:tcPr>
                </a:tc>
              </a:tr>
            </a:tbl>
          </a:graphicData>
        </a:graphic>
      </p:graphicFrame>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48</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Заголовок 1"/>
          <p:cNvSpPr>
            <a:spLocks noGrp="1"/>
          </p:cNvSpPr>
          <p:nvPr>
            <p:ph type="title"/>
          </p:nvPr>
        </p:nvSpPr>
        <p:spPr>
          <a:xfrm>
            <a:off x="457200" y="274638"/>
            <a:ext cx="8229600" cy="798512"/>
          </a:xfrm>
        </p:spPr>
        <p:txBody>
          <a:bodyPr/>
          <a:lstStyle/>
          <a:p>
            <a:pPr algn="l">
              <a:defRPr/>
            </a:pPr>
            <a:r>
              <a:rPr lang="ru-RU" sz="2600" b="1" dirty="0" smtClean="0"/>
              <a:t>	</a:t>
            </a:r>
            <a:r>
              <a:rPr lang="ru-RU" sz="2800" b="1" dirty="0" smtClean="0">
                <a:latin typeface="+mn-lt"/>
              </a:rPr>
              <a:t>Раздел </a:t>
            </a:r>
            <a:r>
              <a:rPr lang="en-US" sz="2800" b="1" dirty="0" smtClean="0">
                <a:latin typeface="+mn-lt"/>
              </a:rPr>
              <a:t>VI. </a:t>
            </a:r>
            <a:r>
              <a:rPr lang="ru-RU" sz="2800" b="1" dirty="0" smtClean="0">
                <a:latin typeface="+mn-lt"/>
              </a:rPr>
              <a:t>Врачебно-наркологическая 				экспертиза</a:t>
            </a:r>
          </a:p>
        </p:txBody>
      </p:sp>
      <p:sp>
        <p:nvSpPr>
          <p:cNvPr id="73731" name="Объект 2"/>
          <p:cNvSpPr>
            <a:spLocks noGrp="1"/>
          </p:cNvSpPr>
          <p:nvPr>
            <p:ph idx="1"/>
          </p:nvPr>
        </p:nvSpPr>
        <p:spPr>
          <a:xfrm>
            <a:off x="250825" y="1250950"/>
            <a:ext cx="8642350" cy="5238750"/>
          </a:xfrm>
        </p:spPr>
        <p:txBody>
          <a:bodyPr/>
          <a:lstStyle/>
          <a:p>
            <a:pPr>
              <a:buFontTx/>
              <a:buNone/>
            </a:pPr>
            <a:r>
              <a:rPr lang="ru-RU" sz="2400" b="1" dirty="0" smtClean="0"/>
              <a:t>	</a:t>
            </a:r>
            <a:r>
              <a:rPr lang="ru-RU" sz="2800" b="1" dirty="0" smtClean="0"/>
              <a:t>(2600) </a:t>
            </a:r>
          </a:p>
          <a:p>
            <a:r>
              <a:rPr lang="ru-RU" sz="1800" b="1" dirty="0" smtClean="0"/>
              <a:t>Графа 2</a:t>
            </a:r>
            <a:r>
              <a:rPr lang="ru-RU" sz="1800" dirty="0" smtClean="0"/>
              <a:t> заполняется в случае</a:t>
            </a:r>
          </a:p>
          <a:p>
            <a:r>
              <a:rPr lang="ru-RU" sz="1800" dirty="0" smtClean="0"/>
              <a:t>1) участия психиатров-наркологов в проведении комплексной судебно-психиатрической экспертизы;</a:t>
            </a:r>
          </a:p>
          <a:p>
            <a:r>
              <a:rPr lang="ru-RU" sz="1800" dirty="0" smtClean="0"/>
              <a:t>2) если в наркологическом учреждении есть лицензия на проведение судебно-психиатрической экспертизы;</a:t>
            </a:r>
          </a:p>
          <a:p>
            <a:r>
              <a:rPr lang="ru-RU" sz="1800" dirty="0" smtClean="0"/>
              <a:t>3) если в наркологическом учреждении есть специалист, имеющий лицензию по судебно-психиатрической экспертизе.</a:t>
            </a:r>
          </a:p>
          <a:p>
            <a:r>
              <a:rPr lang="ru-RU" sz="1800" b="1" dirty="0" smtClean="0"/>
              <a:t>В графу 5</a:t>
            </a:r>
            <a:r>
              <a:rPr lang="ru-RU" sz="1800" dirty="0" smtClean="0"/>
              <a:t> </a:t>
            </a:r>
            <a:r>
              <a:rPr lang="ru-RU" sz="1800" b="1" dirty="0" smtClean="0"/>
              <a:t>не должны</a:t>
            </a:r>
            <a:r>
              <a:rPr lang="ru-RU" sz="1800" dirty="0" smtClean="0"/>
              <a:t> включаться сведения о наркологическом освидетельствовании лиц для определения состояния алкогольного опьянения, а также факта употребления и (или) опьянения наркотическими и иными ПАВ, так как эти сведения следует показывать в таблице 2500.</a:t>
            </a:r>
          </a:p>
          <a:p>
            <a:pPr>
              <a:buFontTx/>
              <a:buNone/>
            </a:pPr>
            <a:r>
              <a:rPr lang="ru-RU" sz="1800" b="1" dirty="0" smtClean="0"/>
              <a:t>	Внутритабличная проверка</a:t>
            </a:r>
            <a:r>
              <a:rPr lang="ru-RU" sz="1800" dirty="0" smtClean="0"/>
              <a:t>:</a:t>
            </a:r>
          </a:p>
          <a:p>
            <a:r>
              <a:rPr lang="ru-RU" sz="1800" dirty="0" smtClean="0"/>
              <a:t>графа 1 </a:t>
            </a:r>
            <a:r>
              <a:rPr lang="ru-RU" sz="1800" b="1" dirty="0" smtClean="0"/>
              <a:t>=</a:t>
            </a:r>
            <a:r>
              <a:rPr lang="ru-RU" sz="1800" dirty="0" smtClean="0"/>
              <a:t> графы 2</a:t>
            </a:r>
            <a:r>
              <a:rPr lang="ru-RU" sz="1800" b="1" dirty="0" smtClean="0"/>
              <a:t>+</a:t>
            </a:r>
            <a:r>
              <a:rPr lang="ru-RU" sz="1800" dirty="0" smtClean="0"/>
              <a:t>4</a:t>
            </a:r>
            <a:r>
              <a:rPr lang="ru-RU" sz="1800" b="1" dirty="0" smtClean="0"/>
              <a:t>+</a:t>
            </a:r>
            <a:r>
              <a:rPr lang="ru-RU" sz="1800" dirty="0" smtClean="0"/>
              <a:t>5.</a:t>
            </a:r>
          </a:p>
          <a:p>
            <a:pPr>
              <a:buFontTx/>
              <a:buNone/>
            </a:pPr>
            <a:r>
              <a:rPr lang="ru-RU" sz="1800" dirty="0" smtClean="0"/>
              <a:t>	</a:t>
            </a:r>
            <a:r>
              <a:rPr lang="ru-RU" sz="1800" b="1" dirty="0" smtClean="0"/>
              <a:t>Межтабличная проверка: </a:t>
            </a:r>
          </a:p>
          <a:p>
            <a:r>
              <a:rPr lang="ru-RU" sz="1800" dirty="0" smtClean="0"/>
              <a:t>таблица 2600 графа 3 </a:t>
            </a:r>
            <a:r>
              <a:rPr lang="en-US" sz="1800" b="1" dirty="0" smtClean="0"/>
              <a:t>&gt;</a:t>
            </a:r>
            <a:r>
              <a:rPr lang="ru-RU" sz="1800" b="1" dirty="0" smtClean="0"/>
              <a:t>=</a:t>
            </a:r>
            <a:r>
              <a:rPr lang="ru-RU" sz="1800" dirty="0" smtClean="0"/>
              <a:t> таблица 2170 строка 4 графа 3 (как правило).</a:t>
            </a:r>
            <a:endParaRPr lang="en-US" sz="18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49</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4"/>
          <p:cNvSpPr>
            <a:spLocks noGrp="1" noChangeArrowheads="1"/>
          </p:cNvSpPr>
          <p:nvPr>
            <p:ph type="title"/>
          </p:nvPr>
        </p:nvSpPr>
        <p:spPr>
          <a:xfrm>
            <a:off x="457200" y="274638"/>
            <a:ext cx="8229600" cy="1198562"/>
          </a:xfrm>
        </p:spPr>
        <p:txBody>
          <a:bodyPr/>
          <a:lstStyle/>
          <a:p>
            <a:pPr>
              <a:defRPr/>
            </a:pPr>
            <a:r>
              <a:rPr lang="ru-RU" altLang="ru-RU" sz="2400" b="1" dirty="0" smtClean="0">
                <a:latin typeface="+mn-lt"/>
              </a:rPr>
              <a:t>(1000) Число заболеваний наркологическими расстройствами, зарегистрированных организацией </a:t>
            </a:r>
          </a:p>
        </p:txBody>
      </p:sp>
      <p:sp>
        <p:nvSpPr>
          <p:cNvPr id="24579" name="Rectangle 380"/>
          <p:cNvSpPr>
            <a:spLocks noGrp="1" noChangeArrowheads="1"/>
          </p:cNvSpPr>
          <p:nvPr>
            <p:ph type="body" idx="1"/>
          </p:nvPr>
        </p:nvSpPr>
        <p:spPr>
          <a:xfrm>
            <a:off x="323850" y="1556792"/>
            <a:ext cx="8615363" cy="5045621"/>
          </a:xfrm>
        </p:spPr>
        <p:txBody>
          <a:bodyPr/>
          <a:lstStyle/>
          <a:p>
            <a:pPr>
              <a:lnSpc>
                <a:spcPct val="90000"/>
              </a:lnSpc>
              <a:buFontTx/>
              <a:buNone/>
            </a:pPr>
            <a:r>
              <a:rPr lang="ru-RU" sz="2000" b="1" dirty="0" smtClean="0"/>
              <a:t>	</a:t>
            </a:r>
            <a:r>
              <a:rPr lang="ru-RU" sz="2000" b="1" dirty="0" err="1" smtClean="0"/>
              <a:t>Внутритабличная</a:t>
            </a:r>
            <a:r>
              <a:rPr lang="ru-RU" sz="2000" b="1" dirty="0" smtClean="0"/>
              <a:t> проверка: </a:t>
            </a:r>
          </a:p>
          <a:p>
            <a:pPr>
              <a:lnSpc>
                <a:spcPct val="90000"/>
              </a:lnSpc>
              <a:buFontTx/>
              <a:buNone/>
            </a:pPr>
            <a:r>
              <a:rPr lang="ru-RU" sz="2000" b="1" dirty="0" smtClean="0"/>
              <a:t>      </a:t>
            </a:r>
            <a:r>
              <a:rPr lang="ru-RU" sz="2000" dirty="0" smtClean="0"/>
              <a:t>строка 1 </a:t>
            </a:r>
            <a:r>
              <a:rPr lang="ru-RU" sz="2000" b="1" dirty="0" smtClean="0"/>
              <a:t>=</a:t>
            </a:r>
            <a:r>
              <a:rPr lang="ru-RU" sz="2000" dirty="0" smtClean="0"/>
              <a:t> строки 2</a:t>
            </a:r>
            <a:r>
              <a:rPr lang="ru-RU" sz="2000" b="1" dirty="0" smtClean="0"/>
              <a:t>+</a:t>
            </a:r>
            <a:r>
              <a:rPr lang="ru-RU" sz="2000" dirty="0" smtClean="0"/>
              <a:t>4</a:t>
            </a:r>
            <a:r>
              <a:rPr lang="ru-RU" sz="2000" b="1" dirty="0" smtClean="0"/>
              <a:t>+</a:t>
            </a:r>
            <a:r>
              <a:rPr lang="ru-RU" sz="2000" dirty="0" smtClean="0"/>
              <a:t>8</a:t>
            </a:r>
            <a:r>
              <a:rPr lang="ru-RU" sz="2000" b="1" dirty="0" smtClean="0"/>
              <a:t>+</a:t>
            </a:r>
            <a:r>
              <a:rPr lang="ru-RU" sz="2000" dirty="0" smtClean="0"/>
              <a:t>14</a:t>
            </a:r>
            <a:r>
              <a:rPr lang="ru-RU" sz="2000" b="1" dirty="0" smtClean="0"/>
              <a:t>+</a:t>
            </a:r>
            <a:r>
              <a:rPr lang="ru-RU" sz="2000" dirty="0" smtClean="0"/>
              <a:t>15</a:t>
            </a:r>
            <a:r>
              <a:rPr lang="ru-RU" sz="2000" b="1" dirty="0" smtClean="0"/>
              <a:t>+</a:t>
            </a:r>
            <a:r>
              <a:rPr lang="ru-RU" sz="2000" dirty="0" smtClean="0"/>
              <a:t>16</a:t>
            </a:r>
            <a:r>
              <a:rPr lang="ru-RU" sz="2000" b="1" dirty="0" smtClean="0"/>
              <a:t>+</a:t>
            </a:r>
            <a:r>
              <a:rPr lang="ru-RU" sz="2000" dirty="0" smtClean="0"/>
              <a:t>17 по всем графам</a:t>
            </a:r>
          </a:p>
          <a:p>
            <a:pPr marL="0" indent="0">
              <a:lnSpc>
                <a:spcPct val="90000"/>
              </a:lnSpc>
              <a:buNone/>
            </a:pPr>
            <a:r>
              <a:rPr lang="ru-RU" sz="2000" dirty="0" smtClean="0"/>
              <a:t>      строка 18 </a:t>
            </a:r>
            <a:r>
              <a:rPr lang="ru-RU" sz="2000" b="1" dirty="0" smtClean="0"/>
              <a:t>&lt;</a:t>
            </a:r>
            <a:r>
              <a:rPr lang="ru-RU" sz="2000" dirty="0" smtClean="0"/>
              <a:t> суммы строк  8</a:t>
            </a:r>
            <a:r>
              <a:rPr lang="ru-RU" sz="2000" b="1" dirty="0" smtClean="0"/>
              <a:t>+</a:t>
            </a:r>
            <a:r>
              <a:rPr lang="ru-RU" sz="2000" dirty="0" smtClean="0"/>
              <a:t>16</a:t>
            </a:r>
          </a:p>
          <a:p>
            <a:pPr>
              <a:lnSpc>
                <a:spcPct val="90000"/>
              </a:lnSpc>
            </a:pPr>
            <a:r>
              <a:rPr lang="ru-RU" sz="2000" b="1" dirty="0" smtClean="0"/>
              <a:t>«Зарегистрировано больных</a:t>
            </a:r>
            <a:r>
              <a:rPr lang="ru-RU" sz="2000" dirty="0" smtClean="0"/>
              <a:t> </a:t>
            </a:r>
            <a:r>
              <a:rPr lang="ru-RU" sz="2000" b="1" dirty="0" smtClean="0"/>
              <a:t>в течение года</a:t>
            </a:r>
            <a:r>
              <a:rPr lang="ru-RU" sz="2000" dirty="0" smtClean="0"/>
              <a:t>» </a:t>
            </a:r>
            <a:r>
              <a:rPr lang="ru-RU" sz="2000" b="1" dirty="0" smtClean="0"/>
              <a:t>больше или равно</a:t>
            </a:r>
            <a:r>
              <a:rPr lang="ru-RU" sz="2000" dirty="0" smtClean="0"/>
              <a:t> соответственных граф из «</a:t>
            </a:r>
            <a:r>
              <a:rPr lang="ru-RU" sz="2000" b="1" dirty="0" smtClean="0"/>
              <a:t>общего числа больных – сельских жителей</a:t>
            </a:r>
            <a:r>
              <a:rPr lang="ru-RU" sz="2000" dirty="0" smtClean="0"/>
              <a:t>»</a:t>
            </a:r>
          </a:p>
          <a:p>
            <a:pPr>
              <a:lnSpc>
                <a:spcPct val="90000"/>
              </a:lnSpc>
            </a:pPr>
            <a:r>
              <a:rPr lang="ru-RU" sz="2000" b="1" dirty="0" smtClean="0"/>
              <a:t>«Зарегистрировано больных</a:t>
            </a:r>
            <a:r>
              <a:rPr lang="ru-RU" sz="2000" dirty="0" smtClean="0"/>
              <a:t> </a:t>
            </a:r>
            <a:r>
              <a:rPr lang="ru-RU" sz="2000" b="1" dirty="0" smtClean="0"/>
              <a:t>в течение года - всего</a:t>
            </a:r>
            <a:r>
              <a:rPr lang="ru-RU" sz="2000" dirty="0" smtClean="0"/>
              <a:t>» </a:t>
            </a:r>
            <a:r>
              <a:rPr lang="ru-RU" sz="2000" b="1" dirty="0" smtClean="0"/>
              <a:t>больше </a:t>
            </a:r>
            <a:r>
              <a:rPr lang="ru-RU" sz="2000" dirty="0" smtClean="0"/>
              <a:t>числа «</a:t>
            </a:r>
            <a:r>
              <a:rPr lang="ru-RU" sz="2000" b="1" dirty="0" smtClean="0"/>
              <a:t>женщин</a:t>
            </a:r>
            <a:r>
              <a:rPr lang="ru-RU" sz="2000" dirty="0" smtClean="0"/>
              <a:t>».</a:t>
            </a:r>
            <a:r>
              <a:rPr lang="ru-RU" sz="2000" b="1" dirty="0" smtClean="0">
                <a:solidFill>
                  <a:srgbClr val="FF0000"/>
                </a:solidFill>
                <a:sym typeface="Wingdings" panose="05000000000000000000" pitchFamily="2" charset="2"/>
              </a:rPr>
              <a:t> </a:t>
            </a:r>
            <a:endParaRPr lang="ru-RU" sz="2000" dirty="0" smtClean="0"/>
          </a:p>
          <a:p>
            <a:pPr>
              <a:lnSpc>
                <a:spcPct val="90000"/>
              </a:lnSpc>
              <a:buFontTx/>
              <a:buNone/>
            </a:pPr>
            <a:r>
              <a:rPr lang="ru-RU" sz="2000" b="1" dirty="0" smtClean="0"/>
              <a:t>	Межтабличная проверка</a:t>
            </a:r>
            <a:r>
              <a:rPr lang="ru-RU" sz="2000" dirty="0" smtClean="0"/>
              <a:t>:</a:t>
            </a:r>
          </a:p>
          <a:p>
            <a:pPr>
              <a:lnSpc>
                <a:spcPct val="90000"/>
              </a:lnSpc>
            </a:pPr>
            <a:r>
              <a:rPr lang="ru-RU" sz="2000" dirty="0" smtClean="0"/>
              <a:t>«</a:t>
            </a:r>
            <a:r>
              <a:rPr lang="ru-RU" sz="2000" b="1" dirty="0" smtClean="0"/>
              <a:t>Зарегистрировано больных в течение года</a:t>
            </a:r>
            <a:r>
              <a:rPr lang="ru-RU" sz="2000" dirty="0" smtClean="0"/>
              <a:t>» (таблица 1000) больше или равно соответствующим графам из «</a:t>
            </a:r>
            <a:r>
              <a:rPr lang="ru-RU" sz="2000" b="1" dirty="0" smtClean="0"/>
              <a:t>общего числа больных – с диагнозом, установленным впервые в жизни</a:t>
            </a:r>
            <a:r>
              <a:rPr lang="ru-RU" sz="2000" dirty="0" smtClean="0"/>
              <a:t>» (таблица 2000). </a:t>
            </a:r>
            <a:r>
              <a:rPr lang="ru-RU" sz="2000" b="1" dirty="0" smtClean="0">
                <a:solidFill>
                  <a:srgbClr val="0000FF"/>
                </a:solidFill>
                <a:sym typeface="Wingdings" panose="05000000000000000000" pitchFamily="2" charset="2"/>
              </a:rPr>
              <a:t></a:t>
            </a:r>
            <a:endParaRPr lang="ru-RU" sz="2000" b="1" dirty="0" smtClean="0">
              <a:solidFill>
                <a:srgbClr val="0000FF"/>
              </a:solidFill>
            </a:endParaRPr>
          </a:p>
          <a:p>
            <a:pPr>
              <a:lnSpc>
                <a:spcPct val="90000"/>
              </a:lnSpc>
            </a:pPr>
            <a:r>
              <a:rPr lang="ru-RU" sz="2000" b="1" dirty="0" smtClean="0"/>
              <a:t>Межгодовая проверка </a:t>
            </a:r>
            <a:r>
              <a:rPr lang="ru-RU" sz="2000" dirty="0" smtClean="0"/>
              <a:t>численности потребителей инъекционных наркотиков (таблица 1000 строка18 предыдущего года </a:t>
            </a:r>
            <a:r>
              <a:rPr lang="ru-RU" sz="2000" b="1" dirty="0" smtClean="0"/>
              <a:t>=</a:t>
            </a:r>
            <a:r>
              <a:rPr lang="ru-RU" sz="2000" dirty="0" smtClean="0"/>
              <a:t> таблица 1000 строка 18 отчетного года). </a:t>
            </a:r>
            <a:r>
              <a:rPr lang="ru-RU" sz="2000" dirty="0" smtClean="0">
                <a:solidFill>
                  <a:srgbClr val="C00000"/>
                </a:solidFill>
              </a:rPr>
              <a:t>Контроль условный,</a:t>
            </a:r>
            <a:r>
              <a:rPr lang="ru-RU" altLang="ru-RU" sz="2000" dirty="0" smtClean="0">
                <a:solidFill>
                  <a:srgbClr val="C00000"/>
                </a:solidFill>
              </a:rPr>
              <a:t> дается для сравнения и анализа.</a:t>
            </a:r>
            <a:endParaRPr lang="ru-RU" altLang="ru-RU" b="1" dirty="0" smtClean="0"/>
          </a:p>
        </p:txBody>
      </p:sp>
      <p:sp>
        <p:nvSpPr>
          <p:cNvPr id="24580" name="Line 125"/>
          <p:cNvSpPr>
            <a:spLocks noChangeShapeType="1"/>
          </p:cNvSpPr>
          <p:nvPr/>
        </p:nvSpPr>
        <p:spPr bwMode="auto">
          <a:xfrm>
            <a:off x="4459288" y="1441450"/>
            <a:ext cx="0" cy="0"/>
          </a:xfrm>
          <a:prstGeom prst="line">
            <a:avLst/>
          </a:prstGeom>
          <a:noFill/>
          <a:ln w="12700" cap="rnd">
            <a:solidFill>
              <a:srgbClr val="000000"/>
            </a:solidFill>
            <a:round/>
            <a:headEnd/>
            <a:tailEnd/>
          </a:ln>
        </p:spPr>
        <p:txBody>
          <a:bodyPr/>
          <a:lstStyle/>
          <a:p>
            <a:endParaRPr lang="ru-RU"/>
          </a:p>
        </p:txBody>
      </p:sp>
      <p:sp>
        <p:nvSpPr>
          <p:cNvPr id="7" name="Номер слайда 6"/>
          <p:cNvSpPr>
            <a:spLocks noGrp="1"/>
          </p:cNvSpPr>
          <p:nvPr>
            <p:ph type="sldNum" sz="quarter" idx="12"/>
          </p:nvPr>
        </p:nvSpPr>
        <p:spPr/>
        <p:txBody>
          <a:bodyPr/>
          <a:lstStyle/>
          <a:p>
            <a:pPr>
              <a:defRPr/>
            </a:pPr>
            <a:fld id="{EE8E554C-6023-4FB9-8046-5AB7784B9FC8}" type="slidenum">
              <a:rPr lang="ru-RU" smtClean="0"/>
              <a:pPr>
                <a:defRPr/>
              </a:pPr>
              <a:t>5</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a:defRPr/>
            </a:pPr>
            <a:r>
              <a:rPr lang="ru-RU" dirty="0" smtClean="0">
                <a:solidFill>
                  <a:srgbClr val="CC0000"/>
                </a:solidFill>
                <a:latin typeface="+mn-lt"/>
              </a:rPr>
              <a:t>Внимание!</a:t>
            </a:r>
          </a:p>
        </p:txBody>
      </p:sp>
      <p:sp>
        <p:nvSpPr>
          <p:cNvPr id="74754" name="Rectangle 3"/>
          <p:cNvSpPr>
            <a:spLocks noGrp="1" noChangeArrowheads="1"/>
          </p:cNvSpPr>
          <p:nvPr>
            <p:ph type="body" idx="1"/>
          </p:nvPr>
        </p:nvSpPr>
        <p:spPr/>
        <p:txBody>
          <a:bodyPr/>
          <a:lstStyle/>
          <a:p>
            <a:pPr>
              <a:buFontTx/>
              <a:buNone/>
            </a:pPr>
            <a:r>
              <a:rPr lang="ru-RU" dirty="0" smtClean="0"/>
              <a:t>   Если психиатры-наркологи проводят «иные наркологические экспертизы» и графа 5 таблицы 2600 заполнена, просьба при сдаче годового отчета иметь пояснительную записку с уточнением количества и видов проведенных иных экспертиз.   </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50</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Заголовок 1"/>
          <p:cNvSpPr>
            <a:spLocks noGrp="1"/>
          </p:cNvSpPr>
          <p:nvPr>
            <p:ph type="title"/>
          </p:nvPr>
        </p:nvSpPr>
        <p:spPr>
          <a:xfrm>
            <a:off x="431800" y="279400"/>
            <a:ext cx="8229600" cy="1349375"/>
          </a:xfrm>
        </p:spPr>
        <p:txBody>
          <a:bodyPr/>
          <a:lstStyle/>
          <a:p>
            <a:pPr>
              <a:defRPr/>
            </a:pPr>
            <a:r>
              <a:rPr lang="ru-RU" sz="2400" b="1" dirty="0" smtClean="0">
                <a:latin typeface="+mn-lt"/>
              </a:rPr>
              <a:t>Раздел </a:t>
            </a:r>
            <a:r>
              <a:rPr lang="en-US" sz="2400" b="1" dirty="0" smtClean="0">
                <a:latin typeface="+mn-lt"/>
              </a:rPr>
              <a:t>VII</a:t>
            </a:r>
            <a:r>
              <a:rPr lang="ru-RU" sz="2400" b="1" dirty="0" smtClean="0">
                <a:latin typeface="+mn-lt"/>
              </a:rPr>
              <a:t>.</a:t>
            </a:r>
            <a:r>
              <a:rPr lang="en-US" sz="2400" b="1" dirty="0" smtClean="0">
                <a:latin typeface="+mn-lt"/>
              </a:rPr>
              <a:t> </a:t>
            </a:r>
            <a:r>
              <a:rPr lang="ru-RU" sz="2400" b="1" dirty="0" smtClean="0">
                <a:latin typeface="+mn-lt"/>
              </a:rPr>
              <a:t>Сведения о реабилитационных центрах  и отделениях медико-социальной реабилитации для наркологических пациентов (2700)</a:t>
            </a:r>
          </a:p>
        </p:txBody>
      </p:sp>
      <p:graphicFrame>
        <p:nvGraphicFramePr>
          <p:cNvPr id="5" name="Объект 4"/>
          <p:cNvGraphicFramePr>
            <a:graphicFrameLocks noGrp="1"/>
          </p:cNvGraphicFramePr>
          <p:nvPr>
            <p:ph idx="1"/>
          </p:nvPr>
        </p:nvGraphicFramePr>
        <p:xfrm>
          <a:off x="457200" y="1786470"/>
          <a:ext cx="8229599" cy="4780700"/>
        </p:xfrm>
        <a:graphic>
          <a:graphicData uri="http://schemas.openxmlformats.org/drawingml/2006/table">
            <a:tbl>
              <a:tblPr firstRow="1" bandRow="1">
                <a:tableStyleId>{21E4AEA4-8DFA-4A89-87EB-49C32662AFE0}</a:tableStyleId>
              </a:tblPr>
              <a:tblGrid>
                <a:gridCol w="3034680"/>
                <a:gridCol w="360040"/>
                <a:gridCol w="855095"/>
                <a:gridCol w="1080120"/>
                <a:gridCol w="810090"/>
                <a:gridCol w="913917"/>
                <a:gridCol w="1175657"/>
              </a:tblGrid>
              <a:tr h="370840">
                <a:tc>
                  <a:txBody>
                    <a:bodyPr/>
                    <a:lstStyle/>
                    <a:p>
                      <a:pPr algn="ctr">
                        <a:spcAft>
                          <a:spcPts val="0"/>
                        </a:spcAft>
                      </a:pPr>
                      <a:r>
                        <a:rPr lang="ru-RU" sz="1400" dirty="0">
                          <a:effectLst/>
                        </a:rPr>
                        <a:t>Тип организации (подразделения)</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dirty="0">
                          <a:effectLst/>
                        </a:rPr>
                        <a:t>№ стр.</a:t>
                      </a:r>
                      <a:endParaRPr lang="ru-RU" sz="1400" dirty="0">
                        <a:effectLst/>
                        <a:latin typeface="Times New Roman"/>
                        <a:ea typeface="Times New Roman"/>
                      </a:endParaRPr>
                    </a:p>
                  </a:txBody>
                  <a:tcPr marL="68580" marR="68580" marT="0" marB="0" vert="vert270" anchor="ctr"/>
                </a:tc>
                <a:tc>
                  <a:txBody>
                    <a:bodyPr/>
                    <a:lstStyle/>
                    <a:p>
                      <a:pPr algn="ctr">
                        <a:spcAft>
                          <a:spcPts val="0"/>
                        </a:spcAft>
                      </a:pPr>
                      <a:r>
                        <a:rPr lang="ru-RU" sz="1400" dirty="0">
                          <a:effectLst/>
                        </a:rPr>
                        <a:t>Число </a:t>
                      </a:r>
                      <a:r>
                        <a:rPr lang="ru-RU" sz="1400" dirty="0" err="1" smtClean="0">
                          <a:effectLst/>
                        </a:rPr>
                        <a:t>реаби-лита-цион-ных</a:t>
                      </a:r>
                      <a:r>
                        <a:rPr lang="ru-RU" sz="1400" dirty="0" smtClean="0">
                          <a:effectLst/>
                        </a:rPr>
                        <a:t> </a:t>
                      </a:r>
                      <a:r>
                        <a:rPr lang="ru-RU" sz="1400" dirty="0" err="1" smtClean="0">
                          <a:effectLst/>
                        </a:rPr>
                        <a:t>цент-ров</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dirty="0">
                          <a:effectLst/>
                        </a:rPr>
                        <a:t>Число </a:t>
                      </a:r>
                      <a:r>
                        <a:rPr lang="ru-RU" sz="1400" dirty="0" err="1" smtClean="0">
                          <a:effectLst/>
                        </a:rPr>
                        <a:t>стацио-нарных</a:t>
                      </a:r>
                      <a:r>
                        <a:rPr lang="ru-RU" sz="1400" dirty="0" smtClean="0">
                          <a:effectLst/>
                        </a:rPr>
                        <a:t> </a:t>
                      </a:r>
                      <a:r>
                        <a:rPr lang="ru-RU" sz="1400" dirty="0">
                          <a:effectLst/>
                        </a:rPr>
                        <a:t>отделений </a:t>
                      </a:r>
                      <a:r>
                        <a:rPr lang="ru-RU" sz="1400" dirty="0" err="1" smtClean="0">
                          <a:effectLst/>
                        </a:rPr>
                        <a:t>медико-социаль-ной</a:t>
                      </a:r>
                      <a:r>
                        <a:rPr lang="ru-RU" sz="1400" dirty="0" smtClean="0">
                          <a:effectLst/>
                        </a:rPr>
                        <a:t> </a:t>
                      </a:r>
                      <a:r>
                        <a:rPr lang="ru-RU" sz="1400" dirty="0" err="1" smtClean="0">
                          <a:effectLst/>
                        </a:rPr>
                        <a:t>реабили-тации</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dirty="0">
                          <a:effectLst/>
                        </a:rPr>
                        <a:t>в них </a:t>
                      </a:r>
                      <a:r>
                        <a:rPr lang="ru-RU" sz="1400" dirty="0" err="1" smtClean="0">
                          <a:effectLst/>
                        </a:rPr>
                        <a:t>раз-вер-нуто</a:t>
                      </a:r>
                      <a:r>
                        <a:rPr lang="ru-RU" sz="1400" dirty="0" smtClean="0">
                          <a:effectLst/>
                        </a:rPr>
                        <a:t> коек</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dirty="0">
                          <a:effectLst/>
                        </a:rPr>
                        <a:t>Число </a:t>
                      </a:r>
                      <a:r>
                        <a:rPr lang="ru-RU" sz="1400" dirty="0" err="1" smtClean="0">
                          <a:effectLst/>
                        </a:rPr>
                        <a:t>амбула-торных</a:t>
                      </a:r>
                      <a:r>
                        <a:rPr lang="ru-RU" sz="1400" dirty="0" smtClean="0">
                          <a:effectLst/>
                        </a:rPr>
                        <a:t> </a:t>
                      </a:r>
                      <a:r>
                        <a:rPr lang="ru-RU" sz="1400" dirty="0" err="1" smtClean="0">
                          <a:effectLst/>
                        </a:rPr>
                        <a:t>отделе-ний</a:t>
                      </a:r>
                      <a:r>
                        <a:rPr lang="ru-RU" sz="1400" dirty="0" smtClean="0">
                          <a:effectLst/>
                        </a:rPr>
                        <a:t> </a:t>
                      </a:r>
                      <a:r>
                        <a:rPr lang="ru-RU" sz="1400" dirty="0" err="1" smtClean="0">
                          <a:effectLst/>
                        </a:rPr>
                        <a:t>медико-соци-альной</a:t>
                      </a:r>
                      <a:r>
                        <a:rPr lang="ru-RU" sz="1400" dirty="0" smtClean="0">
                          <a:effectLst/>
                        </a:rPr>
                        <a:t> </a:t>
                      </a:r>
                      <a:r>
                        <a:rPr lang="ru-RU" sz="1400" dirty="0">
                          <a:effectLst/>
                        </a:rPr>
                        <a:t>реабилитации</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dirty="0">
                          <a:effectLst/>
                        </a:rPr>
                        <a:t>Число  коек дневного </a:t>
                      </a:r>
                      <a:r>
                        <a:rPr lang="ru-RU" sz="1400" dirty="0" err="1" smtClean="0">
                          <a:effectLst/>
                        </a:rPr>
                        <a:t>пребыва-ния</a:t>
                      </a:r>
                      <a:r>
                        <a:rPr lang="ru-RU" sz="1400" dirty="0" smtClean="0">
                          <a:effectLst/>
                        </a:rPr>
                        <a:t> (мест </a:t>
                      </a:r>
                      <a:r>
                        <a:rPr lang="ru-RU" sz="1400" dirty="0">
                          <a:effectLst/>
                        </a:rPr>
                        <a:t>в дневном </a:t>
                      </a:r>
                      <a:r>
                        <a:rPr lang="ru-RU" sz="1400" dirty="0" err="1" smtClean="0">
                          <a:effectLst/>
                        </a:rPr>
                        <a:t>стациона-ре</a:t>
                      </a:r>
                      <a:r>
                        <a:rPr lang="ru-RU" sz="1400" dirty="0" smtClean="0">
                          <a:effectLst/>
                        </a:rPr>
                        <a:t>)  для </a:t>
                      </a:r>
                      <a:r>
                        <a:rPr lang="ru-RU" sz="1400" dirty="0" err="1" smtClean="0">
                          <a:effectLst/>
                        </a:rPr>
                        <a:t>реабилит-ации</a:t>
                      </a:r>
                      <a:r>
                        <a:rPr lang="ru-RU" sz="1400" dirty="0" smtClean="0">
                          <a:effectLst/>
                        </a:rPr>
                        <a:t> </a:t>
                      </a:r>
                      <a:r>
                        <a:rPr lang="ru-RU" sz="1400" dirty="0" err="1" smtClean="0">
                          <a:effectLst/>
                        </a:rPr>
                        <a:t>наркологи-ческих</a:t>
                      </a:r>
                      <a:r>
                        <a:rPr lang="ru-RU" sz="1400" dirty="0" smtClean="0">
                          <a:effectLst/>
                        </a:rPr>
                        <a:t> </a:t>
                      </a:r>
                      <a:r>
                        <a:rPr lang="ru-RU" sz="1400" dirty="0">
                          <a:effectLst/>
                        </a:rPr>
                        <a:t>больных</a:t>
                      </a:r>
                      <a:endParaRPr lang="ru-RU" sz="1400" dirty="0">
                        <a:effectLst/>
                        <a:latin typeface="Times New Roman"/>
                        <a:ea typeface="Times New Roman"/>
                      </a:endParaRPr>
                    </a:p>
                  </a:txBody>
                  <a:tcPr marL="68580" marR="68580" marT="0" marB="0" anchor="ctr"/>
                </a:tc>
              </a:tr>
              <a:tr h="193460">
                <a:tc>
                  <a:txBody>
                    <a:bodyPr/>
                    <a:lstStyle/>
                    <a:p>
                      <a:pPr algn="ctr">
                        <a:spcAft>
                          <a:spcPts val="0"/>
                        </a:spcAft>
                      </a:pPr>
                      <a:r>
                        <a:rPr lang="ru-RU" sz="1400" dirty="0">
                          <a:effectLst/>
                        </a:rPr>
                        <a:t>1</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a:effectLst/>
                        </a:rPr>
                        <a:t>2</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3</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4</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5</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dirty="0">
                          <a:effectLst/>
                        </a:rPr>
                        <a:t>6</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dirty="0" smtClean="0">
                          <a:effectLst/>
                        </a:rPr>
                        <a:t>7</a:t>
                      </a:r>
                      <a:endParaRPr lang="ru-RU" sz="1400" dirty="0">
                        <a:effectLst/>
                        <a:latin typeface="Times New Roman"/>
                        <a:ea typeface="Times New Roman"/>
                      </a:endParaRPr>
                    </a:p>
                  </a:txBody>
                  <a:tcPr marL="68580" marR="68580" marT="0" marB="0" anchor="ctr"/>
                </a:tc>
              </a:tr>
              <a:tr h="513500">
                <a:tc>
                  <a:txBody>
                    <a:bodyPr/>
                    <a:lstStyle/>
                    <a:p>
                      <a:pPr>
                        <a:spcAft>
                          <a:spcPts val="0"/>
                        </a:spcAft>
                      </a:pPr>
                      <a:r>
                        <a:rPr lang="ru-RU" sz="1400" dirty="0">
                          <a:effectLst/>
                        </a:rPr>
                        <a:t>Реабилитационные центры (самостоятельные  организации)</a:t>
                      </a:r>
                      <a:endParaRPr lang="ru-RU" sz="1400" dirty="0">
                        <a:effectLst/>
                        <a:latin typeface="Times New Roman"/>
                        <a:ea typeface="Times New Roman"/>
                      </a:endParaRPr>
                    </a:p>
                  </a:txBody>
                  <a:tcPr marL="68580" marR="68580" marT="0" marB="0" anchor="ctr"/>
                </a:tc>
                <a:tc>
                  <a:txBody>
                    <a:bodyPr/>
                    <a:lstStyle/>
                    <a:p>
                      <a:pPr algn="ctr">
                        <a:spcAft>
                          <a:spcPts val="0"/>
                        </a:spcAft>
                        <a:tabLst>
                          <a:tab pos="160020" algn="ctr"/>
                        </a:tabLst>
                      </a:pPr>
                      <a:r>
                        <a:rPr lang="ru-RU" sz="1400">
                          <a:effectLst/>
                        </a:rPr>
                        <a:t>01</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dirty="0">
                          <a:effectLst/>
                        </a:rPr>
                        <a:t> </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r>
              <a:tr h="370840">
                <a:tc>
                  <a:txBody>
                    <a:bodyPr/>
                    <a:lstStyle/>
                    <a:p>
                      <a:pPr>
                        <a:spcAft>
                          <a:spcPts val="0"/>
                        </a:spcAft>
                      </a:pPr>
                      <a:r>
                        <a:rPr lang="ru-RU" sz="1400" dirty="0">
                          <a:effectLst/>
                        </a:rPr>
                        <a:t>Реабилитационные центры (отделения) в наркологических диспансерах (больницах)</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a:effectLst/>
                        </a:rPr>
                        <a:t>02</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dirty="0">
                          <a:effectLst/>
                        </a:rPr>
                        <a:t> </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dirty="0">
                          <a:effectLst/>
                        </a:rPr>
                        <a:t> </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dirty="0">
                          <a:effectLst/>
                        </a:rPr>
                        <a:t> </a:t>
                      </a:r>
                      <a:endParaRPr lang="ru-RU" sz="1400" dirty="0">
                        <a:effectLst/>
                        <a:latin typeface="Times New Roman"/>
                        <a:ea typeface="Times New Roman"/>
                      </a:endParaRPr>
                    </a:p>
                  </a:txBody>
                  <a:tcPr marL="68580" marR="68580" marT="0" marB="0" anchor="ctr"/>
                </a:tc>
              </a:tr>
              <a:tr h="370840">
                <a:tc>
                  <a:txBody>
                    <a:bodyPr/>
                    <a:lstStyle/>
                    <a:p>
                      <a:pPr>
                        <a:spcAft>
                          <a:spcPts val="0"/>
                        </a:spcAft>
                      </a:pPr>
                      <a:r>
                        <a:rPr lang="ru-RU" sz="1400" dirty="0">
                          <a:effectLst/>
                        </a:rPr>
                        <a:t>Реабилитационные центры (отделения) в психиатрических (психоневрологических) диспансерах (больницах)</a:t>
                      </a:r>
                      <a:endParaRPr lang="ru-RU" sz="1400" dirty="0">
                        <a:effectLst/>
                        <a:latin typeface="Times New Roman"/>
                        <a:ea typeface="Times New Roman"/>
                      </a:endParaRPr>
                    </a:p>
                  </a:txBody>
                  <a:tcPr marL="68580" marR="68580" marT="0" marB="0" anchor="ctr"/>
                </a:tc>
                <a:tc>
                  <a:txBody>
                    <a:bodyPr/>
                    <a:lstStyle/>
                    <a:p>
                      <a:pPr algn="ctr">
                        <a:spcAft>
                          <a:spcPts val="0"/>
                        </a:spcAft>
                      </a:pPr>
                      <a:r>
                        <a:rPr lang="ru-RU" sz="1400">
                          <a:effectLst/>
                        </a:rPr>
                        <a:t>03</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a:effectLst/>
                        </a:rPr>
                        <a:t> </a:t>
                      </a:r>
                      <a:endParaRPr lang="ru-RU" sz="1400">
                        <a:effectLst/>
                        <a:latin typeface="Times New Roman"/>
                        <a:ea typeface="Times New Roman"/>
                      </a:endParaRPr>
                    </a:p>
                  </a:txBody>
                  <a:tcPr marL="68580" marR="68580" marT="0" marB="0" anchor="ctr"/>
                </a:tc>
                <a:tc>
                  <a:txBody>
                    <a:bodyPr/>
                    <a:lstStyle/>
                    <a:p>
                      <a:pPr algn="ctr">
                        <a:spcAft>
                          <a:spcPts val="0"/>
                        </a:spcAft>
                      </a:pPr>
                      <a:r>
                        <a:rPr lang="ru-RU" sz="1400" dirty="0">
                          <a:effectLst/>
                        </a:rPr>
                        <a:t> </a:t>
                      </a:r>
                      <a:endParaRPr lang="ru-RU" sz="1400" dirty="0">
                        <a:effectLst/>
                        <a:latin typeface="Times New Roman"/>
                        <a:ea typeface="Times New Roman"/>
                      </a:endParaRPr>
                    </a:p>
                  </a:txBody>
                  <a:tcPr marL="68580" marR="68580" marT="0" marB="0" anchor="ctr"/>
                </a:tc>
              </a:tr>
            </a:tbl>
          </a:graphicData>
        </a:graphic>
      </p:graphicFrame>
      <p:sp>
        <p:nvSpPr>
          <p:cNvPr id="7" name="Номер слайда 6"/>
          <p:cNvSpPr>
            <a:spLocks noGrp="1"/>
          </p:cNvSpPr>
          <p:nvPr>
            <p:ph type="sldNum" sz="quarter" idx="12"/>
          </p:nvPr>
        </p:nvSpPr>
        <p:spPr/>
        <p:txBody>
          <a:bodyPr/>
          <a:lstStyle/>
          <a:p>
            <a:pPr>
              <a:defRPr/>
            </a:pPr>
            <a:fld id="{EE8E554C-6023-4FB9-8046-5AB7784B9FC8}" type="slidenum">
              <a:rPr lang="ru-RU" smtClean="0"/>
              <a:pPr>
                <a:defRPr/>
              </a:pPr>
              <a:t>51</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Заголовок 1"/>
          <p:cNvSpPr>
            <a:spLocks noGrp="1"/>
          </p:cNvSpPr>
          <p:nvPr>
            <p:ph type="title"/>
          </p:nvPr>
        </p:nvSpPr>
        <p:spPr>
          <a:xfrm>
            <a:off x="431800" y="368300"/>
            <a:ext cx="8229600" cy="1035050"/>
          </a:xfrm>
        </p:spPr>
        <p:txBody>
          <a:bodyPr/>
          <a:lstStyle/>
          <a:p>
            <a:pPr>
              <a:defRPr/>
            </a:pPr>
            <a:r>
              <a:rPr lang="ru-RU" sz="2800" b="1" dirty="0" smtClean="0">
                <a:latin typeface="+mn-lt"/>
              </a:rPr>
              <a:t>(2700) продолжение</a:t>
            </a:r>
          </a:p>
        </p:txBody>
      </p:sp>
      <p:sp>
        <p:nvSpPr>
          <p:cNvPr id="76803" name="Объект 2"/>
          <p:cNvSpPr>
            <a:spLocks noGrp="1"/>
          </p:cNvSpPr>
          <p:nvPr>
            <p:ph idx="1"/>
          </p:nvPr>
        </p:nvSpPr>
        <p:spPr>
          <a:xfrm>
            <a:off x="611188" y="1854200"/>
            <a:ext cx="8229600" cy="4454525"/>
          </a:xfrm>
        </p:spPr>
        <p:txBody>
          <a:bodyPr/>
          <a:lstStyle/>
          <a:p>
            <a:pPr>
              <a:buFontTx/>
              <a:buNone/>
            </a:pPr>
            <a:r>
              <a:rPr lang="ru-RU" sz="2000" b="1" smtClean="0"/>
              <a:t>	</a:t>
            </a:r>
            <a:r>
              <a:rPr lang="ru-RU" sz="2400" b="1" smtClean="0"/>
              <a:t>Межгодовая проверка</a:t>
            </a:r>
          </a:p>
          <a:p>
            <a:r>
              <a:rPr lang="ru-RU" sz="2400" smtClean="0"/>
              <a:t>С 2014 года по таблице заложены межгодовые проверки по всем строкам и графам таблицы.</a:t>
            </a:r>
          </a:p>
          <a:p>
            <a:r>
              <a:rPr lang="ru-RU" sz="2400" smtClean="0"/>
              <a:t>В связи  с пристальным вниманием Минздрава России к реабилитационному процессу в наркологии убедительная просьба изменения в структуре реабилитационной сети в Вашем регионе пояснять </a:t>
            </a:r>
            <a:r>
              <a:rPr lang="ru-RU" sz="2400" b="1" smtClean="0"/>
              <a:t>письменно</a:t>
            </a:r>
            <a:r>
              <a:rPr lang="ru-RU" sz="2400" smtClean="0"/>
              <a:t> в приложении к отчетам (копию приказа по учреждению по изменению коечного фонда).</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52</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457200" y="274639"/>
            <a:ext cx="8229600" cy="634082"/>
          </a:xfrm>
        </p:spPr>
        <p:txBody>
          <a:bodyPr/>
          <a:lstStyle/>
          <a:p>
            <a:pPr>
              <a:defRPr/>
            </a:pPr>
            <a:r>
              <a:rPr lang="ru-RU" sz="3200" b="1" dirty="0" smtClean="0">
                <a:latin typeface="+mn-lt"/>
              </a:rPr>
              <a:t>(2700) </a:t>
            </a:r>
            <a:r>
              <a:rPr lang="ru-RU" sz="2800" b="1" dirty="0" smtClean="0">
                <a:latin typeface="+mn-lt"/>
              </a:rPr>
              <a:t>продолжение</a:t>
            </a:r>
          </a:p>
        </p:txBody>
      </p:sp>
      <p:sp>
        <p:nvSpPr>
          <p:cNvPr id="77826" name="Rectangle 3"/>
          <p:cNvSpPr>
            <a:spLocks noGrp="1" noChangeArrowheads="1"/>
          </p:cNvSpPr>
          <p:nvPr>
            <p:ph type="body" idx="1"/>
          </p:nvPr>
        </p:nvSpPr>
        <p:spPr>
          <a:xfrm>
            <a:off x="206375" y="1052736"/>
            <a:ext cx="8731250" cy="5616624"/>
          </a:xfrm>
        </p:spPr>
        <p:txBody>
          <a:bodyPr/>
          <a:lstStyle/>
          <a:p>
            <a:pPr>
              <a:buFontTx/>
              <a:buNone/>
            </a:pPr>
            <a:r>
              <a:rPr lang="ru-RU" sz="1700" b="1" dirty="0" smtClean="0"/>
              <a:t>	Приказ Министерства здравоохранения РФ от 16 декабря 2014 г. № 843н</a:t>
            </a:r>
          </a:p>
          <a:p>
            <a:pPr>
              <a:buFontTx/>
              <a:buNone/>
            </a:pPr>
            <a:r>
              <a:rPr lang="ru-RU" sz="1700" b="1" dirty="0" smtClean="0"/>
              <a:t>	«О внесении изменений в номенклатуру коечного фонда по профилям медицинской помощи, утвержденную приказом Министерства здравоохранения и социального развития Российской Федерации от 17 мая 2012 года»</a:t>
            </a:r>
          </a:p>
          <a:p>
            <a:pPr>
              <a:buFontTx/>
              <a:buNone/>
            </a:pPr>
            <a:r>
              <a:rPr lang="ru-RU" sz="1700" dirty="0" smtClean="0"/>
              <a:t>	Приказываю внести следующие изменения в номенклатуру коечного фонда по профилям медицинской помощи, утвержденную приказом Министерства здравоохранения и социального развития Российской Федерации от 17 мая 2012 г. N 555н (зарегистрирован Министерством юстиции Российской Федерации 4 июня 2012 г., регистрационный N 24440):</a:t>
            </a:r>
          </a:p>
          <a:p>
            <a:pPr>
              <a:buFontTx/>
              <a:buNone/>
            </a:pPr>
            <a:r>
              <a:rPr lang="ru-RU" sz="1700" dirty="0" smtClean="0"/>
              <a:t>      1. Графу "Профиль койки" в строке "медицинская реабилитация" дополнить словами "реабилитационные наркологические". 2. Строку "наркология" исключить.</a:t>
            </a:r>
          </a:p>
          <a:p>
            <a:pPr>
              <a:buFontTx/>
              <a:buNone/>
            </a:pPr>
            <a:r>
              <a:rPr lang="ru-RU" sz="1700" dirty="0" smtClean="0">
                <a:solidFill>
                  <a:srgbClr val="008000"/>
                </a:solidFill>
              </a:rPr>
              <a:t>	</a:t>
            </a:r>
            <a:r>
              <a:rPr lang="ru-RU" sz="1700" b="1" dirty="0" smtClean="0">
                <a:solidFill>
                  <a:srgbClr val="C00000"/>
                </a:solidFill>
              </a:rPr>
              <a:t>Внимание!</a:t>
            </a:r>
          </a:p>
          <a:p>
            <a:pPr>
              <a:buFontTx/>
              <a:buNone/>
            </a:pPr>
            <a:r>
              <a:rPr lang="ru-RU" sz="1700" dirty="0">
                <a:solidFill>
                  <a:srgbClr val="0000FF"/>
                </a:solidFill>
              </a:rPr>
              <a:t> </a:t>
            </a:r>
            <a:r>
              <a:rPr lang="ru-RU" sz="1700" dirty="0" smtClean="0">
                <a:solidFill>
                  <a:srgbClr val="0000FF"/>
                </a:solidFill>
              </a:rPr>
              <a:t>     </a:t>
            </a:r>
            <a:r>
              <a:rPr lang="ru-RU" sz="1700" dirty="0" smtClean="0"/>
              <a:t>1. Таким образом, номенклатура коечного фонда включает </a:t>
            </a:r>
            <a:r>
              <a:rPr lang="ru-RU" sz="1700" dirty="0"/>
              <a:t>два </a:t>
            </a:r>
            <a:r>
              <a:rPr lang="ru-RU" sz="1700" dirty="0" smtClean="0"/>
              <a:t>профиля медицинской </a:t>
            </a:r>
            <a:r>
              <a:rPr lang="ru-RU" sz="1700" dirty="0"/>
              <a:t>помощи </a:t>
            </a:r>
            <a:r>
              <a:rPr lang="ru-RU" sz="1700" dirty="0" smtClean="0"/>
              <a:t>в наркологии: «психиатрия-наркология»  (наркологические койки) и  «медицинская реабилитация» (реабилитационные наркологические койки).</a:t>
            </a:r>
          </a:p>
          <a:p>
            <a:pPr>
              <a:buFontTx/>
              <a:buNone/>
            </a:pPr>
            <a:r>
              <a:rPr lang="ru-RU" sz="1700" dirty="0" smtClean="0"/>
              <a:t>     2.  В связи изменением номенклатуры коечного фонда наркологические койки в структуре реабилитационных отделений рекомендуем перепрофилировать в реабилитационные наркологические. </a:t>
            </a:r>
            <a:endParaRPr lang="ru-RU"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53</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9718"/>
          </a:xfrm>
        </p:spPr>
        <p:txBody>
          <a:bodyPr/>
          <a:lstStyle/>
          <a:p>
            <a:r>
              <a:rPr lang="ru-RU" sz="2000" b="1" dirty="0" smtClean="0">
                <a:solidFill>
                  <a:srgbClr val="C00000"/>
                </a:solidFill>
                <a:latin typeface="+mn-lt"/>
              </a:rPr>
              <a:t>Обратите внимание на допущенные ошибки</a:t>
            </a:r>
            <a:endParaRPr lang="ru-RU" sz="2000" b="1" dirty="0">
              <a:solidFill>
                <a:srgbClr val="C00000"/>
              </a:solidFill>
              <a:latin typeface="+mn-lt"/>
            </a:endParaRPr>
          </a:p>
        </p:txBody>
      </p:sp>
      <p:graphicFrame>
        <p:nvGraphicFramePr>
          <p:cNvPr id="7" name="Содержимое 6"/>
          <p:cNvGraphicFramePr>
            <a:graphicFrameLocks noGrp="1"/>
          </p:cNvGraphicFramePr>
          <p:nvPr>
            <p:ph idx="1"/>
            <p:extLst>
              <p:ext uri="{D42A27DB-BD31-4B8C-83A1-F6EECF244321}">
                <p14:modId xmlns:p14="http://schemas.microsoft.com/office/powerpoint/2010/main" val="2246583104"/>
              </p:ext>
            </p:extLst>
          </p:nvPr>
        </p:nvGraphicFramePr>
        <p:xfrm>
          <a:off x="142875" y="785813"/>
          <a:ext cx="8786815" cy="5085080"/>
        </p:xfrm>
        <a:graphic>
          <a:graphicData uri="http://schemas.openxmlformats.org/drawingml/2006/table">
            <a:tbl>
              <a:tblPr firstRow="1" bandRow="1">
                <a:tableStyleId>{5C22544A-7EE6-4342-B048-85BDC9FD1C3A}</a:tableStyleId>
              </a:tblPr>
              <a:tblGrid>
                <a:gridCol w="1757363"/>
                <a:gridCol w="457184"/>
                <a:gridCol w="571504"/>
                <a:gridCol w="642942"/>
                <a:gridCol w="5357822"/>
              </a:tblGrid>
              <a:tr h="370840">
                <a:tc>
                  <a:txBody>
                    <a:bodyPr/>
                    <a:lstStyle/>
                    <a:p>
                      <a:pPr algn="ctr" fontAlgn="ctr"/>
                      <a:r>
                        <a:rPr lang="ru-RU" sz="1400" b="1" i="0" u="none" strike="noStrike" dirty="0">
                          <a:solidFill>
                            <a:srgbClr val="000000"/>
                          </a:solidFill>
                          <a:latin typeface="Times New Roman"/>
                        </a:rPr>
                        <a:t>Смысл ошибки</a:t>
                      </a:r>
                    </a:p>
                  </a:txBody>
                  <a:tcPr marL="9525" marR="9525" marT="9525" marB="0" anchor="ctr"/>
                </a:tc>
                <a:tc>
                  <a:txBody>
                    <a:bodyPr/>
                    <a:lstStyle/>
                    <a:p>
                      <a:pPr algn="ctr" fontAlgn="ctr"/>
                      <a:r>
                        <a:rPr lang="ru-RU" sz="1400" b="1" i="0" u="none" strike="noStrike" dirty="0" err="1">
                          <a:solidFill>
                            <a:srgbClr val="000000"/>
                          </a:solidFill>
                          <a:latin typeface="Times New Roman"/>
                        </a:rPr>
                        <a:t>Фор-ма</a:t>
                      </a:r>
                      <a:endParaRPr lang="ru-RU" sz="1400" b="1" i="0" u="none" strike="noStrike" dirty="0">
                        <a:solidFill>
                          <a:srgbClr val="000000"/>
                        </a:solidFill>
                        <a:latin typeface="Times New Roman"/>
                      </a:endParaRPr>
                    </a:p>
                  </a:txBody>
                  <a:tcPr marL="9525" marR="9525" marT="9525" marB="0" anchor="ctr"/>
                </a:tc>
                <a:tc>
                  <a:txBody>
                    <a:bodyPr/>
                    <a:lstStyle/>
                    <a:p>
                      <a:pPr algn="ctr" fontAlgn="ctr"/>
                      <a:r>
                        <a:rPr lang="ru-RU" sz="1400" b="1" i="0" u="none" strike="noStrike" dirty="0" err="1">
                          <a:solidFill>
                            <a:srgbClr val="000000"/>
                          </a:solidFill>
                          <a:latin typeface="Times New Roman"/>
                        </a:rPr>
                        <a:t>Таб-лица</a:t>
                      </a:r>
                      <a:endParaRPr lang="ru-RU" sz="1400" b="1" i="0" u="none" strike="noStrike" dirty="0">
                        <a:solidFill>
                          <a:srgbClr val="000000"/>
                        </a:solidFill>
                        <a:latin typeface="Times New Roman"/>
                      </a:endParaRPr>
                    </a:p>
                  </a:txBody>
                  <a:tcPr marL="9525" marR="9525" marT="9525" marB="0" anchor="ctr"/>
                </a:tc>
                <a:tc>
                  <a:txBody>
                    <a:bodyPr/>
                    <a:lstStyle/>
                    <a:p>
                      <a:pPr algn="ctr" fontAlgn="ctr"/>
                      <a:r>
                        <a:rPr lang="ru-RU" sz="1400" b="1" i="0" u="none" strike="noStrike" dirty="0">
                          <a:solidFill>
                            <a:srgbClr val="000000"/>
                          </a:solidFill>
                          <a:latin typeface="Times New Roman"/>
                        </a:rPr>
                        <a:t>Слайд №</a:t>
                      </a:r>
                    </a:p>
                  </a:txBody>
                  <a:tcPr marL="9525" marR="9525" marT="9525" marB="0" anchor="ctr"/>
                </a:tc>
                <a:tc>
                  <a:txBody>
                    <a:bodyPr/>
                    <a:lstStyle/>
                    <a:p>
                      <a:pPr algn="ctr" fontAlgn="ctr"/>
                      <a:r>
                        <a:rPr lang="ru-RU" sz="1400" b="1" i="0" u="none" strike="noStrike" dirty="0">
                          <a:solidFill>
                            <a:srgbClr val="000000"/>
                          </a:solidFill>
                          <a:latin typeface="Times New Roman"/>
                        </a:rPr>
                        <a:t>Регион</a:t>
                      </a:r>
                    </a:p>
                  </a:txBody>
                  <a:tcPr marL="9525" marR="9525" marT="9525" marB="0" anchor="ctr"/>
                </a:tc>
              </a:tr>
              <a:tr h="370840">
                <a:tc>
                  <a:txBody>
                    <a:bodyPr/>
                    <a:lstStyle/>
                    <a:p>
                      <a:pPr algn="l" fontAlgn="ctr"/>
                      <a:r>
                        <a:rPr lang="ru-RU" sz="1400" b="0" i="0" u="none" strike="noStrike" dirty="0">
                          <a:solidFill>
                            <a:srgbClr val="000000"/>
                          </a:solidFill>
                          <a:latin typeface="Times New Roman"/>
                        </a:rPr>
                        <a:t>Технология формирования отчетов</a:t>
                      </a:r>
                    </a:p>
                  </a:txBody>
                  <a:tcPr marL="9525" marR="9525" marT="9525" marB="0" anchor="ctr"/>
                </a:tc>
                <a:tc>
                  <a:txBody>
                    <a:bodyPr/>
                    <a:lstStyle/>
                    <a:p>
                      <a:pPr algn="l" fontAlgn="ctr"/>
                      <a:r>
                        <a:rPr lang="ru-RU" sz="1400" b="0" i="0" u="none" strike="noStrike">
                          <a:solidFill>
                            <a:srgbClr val="000000"/>
                          </a:solidFill>
                          <a:latin typeface="Times New Roman"/>
                        </a:rPr>
                        <a:t> </a:t>
                      </a:r>
                    </a:p>
                  </a:txBody>
                  <a:tcPr marL="9525" marR="9525" marT="9525" marB="0" anchor="ctr"/>
                </a:tc>
                <a:tc>
                  <a:txBody>
                    <a:bodyPr/>
                    <a:lstStyle/>
                    <a:p>
                      <a:pPr algn="l" fontAlgn="ctr"/>
                      <a:r>
                        <a:rPr lang="ru-RU" sz="1400" b="0" i="0" u="none" strike="noStrike">
                          <a:solidFill>
                            <a:srgbClr val="000000"/>
                          </a:solidFill>
                          <a:latin typeface="Times New Roman"/>
                        </a:rPr>
                        <a:t> </a:t>
                      </a:r>
                    </a:p>
                  </a:txBody>
                  <a:tcPr marL="9525" marR="9525" marT="9525" marB="0" anchor="ctr"/>
                </a:tc>
                <a:tc>
                  <a:txBody>
                    <a:bodyPr/>
                    <a:lstStyle/>
                    <a:p>
                      <a:pPr algn="ctr" fontAlgn="ctr"/>
                      <a:r>
                        <a:rPr lang="ru-RU" sz="1400" b="0" i="0" u="none" strike="noStrike">
                          <a:solidFill>
                            <a:srgbClr val="000000"/>
                          </a:solidFill>
                          <a:latin typeface="Times New Roman"/>
                        </a:rPr>
                        <a:t>3</a:t>
                      </a:r>
                    </a:p>
                  </a:txBody>
                  <a:tcPr marL="9525" marR="9525" marT="9525" marB="0" anchor="ctr"/>
                </a:tc>
                <a:tc>
                  <a:txBody>
                    <a:bodyPr/>
                    <a:lstStyle/>
                    <a:p>
                      <a:pPr algn="l" fontAlgn="ctr"/>
                      <a:r>
                        <a:rPr lang="ru-RU" sz="1400" b="0" i="0" u="none" strike="noStrike" dirty="0">
                          <a:solidFill>
                            <a:srgbClr val="000000"/>
                          </a:solidFill>
                          <a:latin typeface="Times New Roman"/>
                        </a:rPr>
                        <a:t>6 </a:t>
                      </a:r>
                      <a:r>
                        <a:rPr lang="ru-RU" sz="1400" b="0" i="0" u="none" strike="noStrike" dirty="0" smtClean="0">
                          <a:solidFill>
                            <a:srgbClr val="000000"/>
                          </a:solidFill>
                          <a:latin typeface="Times New Roman"/>
                        </a:rPr>
                        <a:t>субъектов</a:t>
                      </a:r>
                      <a:endParaRPr lang="ru-RU" sz="1400" b="0" i="0" u="none" strike="noStrike" dirty="0">
                        <a:solidFill>
                          <a:srgbClr val="000000"/>
                        </a:solidFill>
                        <a:latin typeface="Times New Roman"/>
                      </a:endParaRPr>
                    </a:p>
                  </a:txBody>
                  <a:tcPr marL="9525" marR="9525" marT="9525" marB="0" anchor="ctr"/>
                </a:tc>
              </a:tr>
              <a:tr h="370840">
                <a:tc>
                  <a:txBody>
                    <a:bodyPr/>
                    <a:lstStyle/>
                    <a:p>
                      <a:pPr algn="l" fontAlgn="ctr"/>
                      <a:r>
                        <a:rPr lang="ru-RU" sz="1400" b="0" i="0" u="none" strike="noStrike" dirty="0" err="1" smtClean="0">
                          <a:solidFill>
                            <a:srgbClr val="000000"/>
                          </a:solidFill>
                          <a:latin typeface="Times New Roman"/>
                        </a:rPr>
                        <a:t>Внутритабличный</a:t>
                      </a:r>
                      <a:r>
                        <a:rPr lang="ru-RU" sz="1400" b="0" i="0" u="none" strike="noStrike" dirty="0" smtClean="0">
                          <a:solidFill>
                            <a:srgbClr val="000000"/>
                          </a:solidFill>
                          <a:latin typeface="Times New Roman"/>
                        </a:rPr>
                        <a:t> контроль</a:t>
                      </a:r>
                      <a:endParaRPr lang="ru-RU" sz="1400" b="0" i="0" u="none" strike="noStrike" dirty="0">
                        <a:solidFill>
                          <a:srgbClr val="000000"/>
                        </a:solidFill>
                        <a:latin typeface="Times New Roman"/>
                      </a:endParaRPr>
                    </a:p>
                  </a:txBody>
                  <a:tcPr marL="9525" marR="9525" marT="9525" marB="0" anchor="ctr"/>
                </a:tc>
                <a:tc>
                  <a:txBody>
                    <a:bodyPr/>
                    <a:lstStyle/>
                    <a:p>
                      <a:pPr algn="l" fontAlgn="ctr"/>
                      <a:r>
                        <a:rPr lang="ru-RU" sz="1400" b="0" i="0" u="none" strike="noStrike" dirty="0">
                          <a:solidFill>
                            <a:srgbClr val="000000"/>
                          </a:solidFill>
                          <a:latin typeface="Times New Roman"/>
                        </a:rPr>
                        <a:t>№11</a:t>
                      </a:r>
                    </a:p>
                  </a:txBody>
                  <a:tcPr marL="9525" marR="9525" marT="9525" marB="0" anchor="ctr"/>
                </a:tc>
                <a:tc>
                  <a:txBody>
                    <a:bodyPr/>
                    <a:lstStyle/>
                    <a:p>
                      <a:pPr algn="l" fontAlgn="ctr"/>
                      <a:r>
                        <a:rPr lang="ru-RU" sz="1400" b="0" i="0" u="none" strike="noStrike" dirty="0">
                          <a:solidFill>
                            <a:srgbClr val="000000"/>
                          </a:solidFill>
                          <a:latin typeface="Times New Roman"/>
                        </a:rPr>
                        <a:t>1000, 2000</a:t>
                      </a:r>
                    </a:p>
                  </a:txBody>
                  <a:tcPr marL="9525" marR="9525" marT="9525" marB="0" anchor="ctr"/>
                </a:tc>
                <a:tc>
                  <a:txBody>
                    <a:bodyPr/>
                    <a:lstStyle/>
                    <a:p>
                      <a:pPr algn="ctr" fontAlgn="ctr"/>
                      <a:endParaRPr lang="ru-RU" sz="1400" b="0" i="0" u="none" strike="noStrike" dirty="0">
                        <a:solidFill>
                          <a:srgbClr val="000000"/>
                        </a:solidFill>
                        <a:latin typeface="Times New Roman"/>
                      </a:endParaRPr>
                    </a:p>
                  </a:txBody>
                  <a:tcPr marL="9525" marR="9525" marT="9525"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400" b="0" i="0" u="none" strike="noStrike" dirty="0" smtClean="0">
                          <a:solidFill>
                            <a:srgbClr val="000000"/>
                          </a:solidFill>
                          <a:latin typeface="+mn-lt"/>
                        </a:rPr>
                        <a:t>Краснодарский край,</a:t>
                      </a:r>
                      <a:r>
                        <a:rPr lang="ru-RU" sz="1400" b="0" i="0" u="none" strike="noStrike" baseline="0" dirty="0" smtClean="0">
                          <a:solidFill>
                            <a:srgbClr val="000000"/>
                          </a:solidFill>
                          <a:latin typeface="+mn-lt"/>
                        </a:rPr>
                        <a:t> </a:t>
                      </a:r>
                      <a:r>
                        <a:rPr lang="ru-RU" sz="1400" b="0" i="0" u="none" strike="noStrike" dirty="0" smtClean="0">
                          <a:solidFill>
                            <a:srgbClr val="000000"/>
                          </a:solidFill>
                          <a:latin typeface="+mn-lt"/>
                        </a:rPr>
                        <a:t>Астраханская и Амурская обл., Республики Коми, Чеченская</a:t>
                      </a:r>
                      <a:endParaRPr lang="ru-RU" sz="1400" b="0" i="0" u="none" strike="noStrike" dirty="0">
                        <a:solidFill>
                          <a:srgbClr val="000000"/>
                        </a:solidFill>
                        <a:latin typeface="Times New Roman"/>
                      </a:endParaRPr>
                    </a:p>
                  </a:txBody>
                  <a:tcPr marL="9525" marR="9525" marT="9525" marB="0" anchor="ctr"/>
                </a:tc>
              </a:tr>
              <a:tr h="370840">
                <a:tc>
                  <a:txBody>
                    <a:bodyPr/>
                    <a:lstStyle/>
                    <a:p>
                      <a:pPr algn="l" fontAlgn="ctr"/>
                      <a:r>
                        <a:rPr lang="ru-RU" sz="1400" b="0" i="0" u="none" strike="noStrike" dirty="0">
                          <a:solidFill>
                            <a:srgbClr val="000000"/>
                          </a:solidFill>
                          <a:latin typeface="Times New Roman"/>
                        </a:rPr>
                        <a:t>Межтабличный контроль</a:t>
                      </a:r>
                    </a:p>
                  </a:txBody>
                  <a:tcPr marL="9525" marR="9525" marT="9525" marB="0" anchor="ctr"/>
                </a:tc>
                <a:tc>
                  <a:txBody>
                    <a:bodyPr/>
                    <a:lstStyle/>
                    <a:p>
                      <a:pPr algn="l" fontAlgn="ctr"/>
                      <a:r>
                        <a:rPr lang="ru-RU" sz="1400" b="0" i="0" u="none" strike="noStrike" dirty="0">
                          <a:solidFill>
                            <a:srgbClr val="000000"/>
                          </a:solidFill>
                          <a:latin typeface="Times New Roman"/>
                        </a:rPr>
                        <a:t>№11</a:t>
                      </a:r>
                    </a:p>
                  </a:txBody>
                  <a:tcPr marL="9525" marR="9525" marT="9525" marB="0" anchor="ctr"/>
                </a:tc>
                <a:tc>
                  <a:txBody>
                    <a:bodyPr/>
                    <a:lstStyle/>
                    <a:p>
                      <a:pPr algn="l" fontAlgn="ctr"/>
                      <a:r>
                        <a:rPr lang="ru-RU" sz="1400" b="0" i="0" u="none" strike="noStrike" dirty="0">
                          <a:solidFill>
                            <a:srgbClr val="000000"/>
                          </a:solidFill>
                          <a:latin typeface="Times New Roman"/>
                        </a:rPr>
                        <a:t>1000, 2000</a:t>
                      </a:r>
                    </a:p>
                  </a:txBody>
                  <a:tcPr marL="9525" marR="9525" marT="9525" marB="0" anchor="ctr"/>
                </a:tc>
                <a:tc>
                  <a:txBody>
                    <a:bodyPr/>
                    <a:lstStyle/>
                    <a:p>
                      <a:pPr algn="ctr" fontAlgn="ctr"/>
                      <a:r>
                        <a:rPr lang="ru-RU" sz="1400" b="0" i="0" u="none" strike="noStrike" dirty="0" smtClean="0">
                          <a:solidFill>
                            <a:srgbClr val="000000"/>
                          </a:solidFill>
                          <a:latin typeface="Times New Roman"/>
                        </a:rPr>
                        <a:t>17</a:t>
                      </a:r>
                      <a:endParaRPr lang="ru-RU" sz="1400" b="0" i="0" u="none" strike="noStrike" dirty="0">
                        <a:solidFill>
                          <a:srgbClr val="000000"/>
                        </a:solidFill>
                        <a:latin typeface="Times New Roman"/>
                      </a:endParaRPr>
                    </a:p>
                  </a:txBody>
                  <a:tcPr marL="9525" marR="9525" marT="9525" marB="0" anchor="ctr"/>
                </a:tc>
                <a:tc>
                  <a:txBody>
                    <a:bodyPr/>
                    <a:lstStyle/>
                    <a:p>
                      <a:pPr algn="l" fontAlgn="ctr"/>
                      <a:r>
                        <a:rPr lang="ru-RU" sz="1400" b="0" i="0" u="none" strike="noStrike" dirty="0" smtClean="0">
                          <a:solidFill>
                            <a:srgbClr val="000000"/>
                          </a:solidFill>
                          <a:latin typeface="+mn-lt"/>
                        </a:rPr>
                        <a:t>Липецкая, Астраханская, Тюменская, Новгородская, Свердловская, Ленинградская области, Ставропольский, Краснодарский, Пермский, Забайкальский края, республики Адыгея, Дагестан, Якутия, Бурятия,  Сев. Осетия, Мордовия, а также Чукотский АО</a:t>
                      </a:r>
                      <a:endParaRPr lang="ru-RU" sz="1400" b="0" i="0" u="none" strike="noStrike" dirty="0">
                        <a:solidFill>
                          <a:srgbClr val="000000"/>
                        </a:solidFill>
                        <a:latin typeface="Times New Roman"/>
                      </a:endParaRPr>
                    </a:p>
                  </a:txBody>
                  <a:tcPr marL="9525" marR="9525" marT="9525" marB="0" anchor="ctr"/>
                </a:tc>
              </a:tr>
              <a:tr h="370840">
                <a:tc>
                  <a:txBody>
                    <a:bodyPr/>
                    <a:lstStyle/>
                    <a:p>
                      <a:pPr algn="l" fontAlgn="ctr"/>
                      <a:r>
                        <a:rPr lang="ru-RU" sz="1400" b="0" i="0" u="none" strike="noStrike" dirty="0" err="1">
                          <a:solidFill>
                            <a:srgbClr val="000000"/>
                          </a:solidFill>
                          <a:latin typeface="Times New Roman"/>
                        </a:rPr>
                        <a:t>Внутритабличный</a:t>
                      </a:r>
                      <a:r>
                        <a:rPr lang="ru-RU" sz="1400" b="0" i="0" u="none" strike="noStrike" dirty="0">
                          <a:solidFill>
                            <a:srgbClr val="000000"/>
                          </a:solidFill>
                          <a:latin typeface="Times New Roman"/>
                        </a:rPr>
                        <a:t> контроль</a:t>
                      </a:r>
                    </a:p>
                  </a:txBody>
                  <a:tcPr marL="9525" marR="9525" marT="9525" marB="0" anchor="ctr"/>
                </a:tc>
                <a:tc>
                  <a:txBody>
                    <a:bodyPr/>
                    <a:lstStyle/>
                    <a:p>
                      <a:pPr algn="l" fontAlgn="ctr"/>
                      <a:r>
                        <a:rPr lang="ru-RU" sz="1400" b="0" i="0" u="none" strike="noStrike" dirty="0">
                          <a:solidFill>
                            <a:srgbClr val="000000"/>
                          </a:solidFill>
                          <a:latin typeface="Times New Roman"/>
                        </a:rPr>
                        <a:t>№37</a:t>
                      </a:r>
                    </a:p>
                  </a:txBody>
                  <a:tcPr marL="9525" marR="9525" marT="9525" marB="0" anchor="ctr"/>
                </a:tc>
                <a:tc>
                  <a:txBody>
                    <a:bodyPr/>
                    <a:lstStyle/>
                    <a:p>
                      <a:pPr algn="l" fontAlgn="ctr"/>
                      <a:r>
                        <a:rPr lang="ru-RU" sz="1400" b="0" i="0" u="none" strike="noStrike" dirty="0">
                          <a:solidFill>
                            <a:srgbClr val="000000"/>
                          </a:solidFill>
                          <a:latin typeface="Times New Roman"/>
                        </a:rPr>
                        <a:t>2100</a:t>
                      </a:r>
                    </a:p>
                  </a:txBody>
                  <a:tcPr marL="9525" marR="9525" marT="9525" marB="0" anchor="ctr"/>
                </a:tc>
                <a:tc>
                  <a:txBody>
                    <a:bodyPr/>
                    <a:lstStyle/>
                    <a:p>
                      <a:pPr algn="ctr" fontAlgn="ctr"/>
                      <a:r>
                        <a:rPr lang="ru-RU" sz="1400" b="0" i="0" u="none" strike="noStrike" dirty="0">
                          <a:solidFill>
                            <a:srgbClr val="000000"/>
                          </a:solidFill>
                          <a:latin typeface="Times New Roman"/>
                        </a:rPr>
                        <a:t>10</a:t>
                      </a:r>
                    </a:p>
                  </a:txBody>
                  <a:tcPr marL="9525" marR="9525" marT="9525" marB="0" anchor="ctr"/>
                </a:tc>
                <a:tc>
                  <a:txBody>
                    <a:bodyPr/>
                    <a:lstStyle/>
                    <a:p>
                      <a:pPr algn="l" fontAlgn="ctr"/>
                      <a:r>
                        <a:rPr lang="ru-RU" sz="1400" b="0" i="0" u="none" strike="noStrike" dirty="0">
                          <a:solidFill>
                            <a:srgbClr val="000000"/>
                          </a:solidFill>
                          <a:latin typeface="Times New Roman"/>
                        </a:rPr>
                        <a:t>Иркутская область</a:t>
                      </a:r>
                    </a:p>
                  </a:txBody>
                  <a:tcPr marL="9525" marR="9525" marT="9525" marB="0" anchor="ctr"/>
                </a:tc>
              </a:tr>
              <a:tr h="370840">
                <a:tc>
                  <a:txBody>
                    <a:bodyPr/>
                    <a:lstStyle/>
                    <a:p>
                      <a:pPr algn="l" fontAlgn="ctr"/>
                      <a:r>
                        <a:rPr lang="ru-RU" sz="1400" b="0" i="0" u="none" strike="noStrike" dirty="0">
                          <a:solidFill>
                            <a:srgbClr val="000000"/>
                          </a:solidFill>
                          <a:latin typeface="Times New Roman"/>
                        </a:rPr>
                        <a:t>Межгодовой контроль</a:t>
                      </a:r>
                    </a:p>
                  </a:txBody>
                  <a:tcPr marL="9525" marR="9525" marT="9525" marB="0" anchor="ctr"/>
                </a:tc>
                <a:tc>
                  <a:txBody>
                    <a:bodyPr/>
                    <a:lstStyle/>
                    <a:p>
                      <a:pPr algn="l" fontAlgn="ctr"/>
                      <a:r>
                        <a:rPr lang="ru-RU" sz="1400" b="0" i="0" u="none" strike="noStrike" dirty="0">
                          <a:solidFill>
                            <a:srgbClr val="000000"/>
                          </a:solidFill>
                          <a:latin typeface="Times New Roman"/>
                        </a:rPr>
                        <a:t>№37</a:t>
                      </a:r>
                    </a:p>
                  </a:txBody>
                  <a:tcPr marL="9525" marR="9525" marT="9525" marB="0" anchor="ctr"/>
                </a:tc>
                <a:tc>
                  <a:txBody>
                    <a:bodyPr/>
                    <a:lstStyle/>
                    <a:p>
                      <a:pPr algn="l" fontAlgn="ctr"/>
                      <a:r>
                        <a:rPr lang="ru-RU" sz="1400" b="0" i="0" u="none" strike="noStrike" dirty="0">
                          <a:solidFill>
                            <a:srgbClr val="000000"/>
                          </a:solidFill>
                          <a:latin typeface="Times New Roman"/>
                        </a:rPr>
                        <a:t>2100</a:t>
                      </a:r>
                    </a:p>
                  </a:txBody>
                  <a:tcPr marL="9525" marR="9525" marT="9525" marB="0" anchor="ctr"/>
                </a:tc>
                <a:tc>
                  <a:txBody>
                    <a:bodyPr/>
                    <a:lstStyle/>
                    <a:p>
                      <a:pPr algn="ctr" fontAlgn="ctr"/>
                      <a:r>
                        <a:rPr lang="ru-RU" sz="1400" b="0" i="0" u="none" strike="noStrike">
                          <a:solidFill>
                            <a:srgbClr val="000000"/>
                          </a:solidFill>
                          <a:latin typeface="Times New Roman"/>
                        </a:rPr>
                        <a:t>10</a:t>
                      </a:r>
                    </a:p>
                  </a:txBody>
                  <a:tcPr marL="9525" marR="9525" marT="9525" marB="0" anchor="ctr"/>
                </a:tc>
                <a:tc>
                  <a:txBody>
                    <a:bodyPr/>
                    <a:lstStyle/>
                    <a:p>
                      <a:pPr algn="l" fontAlgn="ctr"/>
                      <a:r>
                        <a:rPr lang="ru-RU" sz="1400" b="0" i="0" u="none" strike="noStrike" dirty="0">
                          <a:solidFill>
                            <a:srgbClr val="000000"/>
                          </a:solidFill>
                          <a:latin typeface="Times New Roman"/>
                        </a:rPr>
                        <a:t>Ненецкий АО, </a:t>
                      </a:r>
                      <a:r>
                        <a:rPr lang="ru-RU" sz="1400" b="0" i="0" u="none" strike="noStrike" dirty="0" smtClean="0">
                          <a:solidFill>
                            <a:srgbClr val="000000"/>
                          </a:solidFill>
                          <a:latin typeface="Times New Roman"/>
                        </a:rPr>
                        <a:t>Республика Якутия, </a:t>
                      </a:r>
                      <a:r>
                        <a:rPr lang="ru-RU" sz="1400" b="0" i="0" u="none" strike="noStrike" dirty="0">
                          <a:solidFill>
                            <a:srgbClr val="000000"/>
                          </a:solidFill>
                          <a:latin typeface="Times New Roman"/>
                        </a:rPr>
                        <a:t>Самарская область</a:t>
                      </a:r>
                    </a:p>
                  </a:txBody>
                  <a:tcPr marL="9525" marR="9525" marT="9525" marB="0" anchor="ctr"/>
                </a:tc>
              </a:tr>
              <a:tr h="370840">
                <a:tc>
                  <a:txBody>
                    <a:bodyPr/>
                    <a:lstStyle/>
                    <a:p>
                      <a:pPr algn="l" fontAlgn="ctr"/>
                      <a:r>
                        <a:rPr lang="ru-RU" sz="1400" b="0" i="0" u="none" strike="noStrike">
                          <a:solidFill>
                            <a:srgbClr val="000000"/>
                          </a:solidFill>
                          <a:latin typeface="Times New Roman"/>
                        </a:rPr>
                        <a:t>Техническая ошибка</a:t>
                      </a:r>
                    </a:p>
                  </a:txBody>
                  <a:tcPr marL="9525" marR="9525" marT="9525" marB="0" anchor="ctr"/>
                </a:tc>
                <a:tc>
                  <a:txBody>
                    <a:bodyPr/>
                    <a:lstStyle/>
                    <a:p>
                      <a:pPr algn="l" fontAlgn="ctr"/>
                      <a:r>
                        <a:rPr lang="ru-RU" sz="1400" b="0" i="0" u="none" strike="noStrike" dirty="0">
                          <a:solidFill>
                            <a:srgbClr val="000000"/>
                          </a:solidFill>
                          <a:latin typeface="Times New Roman"/>
                        </a:rPr>
                        <a:t>№37</a:t>
                      </a:r>
                    </a:p>
                  </a:txBody>
                  <a:tcPr marL="9525" marR="9525" marT="9525" marB="0" anchor="ctr"/>
                </a:tc>
                <a:tc>
                  <a:txBody>
                    <a:bodyPr/>
                    <a:lstStyle/>
                    <a:p>
                      <a:pPr algn="l" fontAlgn="ctr"/>
                      <a:r>
                        <a:rPr lang="ru-RU" sz="1400" b="0" i="0" u="none" strike="noStrike" dirty="0">
                          <a:solidFill>
                            <a:srgbClr val="000000"/>
                          </a:solidFill>
                          <a:latin typeface="Times New Roman"/>
                        </a:rPr>
                        <a:t>2100</a:t>
                      </a:r>
                    </a:p>
                  </a:txBody>
                  <a:tcPr marL="9525" marR="9525" marT="9525" marB="0" anchor="ctr"/>
                </a:tc>
                <a:tc>
                  <a:txBody>
                    <a:bodyPr/>
                    <a:lstStyle/>
                    <a:p>
                      <a:pPr algn="ctr" fontAlgn="ctr"/>
                      <a:r>
                        <a:rPr lang="ru-RU" sz="1400" b="0" i="0" u="none" strike="noStrike" dirty="0">
                          <a:solidFill>
                            <a:srgbClr val="000000"/>
                          </a:solidFill>
                          <a:latin typeface="Times New Roman"/>
                        </a:rPr>
                        <a:t>12</a:t>
                      </a:r>
                    </a:p>
                  </a:txBody>
                  <a:tcPr marL="9525" marR="9525" marT="9525" marB="0" anchor="ctr"/>
                </a:tc>
                <a:tc>
                  <a:txBody>
                    <a:bodyPr/>
                    <a:lstStyle/>
                    <a:p>
                      <a:pPr algn="l" fontAlgn="ctr"/>
                      <a:r>
                        <a:rPr lang="ru-RU" sz="1400" b="0" i="0" u="none" strike="noStrike" dirty="0">
                          <a:solidFill>
                            <a:srgbClr val="000000"/>
                          </a:solidFill>
                          <a:latin typeface="Times New Roman"/>
                        </a:rPr>
                        <a:t>25 субъектов</a:t>
                      </a:r>
                    </a:p>
                  </a:txBody>
                  <a:tcPr marL="9525" marR="9525" marT="9525" marB="0" anchor="ctr"/>
                </a:tc>
              </a:tr>
              <a:tr h="370840">
                <a:tc>
                  <a:txBody>
                    <a:bodyPr/>
                    <a:lstStyle/>
                    <a:p>
                      <a:pPr algn="l" fontAlgn="ctr"/>
                      <a:r>
                        <a:rPr lang="ru-RU" sz="1400" b="0" i="0" u="none" strike="noStrike">
                          <a:solidFill>
                            <a:srgbClr val="000000"/>
                          </a:solidFill>
                          <a:latin typeface="Times New Roman"/>
                        </a:rPr>
                        <a:t>Нарушение методологии</a:t>
                      </a:r>
                    </a:p>
                  </a:txBody>
                  <a:tcPr marL="9525" marR="9525" marT="9525" marB="0" anchor="ctr"/>
                </a:tc>
                <a:tc>
                  <a:txBody>
                    <a:bodyPr/>
                    <a:lstStyle/>
                    <a:p>
                      <a:pPr algn="l" fontAlgn="ctr"/>
                      <a:r>
                        <a:rPr lang="ru-RU" sz="1400" b="0" i="0" u="none" strike="noStrike">
                          <a:solidFill>
                            <a:srgbClr val="000000"/>
                          </a:solidFill>
                          <a:latin typeface="Times New Roman"/>
                        </a:rPr>
                        <a:t>№37</a:t>
                      </a:r>
                    </a:p>
                  </a:txBody>
                  <a:tcPr marL="9525" marR="9525" marT="9525" marB="0" anchor="ctr"/>
                </a:tc>
                <a:tc>
                  <a:txBody>
                    <a:bodyPr/>
                    <a:lstStyle/>
                    <a:p>
                      <a:pPr algn="l" fontAlgn="ctr"/>
                      <a:r>
                        <a:rPr lang="ru-RU" sz="1400" b="0" i="0" u="none" strike="noStrike" dirty="0">
                          <a:solidFill>
                            <a:srgbClr val="000000"/>
                          </a:solidFill>
                          <a:latin typeface="Times New Roman"/>
                        </a:rPr>
                        <a:t>2100</a:t>
                      </a:r>
                    </a:p>
                  </a:txBody>
                  <a:tcPr marL="9525" marR="9525" marT="9525" marB="0" anchor="ctr"/>
                </a:tc>
                <a:tc>
                  <a:txBody>
                    <a:bodyPr/>
                    <a:lstStyle/>
                    <a:p>
                      <a:pPr algn="ctr" fontAlgn="ctr"/>
                      <a:r>
                        <a:rPr lang="ru-RU" sz="1400" b="0" i="0" u="none" strike="noStrike" dirty="0">
                          <a:solidFill>
                            <a:srgbClr val="000000"/>
                          </a:solidFill>
                          <a:latin typeface="Times New Roman"/>
                        </a:rPr>
                        <a:t>13</a:t>
                      </a:r>
                    </a:p>
                  </a:txBody>
                  <a:tcPr marL="9525" marR="9525" marT="9525" marB="0" anchor="ctr"/>
                </a:tc>
                <a:tc>
                  <a:txBody>
                    <a:bodyPr/>
                    <a:lstStyle/>
                    <a:p>
                      <a:pPr algn="l" fontAlgn="ctr"/>
                      <a:r>
                        <a:rPr lang="ru-RU" sz="1400" b="0" i="0" u="none" strike="noStrike">
                          <a:solidFill>
                            <a:srgbClr val="000000"/>
                          </a:solidFill>
                          <a:latin typeface="Times New Roman"/>
                        </a:rPr>
                        <a:t>Омская область</a:t>
                      </a:r>
                    </a:p>
                  </a:txBody>
                  <a:tcPr marL="9525" marR="9525" marT="9525" marB="0" anchor="ctr"/>
                </a:tc>
              </a:tr>
              <a:tr h="370840">
                <a:tc>
                  <a:txBody>
                    <a:bodyPr/>
                    <a:lstStyle/>
                    <a:p>
                      <a:pPr algn="l" fontAlgn="ctr"/>
                      <a:r>
                        <a:rPr lang="ru-RU" sz="1400" b="0" i="0" u="none" strike="noStrike">
                          <a:solidFill>
                            <a:srgbClr val="000000"/>
                          </a:solidFill>
                          <a:latin typeface="Times New Roman"/>
                        </a:rPr>
                        <a:t>Внутритабличный контроль</a:t>
                      </a:r>
                    </a:p>
                  </a:txBody>
                  <a:tcPr marL="9525" marR="9525" marT="9525" marB="0" anchor="ctr"/>
                </a:tc>
                <a:tc>
                  <a:txBody>
                    <a:bodyPr/>
                    <a:lstStyle/>
                    <a:p>
                      <a:pPr algn="l" fontAlgn="ctr"/>
                      <a:r>
                        <a:rPr lang="ru-RU" sz="1400" b="0" i="0" u="none" strike="noStrike">
                          <a:solidFill>
                            <a:srgbClr val="000000"/>
                          </a:solidFill>
                          <a:latin typeface="Times New Roman"/>
                        </a:rPr>
                        <a:t>№37</a:t>
                      </a:r>
                    </a:p>
                  </a:txBody>
                  <a:tcPr marL="9525" marR="9525" marT="9525" marB="0" anchor="ctr"/>
                </a:tc>
                <a:tc>
                  <a:txBody>
                    <a:bodyPr/>
                    <a:lstStyle/>
                    <a:p>
                      <a:pPr algn="l" fontAlgn="ctr"/>
                      <a:r>
                        <a:rPr lang="ru-RU" sz="1400" b="0" i="0" u="none" strike="noStrike">
                          <a:solidFill>
                            <a:srgbClr val="000000"/>
                          </a:solidFill>
                          <a:latin typeface="Times New Roman"/>
                        </a:rPr>
                        <a:t>2170</a:t>
                      </a:r>
                    </a:p>
                  </a:txBody>
                  <a:tcPr marL="9525" marR="9525" marT="9525" marB="0" anchor="ctr"/>
                </a:tc>
                <a:tc>
                  <a:txBody>
                    <a:bodyPr/>
                    <a:lstStyle/>
                    <a:p>
                      <a:pPr algn="ctr" fontAlgn="ctr"/>
                      <a:r>
                        <a:rPr lang="ru-RU" sz="1400" b="0" i="0" u="none" strike="noStrike" dirty="0">
                          <a:solidFill>
                            <a:srgbClr val="000000"/>
                          </a:solidFill>
                          <a:latin typeface="Times New Roman"/>
                        </a:rPr>
                        <a:t>24</a:t>
                      </a:r>
                    </a:p>
                  </a:txBody>
                  <a:tcPr marL="9525" marR="9525" marT="9525" marB="0" anchor="ctr"/>
                </a:tc>
                <a:tc>
                  <a:txBody>
                    <a:bodyPr/>
                    <a:lstStyle/>
                    <a:p>
                      <a:pPr algn="l" fontAlgn="ctr"/>
                      <a:r>
                        <a:rPr lang="ru-RU" sz="1400" b="0" i="0" u="none" strike="noStrike" dirty="0" smtClean="0">
                          <a:solidFill>
                            <a:srgbClr val="000000"/>
                          </a:solidFill>
                          <a:latin typeface="Times New Roman"/>
                        </a:rPr>
                        <a:t>Республика </a:t>
                      </a:r>
                      <a:r>
                        <a:rPr lang="ru-RU" sz="1400" b="0" i="0" u="none" strike="noStrike" dirty="0">
                          <a:solidFill>
                            <a:srgbClr val="000000"/>
                          </a:solidFill>
                          <a:latin typeface="Times New Roman"/>
                        </a:rPr>
                        <a:t>Дагестан</a:t>
                      </a:r>
                    </a:p>
                  </a:txBody>
                  <a:tcPr marL="9525" marR="9525" marT="9525" marB="0" anchor="ctr"/>
                </a:tc>
              </a:tr>
              <a:tr h="370840">
                <a:tc>
                  <a:txBody>
                    <a:bodyPr/>
                    <a:lstStyle/>
                    <a:p>
                      <a:pPr algn="l" fontAlgn="ctr"/>
                      <a:r>
                        <a:rPr lang="ru-RU" sz="1400" b="0" i="0" u="none" strike="noStrike" dirty="0">
                          <a:solidFill>
                            <a:srgbClr val="000000"/>
                          </a:solidFill>
                          <a:latin typeface="Times New Roman"/>
                        </a:rPr>
                        <a:t>Межгодовой контроль</a:t>
                      </a:r>
                    </a:p>
                  </a:txBody>
                  <a:tcPr marL="9525" marR="9525" marT="9525" marB="0" anchor="ctr"/>
                </a:tc>
                <a:tc>
                  <a:txBody>
                    <a:bodyPr/>
                    <a:lstStyle/>
                    <a:p>
                      <a:pPr algn="l" fontAlgn="ctr"/>
                      <a:r>
                        <a:rPr lang="ru-RU" sz="1400" b="0" i="0" u="none" strike="noStrike" dirty="0">
                          <a:solidFill>
                            <a:srgbClr val="000000"/>
                          </a:solidFill>
                          <a:latin typeface="Times New Roman"/>
                        </a:rPr>
                        <a:t>№37</a:t>
                      </a:r>
                    </a:p>
                  </a:txBody>
                  <a:tcPr marL="9525" marR="9525" marT="9525" marB="0" anchor="ctr"/>
                </a:tc>
                <a:tc>
                  <a:txBody>
                    <a:bodyPr/>
                    <a:lstStyle/>
                    <a:p>
                      <a:pPr algn="l" fontAlgn="ctr"/>
                      <a:r>
                        <a:rPr lang="ru-RU" sz="1400" b="0" i="0" u="none" strike="noStrike" dirty="0">
                          <a:solidFill>
                            <a:srgbClr val="000000"/>
                          </a:solidFill>
                          <a:latin typeface="Times New Roman"/>
                        </a:rPr>
                        <a:t>2170</a:t>
                      </a:r>
                    </a:p>
                  </a:txBody>
                  <a:tcPr marL="9525" marR="9525" marT="9525" marB="0" anchor="ctr"/>
                </a:tc>
                <a:tc>
                  <a:txBody>
                    <a:bodyPr/>
                    <a:lstStyle/>
                    <a:p>
                      <a:pPr algn="ctr" fontAlgn="ctr"/>
                      <a:r>
                        <a:rPr lang="ru-RU" sz="1400" b="0" i="0" u="none" strike="noStrike" dirty="0">
                          <a:solidFill>
                            <a:srgbClr val="000000"/>
                          </a:solidFill>
                          <a:latin typeface="Times New Roman"/>
                        </a:rPr>
                        <a:t>24</a:t>
                      </a:r>
                    </a:p>
                  </a:txBody>
                  <a:tcPr marL="9525" marR="9525" marT="9525" marB="0" anchor="ctr"/>
                </a:tc>
                <a:tc>
                  <a:txBody>
                    <a:bodyPr/>
                    <a:lstStyle/>
                    <a:p>
                      <a:pPr algn="l" fontAlgn="ctr"/>
                      <a:r>
                        <a:rPr lang="ru-RU" sz="1400" b="0" i="0" u="none" strike="noStrike" dirty="0">
                          <a:solidFill>
                            <a:srgbClr val="000000"/>
                          </a:solidFill>
                          <a:latin typeface="Times New Roman"/>
                        </a:rPr>
                        <a:t>Белгородская, Волгоградская, Калининградская, Тамбовская, Саратовская, Свердловская, Омская, Ульяновская области, республики Адыгея, Дагестан, Крым, Тыва, Чеченская, Пермский и Ставропольский края</a:t>
                      </a:r>
                    </a:p>
                  </a:txBody>
                  <a:tcPr marL="9525" marR="9525" marT="9525" marB="0" anchor="ctr"/>
                </a:tc>
              </a:tr>
            </a:tbl>
          </a:graphicData>
        </a:graphic>
      </p:graphicFrame>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E8E554C-6023-4FB9-8046-5AB7784B9FC8}" type="slidenum">
              <a:rPr lang="ru-RU" smtClean="0"/>
              <a:pPr>
                <a:defRPr/>
              </a:pPr>
              <a:t>54</a:t>
            </a:fld>
            <a:endParaRPr lang="ru-RU"/>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39718"/>
          </a:xfrm>
        </p:spPr>
        <p:txBody>
          <a:bodyPr/>
          <a:lstStyle/>
          <a:p>
            <a:r>
              <a:rPr lang="ru-RU" sz="2000" b="1" dirty="0" smtClean="0">
                <a:solidFill>
                  <a:srgbClr val="C00000"/>
                </a:solidFill>
                <a:latin typeface="+mn-lt"/>
              </a:rPr>
              <a:t>Обратите внимание на допущенные ошибки</a:t>
            </a:r>
            <a:endParaRPr lang="ru-RU" sz="2000" b="1" dirty="0">
              <a:solidFill>
                <a:srgbClr val="C00000"/>
              </a:solidFill>
              <a:latin typeface="+mn-lt"/>
            </a:endParaRPr>
          </a:p>
        </p:txBody>
      </p:sp>
      <p:graphicFrame>
        <p:nvGraphicFramePr>
          <p:cNvPr id="6" name="Содержимое 5"/>
          <p:cNvGraphicFramePr>
            <a:graphicFrameLocks noGrp="1"/>
          </p:cNvGraphicFramePr>
          <p:nvPr>
            <p:ph idx="1"/>
            <p:extLst>
              <p:ext uri="{D42A27DB-BD31-4B8C-83A1-F6EECF244321}">
                <p14:modId xmlns:p14="http://schemas.microsoft.com/office/powerpoint/2010/main" val="3887560934"/>
              </p:ext>
            </p:extLst>
          </p:nvPr>
        </p:nvGraphicFramePr>
        <p:xfrm>
          <a:off x="467544" y="980728"/>
          <a:ext cx="8229600" cy="5106719"/>
        </p:xfrm>
        <a:graphic>
          <a:graphicData uri="http://schemas.openxmlformats.org/drawingml/2006/table">
            <a:tbl>
              <a:tblPr firstRow="1" bandRow="1">
                <a:tableStyleId>{5C22544A-7EE6-4342-B048-85BDC9FD1C3A}</a:tableStyleId>
              </a:tblPr>
              <a:tblGrid>
                <a:gridCol w="1645920"/>
                <a:gridCol w="540054"/>
                <a:gridCol w="571504"/>
                <a:gridCol w="642942"/>
                <a:gridCol w="4829180"/>
              </a:tblGrid>
              <a:tr h="469592">
                <a:tc>
                  <a:txBody>
                    <a:bodyPr/>
                    <a:lstStyle/>
                    <a:p>
                      <a:pPr algn="ctr" fontAlgn="ctr"/>
                      <a:r>
                        <a:rPr lang="ru-RU" sz="1400" b="1" i="0" u="none" strike="noStrike" dirty="0" smtClean="0">
                          <a:solidFill>
                            <a:srgbClr val="000000"/>
                          </a:solidFill>
                          <a:latin typeface="Times New Roman"/>
                        </a:rPr>
                        <a:t>Контроль</a:t>
                      </a:r>
                      <a:endParaRPr lang="ru-RU" sz="1400" b="1" i="0" u="none" strike="noStrike" dirty="0">
                        <a:solidFill>
                          <a:srgbClr val="000000"/>
                        </a:solidFill>
                        <a:latin typeface="Times New Roman"/>
                      </a:endParaRPr>
                    </a:p>
                  </a:txBody>
                  <a:tcPr marL="9525" marR="9525" marT="9525" marB="0" anchor="ctr"/>
                </a:tc>
                <a:tc>
                  <a:txBody>
                    <a:bodyPr/>
                    <a:lstStyle/>
                    <a:p>
                      <a:pPr algn="ctr" fontAlgn="ctr"/>
                      <a:r>
                        <a:rPr lang="ru-RU" sz="1400" b="1" i="0" u="none" strike="noStrike" dirty="0" err="1">
                          <a:solidFill>
                            <a:srgbClr val="000000"/>
                          </a:solidFill>
                          <a:latin typeface="Times New Roman"/>
                        </a:rPr>
                        <a:t>Фор-ма</a:t>
                      </a:r>
                      <a:endParaRPr lang="ru-RU" sz="1400" b="1" i="0" u="none" strike="noStrike" dirty="0">
                        <a:solidFill>
                          <a:srgbClr val="000000"/>
                        </a:solidFill>
                        <a:latin typeface="Times New Roman"/>
                      </a:endParaRPr>
                    </a:p>
                  </a:txBody>
                  <a:tcPr marL="9525" marR="9525" marT="9525" marB="0" anchor="ctr"/>
                </a:tc>
                <a:tc>
                  <a:txBody>
                    <a:bodyPr/>
                    <a:lstStyle/>
                    <a:p>
                      <a:pPr algn="ctr" fontAlgn="ctr"/>
                      <a:r>
                        <a:rPr lang="ru-RU" sz="1400" b="1" i="0" u="none" strike="noStrike" dirty="0" err="1">
                          <a:solidFill>
                            <a:srgbClr val="000000"/>
                          </a:solidFill>
                          <a:latin typeface="Times New Roman"/>
                        </a:rPr>
                        <a:t>Таб-лица</a:t>
                      </a:r>
                      <a:endParaRPr lang="ru-RU" sz="1400" b="1" i="0" u="none" strike="noStrike" dirty="0">
                        <a:solidFill>
                          <a:srgbClr val="000000"/>
                        </a:solidFill>
                        <a:latin typeface="Times New Roman"/>
                      </a:endParaRPr>
                    </a:p>
                  </a:txBody>
                  <a:tcPr marL="9525" marR="9525" marT="9525" marB="0" anchor="ctr"/>
                </a:tc>
                <a:tc>
                  <a:txBody>
                    <a:bodyPr/>
                    <a:lstStyle/>
                    <a:p>
                      <a:pPr algn="ctr" fontAlgn="ctr"/>
                      <a:r>
                        <a:rPr lang="ru-RU" sz="1400" b="1" i="0" u="none" strike="noStrike" dirty="0">
                          <a:solidFill>
                            <a:srgbClr val="000000"/>
                          </a:solidFill>
                          <a:latin typeface="Times New Roman"/>
                        </a:rPr>
                        <a:t>Слайд №</a:t>
                      </a:r>
                    </a:p>
                  </a:txBody>
                  <a:tcPr marL="9525" marR="9525" marT="9525" marB="0" anchor="ctr"/>
                </a:tc>
                <a:tc>
                  <a:txBody>
                    <a:bodyPr/>
                    <a:lstStyle/>
                    <a:p>
                      <a:pPr algn="ctr" fontAlgn="ctr"/>
                      <a:r>
                        <a:rPr lang="ru-RU" sz="1400" b="1" i="0" u="none" strike="noStrike" dirty="0">
                          <a:solidFill>
                            <a:srgbClr val="000000"/>
                          </a:solidFill>
                          <a:latin typeface="Times New Roman"/>
                        </a:rPr>
                        <a:t>Регион</a:t>
                      </a:r>
                    </a:p>
                  </a:txBody>
                  <a:tcPr marL="9525" marR="9525" marT="9525" marB="0" anchor="ctr"/>
                </a:tc>
              </a:tr>
              <a:tr h="1027772">
                <a:tc>
                  <a:txBody>
                    <a:bodyPr/>
                    <a:lstStyle/>
                    <a:p>
                      <a:pPr algn="l" fontAlgn="ctr"/>
                      <a:r>
                        <a:rPr lang="ru-RU" sz="1400" b="0" i="0" u="none" strike="noStrike" dirty="0">
                          <a:solidFill>
                            <a:srgbClr val="000000"/>
                          </a:solidFill>
                          <a:latin typeface="Times New Roman"/>
                        </a:rPr>
                        <a:t>Нарушение методологии</a:t>
                      </a:r>
                    </a:p>
                  </a:txBody>
                  <a:tcPr marL="9525" marR="9525" marT="9525" marB="0" anchor="ctr"/>
                </a:tc>
                <a:tc>
                  <a:txBody>
                    <a:bodyPr/>
                    <a:lstStyle/>
                    <a:p>
                      <a:pPr algn="l" fontAlgn="ctr"/>
                      <a:r>
                        <a:rPr lang="ru-RU" sz="1400" b="0" i="0" u="none" strike="noStrike" dirty="0">
                          <a:solidFill>
                            <a:srgbClr val="000000"/>
                          </a:solidFill>
                          <a:latin typeface="Times New Roman"/>
                        </a:rPr>
                        <a:t>№37</a:t>
                      </a:r>
                    </a:p>
                  </a:txBody>
                  <a:tcPr marL="9525" marR="9525" marT="9525" marB="0" anchor="ctr"/>
                </a:tc>
                <a:tc>
                  <a:txBody>
                    <a:bodyPr/>
                    <a:lstStyle/>
                    <a:p>
                      <a:pPr algn="l" fontAlgn="ctr"/>
                      <a:r>
                        <a:rPr lang="ru-RU" sz="1400" b="0" i="0" u="none" strike="noStrike" dirty="0">
                          <a:solidFill>
                            <a:srgbClr val="000000"/>
                          </a:solidFill>
                          <a:latin typeface="Times New Roman"/>
                        </a:rPr>
                        <a:t>2200</a:t>
                      </a:r>
                    </a:p>
                  </a:txBody>
                  <a:tcPr marL="9525" marR="9525" marT="9525" marB="0" anchor="ctr"/>
                </a:tc>
                <a:tc>
                  <a:txBody>
                    <a:bodyPr/>
                    <a:lstStyle/>
                    <a:p>
                      <a:pPr algn="ctr" fontAlgn="ctr"/>
                      <a:r>
                        <a:rPr lang="ru-RU" sz="1400" b="0" i="0" u="none" strike="noStrike" dirty="0">
                          <a:solidFill>
                            <a:srgbClr val="000000"/>
                          </a:solidFill>
                          <a:latin typeface="Times New Roman"/>
                        </a:rPr>
                        <a:t>27, 28, 31</a:t>
                      </a:r>
                    </a:p>
                  </a:txBody>
                  <a:tcPr marL="9525" marR="9525" marT="9525" marB="0" anchor="ctr"/>
                </a:tc>
                <a:tc>
                  <a:txBody>
                    <a:bodyPr/>
                    <a:lstStyle/>
                    <a:p>
                      <a:pPr algn="l" fontAlgn="ctr"/>
                      <a:r>
                        <a:rPr lang="ru-RU" sz="1400" b="0" i="0" u="none" strike="noStrike" dirty="0">
                          <a:solidFill>
                            <a:srgbClr val="000000"/>
                          </a:solidFill>
                          <a:latin typeface="Times New Roman"/>
                        </a:rPr>
                        <a:t>Архангельская без АО, Белгородская, Волгоградской, Иркутской, Калужская, Новгородская, Ростовская, Самарская, Саратовская, Сахалинская Смоленская, Тульская, Ульяновской, Ярославская области, Краснодарского и Приморского краев, республики Марий Эл, </a:t>
                      </a:r>
                      <a:r>
                        <a:rPr lang="ru-RU" sz="1400" b="0" i="0" u="none" strike="noStrike" dirty="0" smtClean="0">
                          <a:solidFill>
                            <a:srgbClr val="000000"/>
                          </a:solidFill>
                          <a:latin typeface="Times New Roman"/>
                        </a:rPr>
                        <a:t>Чувашия, </a:t>
                      </a:r>
                      <a:r>
                        <a:rPr lang="ru-RU" sz="1400" b="0" i="0" u="none" strike="noStrike" dirty="0">
                          <a:solidFill>
                            <a:srgbClr val="000000"/>
                          </a:solidFill>
                          <a:latin typeface="Times New Roman"/>
                        </a:rPr>
                        <a:t>Якутия-Саха, Севастополь</a:t>
                      </a:r>
                    </a:p>
                  </a:txBody>
                  <a:tcPr marL="9525" marR="9525" marT="9525" marB="0" anchor="ctr"/>
                </a:tc>
              </a:tr>
              <a:tr h="397447">
                <a:tc>
                  <a:txBody>
                    <a:bodyPr/>
                    <a:lstStyle/>
                    <a:p>
                      <a:pPr algn="l" fontAlgn="ctr"/>
                      <a:r>
                        <a:rPr lang="ru-RU" sz="1400" b="0" i="0" u="none" strike="noStrike" dirty="0" err="1" smtClean="0">
                          <a:solidFill>
                            <a:srgbClr val="000000"/>
                          </a:solidFill>
                          <a:latin typeface="Times New Roman"/>
                        </a:rPr>
                        <a:t>Внутритабличный</a:t>
                      </a:r>
                      <a:endParaRPr lang="ru-RU" sz="1400" b="0" i="0" u="none" strike="noStrike" dirty="0">
                        <a:solidFill>
                          <a:srgbClr val="000000"/>
                        </a:solidFill>
                        <a:latin typeface="Times New Roman"/>
                      </a:endParaRPr>
                    </a:p>
                  </a:txBody>
                  <a:tcPr marL="9525" marR="9525" marT="9525" marB="0" anchor="ctr"/>
                </a:tc>
                <a:tc>
                  <a:txBody>
                    <a:bodyPr/>
                    <a:lstStyle/>
                    <a:p>
                      <a:pPr algn="l" fontAlgn="ctr"/>
                      <a:r>
                        <a:rPr lang="ru-RU" sz="1400" b="0" i="0" u="none" strike="noStrike" dirty="0">
                          <a:solidFill>
                            <a:srgbClr val="000000"/>
                          </a:solidFill>
                          <a:latin typeface="Times New Roman"/>
                        </a:rPr>
                        <a:t>№37</a:t>
                      </a:r>
                    </a:p>
                  </a:txBody>
                  <a:tcPr marL="9525" marR="9525" marT="9525" marB="0" anchor="ctr"/>
                </a:tc>
                <a:tc>
                  <a:txBody>
                    <a:bodyPr/>
                    <a:lstStyle/>
                    <a:p>
                      <a:pPr algn="l" fontAlgn="ctr"/>
                      <a:r>
                        <a:rPr lang="ru-RU" sz="1400" b="0" i="0" u="none" strike="noStrike">
                          <a:solidFill>
                            <a:srgbClr val="000000"/>
                          </a:solidFill>
                          <a:latin typeface="Times New Roman"/>
                        </a:rPr>
                        <a:t>2210</a:t>
                      </a:r>
                    </a:p>
                  </a:txBody>
                  <a:tcPr marL="9525" marR="9525" marT="9525" marB="0" anchor="ctr"/>
                </a:tc>
                <a:tc>
                  <a:txBody>
                    <a:bodyPr/>
                    <a:lstStyle/>
                    <a:p>
                      <a:pPr algn="ctr" fontAlgn="ctr"/>
                      <a:r>
                        <a:rPr lang="ru-RU" sz="1400" b="0" i="0" u="none" strike="noStrike">
                          <a:solidFill>
                            <a:srgbClr val="000000"/>
                          </a:solidFill>
                          <a:latin typeface="Times New Roman"/>
                        </a:rPr>
                        <a:t>34</a:t>
                      </a:r>
                    </a:p>
                  </a:txBody>
                  <a:tcPr marL="9525" marR="9525" marT="9525" marB="0" anchor="ctr"/>
                </a:tc>
                <a:tc>
                  <a:txBody>
                    <a:bodyPr/>
                    <a:lstStyle/>
                    <a:p>
                      <a:pPr algn="l" fontAlgn="ctr"/>
                      <a:r>
                        <a:rPr lang="ru-RU" sz="1400" b="0" i="0" u="none" strike="noStrike" dirty="0">
                          <a:solidFill>
                            <a:srgbClr val="000000"/>
                          </a:solidFill>
                          <a:latin typeface="Times New Roman"/>
                        </a:rPr>
                        <a:t>Республика </a:t>
                      </a:r>
                      <a:r>
                        <a:rPr lang="ru-RU" sz="1400" b="0" i="0" u="none" strike="noStrike" dirty="0" smtClean="0">
                          <a:solidFill>
                            <a:srgbClr val="000000"/>
                          </a:solidFill>
                          <a:latin typeface="Times New Roman"/>
                        </a:rPr>
                        <a:t>Якутия</a:t>
                      </a:r>
                      <a:endParaRPr lang="ru-RU" sz="1400" b="0" i="0" u="none" strike="noStrike" dirty="0">
                        <a:solidFill>
                          <a:srgbClr val="000000"/>
                        </a:solidFill>
                        <a:latin typeface="Times New Roman"/>
                      </a:endParaRPr>
                    </a:p>
                  </a:txBody>
                  <a:tcPr marL="9525" marR="9525" marT="9525" marB="0" anchor="ctr"/>
                </a:tc>
              </a:tr>
              <a:tr h="397447">
                <a:tc>
                  <a:txBody>
                    <a:bodyPr/>
                    <a:lstStyle/>
                    <a:p>
                      <a:pPr algn="l" fontAlgn="ctr"/>
                      <a:r>
                        <a:rPr lang="ru-RU" sz="1400" b="0" i="0" u="none" strike="noStrike" dirty="0">
                          <a:solidFill>
                            <a:srgbClr val="000000"/>
                          </a:solidFill>
                          <a:latin typeface="Times New Roman"/>
                        </a:rPr>
                        <a:t>Нарушение методологии</a:t>
                      </a:r>
                    </a:p>
                  </a:txBody>
                  <a:tcPr marL="9525" marR="9525" marT="9525" marB="0" anchor="ctr"/>
                </a:tc>
                <a:tc>
                  <a:txBody>
                    <a:bodyPr/>
                    <a:lstStyle/>
                    <a:p>
                      <a:pPr algn="l" fontAlgn="ctr"/>
                      <a:r>
                        <a:rPr lang="ru-RU" sz="1400" b="0" i="0" u="none" strike="noStrike" dirty="0">
                          <a:solidFill>
                            <a:srgbClr val="000000"/>
                          </a:solidFill>
                          <a:latin typeface="Times New Roman"/>
                        </a:rPr>
                        <a:t>№37</a:t>
                      </a:r>
                    </a:p>
                  </a:txBody>
                  <a:tcPr marL="9525" marR="9525" marT="9525" marB="0" anchor="ctr"/>
                </a:tc>
                <a:tc>
                  <a:txBody>
                    <a:bodyPr/>
                    <a:lstStyle/>
                    <a:p>
                      <a:pPr algn="l" fontAlgn="ctr"/>
                      <a:r>
                        <a:rPr lang="ru-RU" sz="1400" b="0" i="0" u="none" strike="noStrike" dirty="0">
                          <a:solidFill>
                            <a:srgbClr val="000000"/>
                          </a:solidFill>
                          <a:latin typeface="Times New Roman"/>
                        </a:rPr>
                        <a:t>2210</a:t>
                      </a:r>
                    </a:p>
                  </a:txBody>
                  <a:tcPr marL="9525" marR="9525" marT="9525" marB="0" anchor="ctr"/>
                </a:tc>
                <a:tc>
                  <a:txBody>
                    <a:bodyPr/>
                    <a:lstStyle/>
                    <a:p>
                      <a:pPr algn="ctr" fontAlgn="ctr"/>
                      <a:r>
                        <a:rPr lang="ru-RU" sz="1400" b="0" i="0" u="none" strike="noStrike">
                          <a:solidFill>
                            <a:srgbClr val="000000"/>
                          </a:solidFill>
                          <a:latin typeface="Times New Roman"/>
                        </a:rPr>
                        <a:t>35</a:t>
                      </a:r>
                    </a:p>
                  </a:txBody>
                  <a:tcPr marL="9525" marR="9525" marT="9525" marB="0" anchor="ctr"/>
                </a:tc>
                <a:tc>
                  <a:txBody>
                    <a:bodyPr/>
                    <a:lstStyle/>
                    <a:p>
                      <a:pPr algn="l" fontAlgn="ctr"/>
                      <a:r>
                        <a:rPr lang="ru-RU" sz="1400" b="0" i="0" u="none" strike="noStrike">
                          <a:solidFill>
                            <a:srgbClr val="000000"/>
                          </a:solidFill>
                          <a:latin typeface="Times New Roman"/>
                        </a:rPr>
                        <a:t>Липецкая область</a:t>
                      </a:r>
                    </a:p>
                  </a:txBody>
                  <a:tcPr marL="9525" marR="9525" marT="9525" marB="0" anchor="ctr"/>
                </a:tc>
              </a:tr>
              <a:tr h="469592">
                <a:tc>
                  <a:txBody>
                    <a:bodyPr/>
                    <a:lstStyle/>
                    <a:p>
                      <a:pPr algn="l" fontAlgn="ctr"/>
                      <a:r>
                        <a:rPr lang="ru-RU" sz="1400" b="0" i="0" u="none" strike="noStrike" dirty="0" err="1" smtClean="0">
                          <a:solidFill>
                            <a:srgbClr val="000000"/>
                          </a:solidFill>
                          <a:latin typeface="Times New Roman"/>
                        </a:rPr>
                        <a:t>Внутритабличный</a:t>
                      </a:r>
                      <a:endParaRPr lang="ru-RU" sz="1400" b="0" i="0" u="none" strike="noStrike" dirty="0">
                        <a:solidFill>
                          <a:srgbClr val="000000"/>
                        </a:solidFill>
                        <a:latin typeface="Times New Roman"/>
                      </a:endParaRPr>
                    </a:p>
                  </a:txBody>
                  <a:tcPr marL="9525" marR="9525" marT="9525" marB="0" anchor="ctr"/>
                </a:tc>
                <a:tc>
                  <a:txBody>
                    <a:bodyPr/>
                    <a:lstStyle/>
                    <a:p>
                      <a:pPr algn="l" fontAlgn="ctr"/>
                      <a:r>
                        <a:rPr lang="ru-RU" sz="1400" b="0" i="0" u="none" strike="noStrike" dirty="0">
                          <a:solidFill>
                            <a:srgbClr val="000000"/>
                          </a:solidFill>
                          <a:latin typeface="Times New Roman"/>
                        </a:rPr>
                        <a:t>№37</a:t>
                      </a:r>
                    </a:p>
                  </a:txBody>
                  <a:tcPr marL="9525" marR="9525" marT="9525" marB="0" anchor="ctr"/>
                </a:tc>
                <a:tc>
                  <a:txBody>
                    <a:bodyPr/>
                    <a:lstStyle/>
                    <a:p>
                      <a:pPr algn="l" fontAlgn="ctr"/>
                      <a:r>
                        <a:rPr lang="ru-RU" sz="1400" b="0" i="0" u="none" strike="noStrike" dirty="0">
                          <a:solidFill>
                            <a:srgbClr val="000000"/>
                          </a:solidFill>
                          <a:latin typeface="Times New Roman"/>
                        </a:rPr>
                        <a:t>2300</a:t>
                      </a:r>
                    </a:p>
                  </a:txBody>
                  <a:tcPr marL="9525" marR="9525" marT="9525" marB="0" anchor="ctr"/>
                </a:tc>
                <a:tc>
                  <a:txBody>
                    <a:bodyPr/>
                    <a:lstStyle/>
                    <a:p>
                      <a:pPr algn="ctr" fontAlgn="ctr"/>
                      <a:r>
                        <a:rPr lang="ru-RU" sz="1400" b="0" i="0" u="none" strike="noStrike" dirty="0">
                          <a:solidFill>
                            <a:srgbClr val="000000"/>
                          </a:solidFill>
                          <a:latin typeface="Times New Roman"/>
                        </a:rPr>
                        <a:t>36</a:t>
                      </a:r>
                    </a:p>
                  </a:txBody>
                  <a:tcPr marL="9525" marR="9525" marT="9525" marB="0" anchor="ctr"/>
                </a:tc>
                <a:tc>
                  <a:txBody>
                    <a:bodyPr/>
                    <a:lstStyle/>
                    <a:p>
                      <a:pPr algn="l" fontAlgn="ctr"/>
                      <a:r>
                        <a:rPr lang="ru-RU" sz="1400" b="0" i="0" u="none" strike="noStrike" dirty="0">
                          <a:solidFill>
                            <a:srgbClr val="000000"/>
                          </a:solidFill>
                          <a:latin typeface="Times New Roman"/>
                        </a:rPr>
                        <a:t>Белгородская область</a:t>
                      </a:r>
                    </a:p>
                  </a:txBody>
                  <a:tcPr marL="9525" marR="9525" marT="9525" marB="0" anchor="ctr"/>
                </a:tc>
              </a:tr>
              <a:tr h="397447">
                <a:tc>
                  <a:txBody>
                    <a:bodyPr/>
                    <a:lstStyle/>
                    <a:p>
                      <a:pPr algn="l" fontAlgn="ctr"/>
                      <a:r>
                        <a:rPr lang="ru-RU" sz="1400" b="0" i="0" u="none" strike="noStrike" dirty="0" smtClean="0">
                          <a:solidFill>
                            <a:srgbClr val="000000"/>
                          </a:solidFill>
                          <a:latin typeface="Times New Roman"/>
                        </a:rPr>
                        <a:t>Межгодовой</a:t>
                      </a:r>
                      <a:endParaRPr lang="ru-RU" sz="1400" b="0" i="0" u="none" strike="noStrike" dirty="0">
                        <a:solidFill>
                          <a:srgbClr val="000000"/>
                        </a:solidFill>
                        <a:latin typeface="Times New Roman"/>
                      </a:endParaRPr>
                    </a:p>
                  </a:txBody>
                  <a:tcPr marL="9525" marR="9525" marT="9525" marB="0" anchor="ctr"/>
                </a:tc>
                <a:tc>
                  <a:txBody>
                    <a:bodyPr/>
                    <a:lstStyle/>
                    <a:p>
                      <a:pPr algn="l" fontAlgn="ctr"/>
                      <a:r>
                        <a:rPr lang="ru-RU" sz="1400" b="0" i="0" u="none" strike="noStrike">
                          <a:solidFill>
                            <a:srgbClr val="000000"/>
                          </a:solidFill>
                          <a:latin typeface="Times New Roman"/>
                        </a:rPr>
                        <a:t>№37</a:t>
                      </a:r>
                    </a:p>
                  </a:txBody>
                  <a:tcPr marL="9525" marR="9525" marT="9525" marB="0" anchor="ctr"/>
                </a:tc>
                <a:tc>
                  <a:txBody>
                    <a:bodyPr/>
                    <a:lstStyle/>
                    <a:p>
                      <a:pPr algn="l" fontAlgn="ctr"/>
                      <a:r>
                        <a:rPr lang="ru-RU" sz="1400" b="0" i="0" u="none" strike="noStrike" dirty="0" smtClean="0">
                          <a:solidFill>
                            <a:srgbClr val="000000"/>
                          </a:solidFill>
                          <a:latin typeface="Times New Roman"/>
                        </a:rPr>
                        <a:t>2300</a:t>
                      </a:r>
                      <a:endParaRPr lang="ru-RU" sz="1400" b="0" i="0" u="none" strike="noStrike" dirty="0">
                        <a:solidFill>
                          <a:srgbClr val="000000"/>
                        </a:solidFill>
                        <a:latin typeface="Times New Roman"/>
                      </a:endParaRPr>
                    </a:p>
                  </a:txBody>
                  <a:tcPr marL="9525" marR="9525" marT="9525" marB="0" anchor="ctr"/>
                </a:tc>
                <a:tc>
                  <a:txBody>
                    <a:bodyPr/>
                    <a:lstStyle/>
                    <a:p>
                      <a:pPr algn="ctr" fontAlgn="ctr"/>
                      <a:r>
                        <a:rPr lang="ru-RU" sz="1400" b="0" i="0" u="none" strike="noStrike" dirty="0">
                          <a:solidFill>
                            <a:srgbClr val="000000"/>
                          </a:solidFill>
                          <a:latin typeface="Times New Roman"/>
                        </a:rPr>
                        <a:t>38</a:t>
                      </a:r>
                    </a:p>
                  </a:txBody>
                  <a:tcPr marL="9525" marR="9525" marT="9525" marB="0" anchor="ctr"/>
                </a:tc>
                <a:tc>
                  <a:txBody>
                    <a:bodyPr/>
                    <a:lstStyle/>
                    <a:p>
                      <a:pPr algn="l" fontAlgn="ctr"/>
                      <a:r>
                        <a:rPr lang="ru-RU" sz="1400" b="0" i="0" u="none" strike="noStrike" dirty="0">
                          <a:solidFill>
                            <a:srgbClr val="000000"/>
                          </a:solidFill>
                          <a:latin typeface="Times New Roman"/>
                        </a:rPr>
                        <a:t>республики Адыгея, Калмыкия, Коми, Самарской области, Санкт-Петербург</a:t>
                      </a:r>
                    </a:p>
                  </a:txBody>
                  <a:tcPr marL="9525" marR="9525" marT="9525" marB="0" anchor="ctr"/>
                </a:tc>
              </a:tr>
              <a:tr h="928931">
                <a:tc>
                  <a:txBody>
                    <a:bodyPr/>
                    <a:lstStyle/>
                    <a:p>
                      <a:pPr algn="l" fontAlgn="ctr"/>
                      <a:r>
                        <a:rPr lang="ru-RU" sz="1400" b="0" i="0" u="none" strike="noStrike" dirty="0" smtClean="0">
                          <a:solidFill>
                            <a:srgbClr val="000000"/>
                          </a:solidFill>
                          <a:latin typeface="Times New Roman"/>
                        </a:rPr>
                        <a:t>Межгодовой</a:t>
                      </a:r>
                      <a:endParaRPr lang="ru-RU" sz="1400" b="0" i="0" u="none" strike="noStrike" dirty="0">
                        <a:solidFill>
                          <a:srgbClr val="000000"/>
                        </a:solidFill>
                        <a:latin typeface="Times New Roman"/>
                      </a:endParaRPr>
                    </a:p>
                  </a:txBody>
                  <a:tcPr marL="9525" marR="9525" marT="9525" marB="0" anchor="ctr"/>
                </a:tc>
                <a:tc>
                  <a:txBody>
                    <a:bodyPr/>
                    <a:lstStyle/>
                    <a:p>
                      <a:pPr algn="l" fontAlgn="ctr"/>
                      <a:r>
                        <a:rPr lang="ru-RU" sz="1400" b="0" i="0" u="none" strike="noStrike">
                          <a:solidFill>
                            <a:srgbClr val="000000"/>
                          </a:solidFill>
                          <a:latin typeface="Times New Roman"/>
                        </a:rPr>
                        <a:t>№37</a:t>
                      </a:r>
                    </a:p>
                  </a:txBody>
                  <a:tcPr marL="9525" marR="9525" marT="9525" marB="0" anchor="ctr"/>
                </a:tc>
                <a:tc>
                  <a:txBody>
                    <a:bodyPr/>
                    <a:lstStyle/>
                    <a:p>
                      <a:pPr algn="l" fontAlgn="ctr"/>
                      <a:r>
                        <a:rPr lang="ru-RU" sz="1400" b="0" i="0" u="none" strike="noStrike">
                          <a:solidFill>
                            <a:srgbClr val="000000"/>
                          </a:solidFill>
                          <a:latin typeface="Times New Roman"/>
                        </a:rPr>
                        <a:t>2300, строки 19, 20, 21, 23</a:t>
                      </a:r>
                    </a:p>
                  </a:txBody>
                  <a:tcPr marL="9525" marR="9525" marT="9525" marB="0" anchor="ctr"/>
                </a:tc>
                <a:tc>
                  <a:txBody>
                    <a:bodyPr/>
                    <a:lstStyle/>
                    <a:p>
                      <a:pPr algn="ctr" fontAlgn="ctr"/>
                      <a:r>
                        <a:rPr lang="ru-RU" sz="1400" b="0" i="0" u="none" strike="noStrike">
                          <a:solidFill>
                            <a:srgbClr val="000000"/>
                          </a:solidFill>
                          <a:latin typeface="Times New Roman"/>
                        </a:rPr>
                        <a:t>38</a:t>
                      </a:r>
                    </a:p>
                  </a:txBody>
                  <a:tcPr marL="9525" marR="9525" marT="9525" marB="0" anchor="ctr"/>
                </a:tc>
                <a:tc>
                  <a:txBody>
                    <a:bodyPr/>
                    <a:lstStyle/>
                    <a:p>
                      <a:pPr algn="l" fontAlgn="ctr"/>
                      <a:r>
                        <a:rPr lang="ru-RU" sz="1400" b="0" i="0" u="none" strike="noStrike" dirty="0">
                          <a:solidFill>
                            <a:srgbClr val="000000"/>
                          </a:solidFill>
                          <a:latin typeface="Times New Roman"/>
                        </a:rPr>
                        <a:t>Москва, Санкт-Петербург, Севастополь, области Оренбургская, Орловская, Псковская, Самарская, Саратовская, республики Кабардино-Балкарская, Чеченская, Якутия-Саха.</a:t>
                      </a:r>
                    </a:p>
                  </a:txBody>
                  <a:tcPr marL="9525" marR="9525" marT="9525" marB="0" anchor="ctr"/>
                </a:tc>
              </a:tr>
              <a:tr h="422750">
                <a:tc>
                  <a:txBody>
                    <a:bodyPr/>
                    <a:lstStyle/>
                    <a:p>
                      <a:pPr algn="l" fontAlgn="ctr"/>
                      <a:r>
                        <a:rPr lang="ru-RU" sz="1400" b="0" i="0" u="none" strike="noStrike" dirty="0" smtClean="0">
                          <a:solidFill>
                            <a:srgbClr val="000000"/>
                          </a:solidFill>
                          <a:latin typeface="Times New Roman"/>
                        </a:rPr>
                        <a:t>Межтабличный</a:t>
                      </a:r>
                      <a:endParaRPr lang="ru-RU" sz="1400" b="0" i="0" u="none" strike="noStrike" dirty="0">
                        <a:solidFill>
                          <a:srgbClr val="000000"/>
                        </a:solidFill>
                        <a:latin typeface="Times New Roman"/>
                      </a:endParaRPr>
                    </a:p>
                  </a:txBody>
                  <a:tcPr marL="9525" marR="9525" marT="9525" marB="0" anchor="ctr"/>
                </a:tc>
                <a:tc>
                  <a:txBody>
                    <a:bodyPr/>
                    <a:lstStyle/>
                    <a:p>
                      <a:pPr algn="l" fontAlgn="ctr"/>
                      <a:r>
                        <a:rPr lang="ru-RU" sz="1400" b="0" i="0" u="none" strike="noStrike">
                          <a:solidFill>
                            <a:srgbClr val="000000"/>
                          </a:solidFill>
                          <a:latin typeface="Times New Roman"/>
                        </a:rPr>
                        <a:t>№37</a:t>
                      </a:r>
                    </a:p>
                  </a:txBody>
                  <a:tcPr marL="9525" marR="9525" marT="9525" marB="0" anchor="ctr"/>
                </a:tc>
                <a:tc>
                  <a:txBody>
                    <a:bodyPr/>
                    <a:lstStyle/>
                    <a:p>
                      <a:pPr algn="l" fontAlgn="ctr"/>
                      <a:r>
                        <a:rPr lang="ru-RU" sz="1400" b="0" i="0" u="none" strike="noStrike">
                          <a:solidFill>
                            <a:srgbClr val="000000"/>
                          </a:solidFill>
                          <a:latin typeface="Times New Roman"/>
                        </a:rPr>
                        <a:t>2301</a:t>
                      </a:r>
                    </a:p>
                  </a:txBody>
                  <a:tcPr marL="9525" marR="9525" marT="9525" marB="0" anchor="ctr"/>
                </a:tc>
                <a:tc>
                  <a:txBody>
                    <a:bodyPr/>
                    <a:lstStyle/>
                    <a:p>
                      <a:pPr algn="ctr" fontAlgn="ctr"/>
                      <a:r>
                        <a:rPr lang="ru-RU" sz="1400" b="0" i="0" u="none" strike="noStrike">
                          <a:solidFill>
                            <a:srgbClr val="000000"/>
                          </a:solidFill>
                          <a:latin typeface="Times New Roman"/>
                        </a:rPr>
                        <a:t>42</a:t>
                      </a:r>
                    </a:p>
                  </a:txBody>
                  <a:tcPr marL="9525" marR="9525" marT="9525" marB="0" anchor="ctr"/>
                </a:tc>
                <a:tc>
                  <a:txBody>
                    <a:bodyPr/>
                    <a:lstStyle/>
                    <a:p>
                      <a:pPr algn="l" fontAlgn="ctr"/>
                      <a:r>
                        <a:rPr lang="ru-RU" sz="1400" b="0" i="0" u="none" strike="noStrike" dirty="0">
                          <a:solidFill>
                            <a:srgbClr val="000000"/>
                          </a:solidFill>
                          <a:latin typeface="Times New Roman"/>
                        </a:rPr>
                        <a:t>Свердловская область, республика Кабардино-Балкария</a:t>
                      </a:r>
                    </a:p>
                  </a:txBody>
                  <a:tcPr marL="9525" marR="9525" marT="9525" marB="0" anchor="ctr"/>
                </a:tc>
              </a:tr>
              <a:tr h="469592">
                <a:tc>
                  <a:txBody>
                    <a:bodyPr/>
                    <a:lstStyle/>
                    <a:p>
                      <a:pPr algn="l" fontAlgn="ctr"/>
                      <a:r>
                        <a:rPr lang="ru-RU" sz="1400" b="0" i="0" u="none" strike="noStrike" dirty="0" smtClean="0">
                          <a:solidFill>
                            <a:srgbClr val="000000"/>
                          </a:solidFill>
                          <a:latin typeface="Times New Roman"/>
                        </a:rPr>
                        <a:t>Межтабличный</a:t>
                      </a:r>
                      <a:endParaRPr lang="ru-RU" sz="1400" b="0" i="0" u="none" strike="noStrike" dirty="0">
                        <a:solidFill>
                          <a:srgbClr val="000000"/>
                        </a:solidFill>
                        <a:latin typeface="Times New Roman"/>
                      </a:endParaRPr>
                    </a:p>
                  </a:txBody>
                  <a:tcPr marL="9525" marR="9525" marT="9525" marB="0" anchor="ctr"/>
                </a:tc>
                <a:tc>
                  <a:txBody>
                    <a:bodyPr/>
                    <a:lstStyle/>
                    <a:p>
                      <a:pPr algn="l" fontAlgn="ctr"/>
                      <a:r>
                        <a:rPr lang="ru-RU" sz="1400" b="0" i="0" u="none" strike="noStrike">
                          <a:solidFill>
                            <a:srgbClr val="000000"/>
                          </a:solidFill>
                          <a:latin typeface="Times New Roman"/>
                        </a:rPr>
                        <a:t>№37</a:t>
                      </a:r>
                    </a:p>
                  </a:txBody>
                  <a:tcPr marL="9525" marR="9525" marT="9525" marB="0" anchor="ctr"/>
                </a:tc>
                <a:tc>
                  <a:txBody>
                    <a:bodyPr/>
                    <a:lstStyle/>
                    <a:p>
                      <a:pPr algn="l" fontAlgn="ctr"/>
                      <a:r>
                        <a:rPr lang="ru-RU" sz="1400" b="0" i="0" u="none" strike="noStrike">
                          <a:solidFill>
                            <a:srgbClr val="000000"/>
                          </a:solidFill>
                          <a:latin typeface="Times New Roman"/>
                        </a:rPr>
                        <a:t>2310</a:t>
                      </a:r>
                    </a:p>
                  </a:txBody>
                  <a:tcPr marL="9525" marR="9525" marT="9525" marB="0" anchor="ctr"/>
                </a:tc>
                <a:tc>
                  <a:txBody>
                    <a:bodyPr/>
                    <a:lstStyle/>
                    <a:p>
                      <a:pPr algn="ctr" fontAlgn="ctr"/>
                      <a:r>
                        <a:rPr lang="ru-RU" sz="1400" b="0" i="0" u="none" strike="noStrike">
                          <a:solidFill>
                            <a:srgbClr val="000000"/>
                          </a:solidFill>
                          <a:latin typeface="Times New Roman"/>
                        </a:rPr>
                        <a:t>43</a:t>
                      </a:r>
                    </a:p>
                  </a:txBody>
                  <a:tcPr marL="9525" marR="9525" marT="9525" marB="0" anchor="ctr"/>
                </a:tc>
                <a:tc>
                  <a:txBody>
                    <a:bodyPr/>
                    <a:lstStyle/>
                    <a:p>
                      <a:pPr algn="l" fontAlgn="ctr"/>
                      <a:r>
                        <a:rPr lang="ru-RU" sz="1400" b="0" i="0" u="none" strike="noStrike" dirty="0">
                          <a:solidFill>
                            <a:srgbClr val="000000"/>
                          </a:solidFill>
                          <a:latin typeface="Times New Roman"/>
                        </a:rPr>
                        <a:t>Владимирская область, Чеченская республика</a:t>
                      </a:r>
                    </a:p>
                  </a:txBody>
                  <a:tcPr marL="9525" marR="9525" marT="9525" marB="0" anchor="ctr"/>
                </a:tc>
              </a:tr>
            </a:tbl>
          </a:graphicData>
        </a:graphic>
      </p:graphicFrame>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E8E554C-6023-4FB9-8046-5AB7784B9FC8}" type="slidenum">
              <a:rPr lang="ru-RU" smtClean="0"/>
              <a:pPr>
                <a:defRPr/>
              </a:pPr>
              <a:t>55</a:t>
            </a:fld>
            <a:endParaRPr lang="ru-RU"/>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latin typeface="Times New Roman" pitchFamily="18" charset="0"/>
                <a:cs typeface="Times New Roman" pitchFamily="18" charset="0"/>
              </a:rPr>
              <a:t>Часть </a:t>
            </a:r>
            <a:r>
              <a:rPr lang="en-US" dirty="0" smtClean="0">
                <a:latin typeface="Times New Roman" pitchFamily="18" charset="0"/>
                <a:cs typeface="Times New Roman" pitchFamily="18" charset="0"/>
              </a:rPr>
              <a:t>II</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a:xfrm>
            <a:off x="457200" y="2500306"/>
            <a:ext cx="8229600" cy="3625857"/>
          </a:xfrm>
        </p:spPr>
        <p:txBody>
          <a:bodyPr/>
          <a:lstStyle/>
          <a:p>
            <a:pPr algn="ctr">
              <a:buNone/>
            </a:pPr>
            <a:r>
              <a:rPr lang="ru-RU" sz="4400" dirty="0" smtClean="0"/>
              <a:t>Межформенные проверки</a:t>
            </a:r>
            <a:endParaRPr lang="ru-RU" sz="4400" dirty="0"/>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E8E554C-6023-4FB9-8046-5AB7784B9FC8}" type="slidenum">
              <a:rPr lang="ru-RU" smtClean="0"/>
              <a:pPr>
                <a:defRPr/>
              </a:pPr>
              <a:t>56</a:t>
            </a:fld>
            <a:endParaRPr lang="ru-RU"/>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457200" y="274638"/>
            <a:ext cx="8229600" cy="1219200"/>
          </a:xfrm>
        </p:spPr>
        <p:txBody>
          <a:bodyPr/>
          <a:lstStyle/>
          <a:p>
            <a:pPr>
              <a:defRPr/>
            </a:pPr>
            <a:r>
              <a:rPr lang="ru-RU" sz="2800" b="1" dirty="0" smtClean="0">
                <a:solidFill>
                  <a:schemeClr val="tx1"/>
                </a:solidFill>
                <a:latin typeface="+mn-lt"/>
              </a:rPr>
              <a:t>Расхождение по впервые выявленным</a:t>
            </a:r>
            <a:br>
              <a:rPr lang="ru-RU" sz="2800" b="1" dirty="0" smtClean="0">
                <a:solidFill>
                  <a:schemeClr val="tx1"/>
                </a:solidFill>
                <a:latin typeface="+mn-lt"/>
              </a:rPr>
            </a:br>
            <a:r>
              <a:rPr lang="ru-RU" sz="2800" b="1" dirty="0" smtClean="0">
                <a:solidFill>
                  <a:srgbClr val="C00000"/>
                </a:solidFill>
                <a:latin typeface="+mn-lt"/>
                <a:sym typeface="Wingdings" pitchFamily="2" charset="2"/>
              </a:rPr>
              <a:t> Для 2016 года проверка изменена!</a:t>
            </a:r>
            <a:endParaRPr lang="ru-RU" sz="2800" b="1" dirty="0" smtClean="0">
              <a:solidFill>
                <a:schemeClr val="tx1"/>
              </a:solidFill>
              <a:latin typeface="+mn-lt"/>
            </a:endParaRPr>
          </a:p>
        </p:txBody>
      </p:sp>
      <p:sp>
        <p:nvSpPr>
          <p:cNvPr id="79874" name="Rectangle 3"/>
          <p:cNvSpPr>
            <a:spLocks noGrp="1" noChangeArrowheads="1"/>
          </p:cNvSpPr>
          <p:nvPr>
            <p:ph type="body" idx="1"/>
          </p:nvPr>
        </p:nvSpPr>
        <p:spPr>
          <a:xfrm>
            <a:off x="457200" y="1673225"/>
            <a:ext cx="8229600" cy="4452938"/>
          </a:xfrm>
        </p:spPr>
        <p:txBody>
          <a:bodyPr/>
          <a:lstStyle/>
          <a:p>
            <a:pPr>
              <a:buFontTx/>
              <a:buNone/>
            </a:pPr>
            <a:r>
              <a:rPr lang="ru-RU" dirty="0" smtClean="0"/>
              <a:t>   </a:t>
            </a:r>
            <a:r>
              <a:rPr lang="ru-RU" sz="2800" dirty="0" smtClean="0"/>
              <a:t>Число пациентов с заболеваниями, зарегистрированными впервые в жизни, показанные </a:t>
            </a:r>
            <a:r>
              <a:rPr lang="ru-RU" sz="2800" b="1" dirty="0" smtClean="0"/>
              <a:t>в форме №11</a:t>
            </a:r>
            <a:r>
              <a:rPr lang="ru-RU" sz="2800" dirty="0" smtClean="0"/>
              <a:t> (</a:t>
            </a:r>
            <a:r>
              <a:rPr lang="ru-RU" sz="2800" b="1" dirty="0" smtClean="0"/>
              <a:t>строка 1 граф 4 таблица 2000 </a:t>
            </a:r>
            <a:r>
              <a:rPr lang="ru-RU" sz="2800" dirty="0" smtClean="0"/>
              <a:t>) равно числу пациентов, «взятых по наблюдение в течение года впервые в жизни», показанных в </a:t>
            </a:r>
            <a:r>
              <a:rPr lang="ru-RU" sz="2800" b="1" dirty="0" smtClean="0"/>
              <a:t>форме №37</a:t>
            </a:r>
            <a:r>
              <a:rPr lang="ru-RU" sz="2800" dirty="0" smtClean="0"/>
              <a:t> (</a:t>
            </a:r>
            <a:r>
              <a:rPr lang="ru-RU" sz="2800" b="1" dirty="0" smtClean="0"/>
              <a:t>строка 11 граф 5 таблица 2100 </a:t>
            </a:r>
            <a:r>
              <a:rPr lang="ru-RU" sz="2800" dirty="0" smtClean="0"/>
              <a:t>). Аналогичные проверки проводятся для соответствующих категорий заболеваний. </a:t>
            </a:r>
            <a:r>
              <a:rPr lang="ru-RU" sz="2800" b="1" dirty="0" smtClean="0">
                <a:solidFill>
                  <a:srgbClr val="0000FF"/>
                </a:solidFill>
                <a:sym typeface="Wingdings" pitchFamily="2" charset="2"/>
              </a:rPr>
              <a:t></a:t>
            </a:r>
            <a:r>
              <a:rPr lang="ru-RU" sz="2800" b="1" dirty="0" smtClean="0">
                <a:sym typeface="Wingdings" pitchFamily="2" charset="2"/>
              </a:rPr>
              <a:t> </a:t>
            </a:r>
          </a:p>
          <a:p>
            <a:pPr>
              <a:buFontTx/>
              <a:buNone/>
            </a:pPr>
            <a:r>
              <a:rPr lang="ru-RU" sz="2800" b="1" dirty="0" smtClean="0">
                <a:solidFill>
                  <a:srgbClr val="C00000"/>
                </a:solidFill>
                <a:sym typeface="Wingdings" pitchFamily="2" charset="2"/>
              </a:rPr>
              <a:t>    </a:t>
            </a:r>
            <a:endParaRPr lang="ru-RU" sz="2800" b="1" dirty="0" smtClean="0">
              <a:solidFill>
                <a:srgbClr val="C00000"/>
              </a:solidFill>
            </a:endParaRP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57</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a:xfrm>
            <a:off x="457200" y="274638"/>
            <a:ext cx="8229600" cy="442912"/>
          </a:xfrm>
        </p:spPr>
        <p:txBody>
          <a:bodyPr/>
          <a:lstStyle/>
          <a:p>
            <a:pPr>
              <a:lnSpc>
                <a:spcPct val="80000"/>
              </a:lnSpc>
              <a:defRPr/>
            </a:pPr>
            <a:r>
              <a:rPr lang="ru-RU" altLang="ru-RU" sz="2800" b="1" dirty="0" smtClean="0">
                <a:latin typeface="+mn-lt"/>
              </a:rPr>
              <a:t>Межформенная проверка форм №37 и №14</a:t>
            </a:r>
            <a:r>
              <a:rPr lang="ru-RU" altLang="ru-RU" sz="2400" b="1" dirty="0" smtClean="0">
                <a:latin typeface="+mn-lt"/>
              </a:rPr>
              <a:t> </a:t>
            </a:r>
          </a:p>
        </p:txBody>
      </p:sp>
      <p:sp>
        <p:nvSpPr>
          <p:cNvPr id="95235" name="Rectangle 3"/>
          <p:cNvSpPr>
            <a:spLocks noGrp="1" noChangeArrowheads="1"/>
          </p:cNvSpPr>
          <p:nvPr>
            <p:ph type="body" idx="1"/>
          </p:nvPr>
        </p:nvSpPr>
        <p:spPr>
          <a:xfrm>
            <a:off x="127000" y="806450"/>
            <a:ext cx="8801100" cy="5600700"/>
          </a:xfrm>
        </p:spPr>
        <p:txBody>
          <a:bodyPr/>
          <a:lstStyle/>
          <a:p>
            <a:pPr>
              <a:lnSpc>
                <a:spcPct val="80000"/>
              </a:lnSpc>
              <a:buFontTx/>
              <a:buNone/>
            </a:pPr>
            <a:r>
              <a:rPr lang="ru-RU" altLang="ru-RU" sz="2000" dirty="0" smtClean="0"/>
              <a:t>	</a:t>
            </a:r>
            <a:r>
              <a:rPr lang="ru-RU" altLang="ru-RU" sz="1900" dirty="0" smtClean="0"/>
              <a:t>Число выбывших пациентов в форме 37  должно координироваться с числом выбывших в </a:t>
            </a:r>
            <a:r>
              <a:rPr lang="ru-RU" altLang="ru-RU" sz="1900" b="1" dirty="0" smtClean="0"/>
              <a:t>форме 14 («Сведения о деятельности  подразделений медицинской организации, оказывающих медицинскую помощь в стационарных условиях»)</a:t>
            </a:r>
            <a:r>
              <a:rPr lang="ru-RU" altLang="ru-RU" sz="1900" dirty="0" smtClean="0"/>
              <a:t>. При проверке этих показателей следует иметь в виду, что в форме 37 в таблице 2300 в графе 10 показываются все выбывшие пациенты, включая умерших и переведенных в другие стационары, а в форме 14 выписанные и умершие показаны в разных графах таблицы 2000 по строке 6.1. </a:t>
            </a:r>
          </a:p>
          <a:p>
            <a:pPr>
              <a:lnSpc>
                <a:spcPct val="80000"/>
              </a:lnSpc>
              <a:buFontTx/>
              <a:buNone/>
            </a:pPr>
            <a:r>
              <a:rPr lang="ru-RU" altLang="ru-RU" sz="1900" b="1" dirty="0" smtClean="0"/>
              <a:t>      Межформенная проверка для </a:t>
            </a:r>
            <a:r>
              <a:rPr lang="ru-RU" altLang="ru-RU" sz="1900" b="1" dirty="0" smtClean="0">
                <a:solidFill>
                  <a:srgbClr val="CC0000"/>
                </a:solidFill>
              </a:rPr>
              <a:t>самостоятельного наркологической организации:</a:t>
            </a:r>
          </a:p>
          <a:p>
            <a:pPr>
              <a:lnSpc>
                <a:spcPct val="80000"/>
              </a:lnSpc>
              <a:buFontTx/>
              <a:buNone/>
            </a:pPr>
            <a:r>
              <a:rPr lang="ru-RU" altLang="ru-RU" sz="1900" dirty="0" smtClean="0"/>
              <a:t>	Число выбывших в форме №37 (строка 18 графа 10 таблица 2300 ) </a:t>
            </a:r>
            <a:r>
              <a:rPr lang="en-US" altLang="ru-RU" sz="1900" b="1" dirty="0" smtClean="0"/>
              <a:t>=</a:t>
            </a:r>
            <a:r>
              <a:rPr lang="ru-RU" altLang="ru-RU" sz="1900" dirty="0" smtClean="0"/>
              <a:t> число выписанных в форме №14  (сумма строк 6.1 по графам 4 + 22 таблицы 2000) </a:t>
            </a:r>
            <a:r>
              <a:rPr lang="ru-RU" altLang="ru-RU" sz="1900" b="1" dirty="0" smtClean="0"/>
              <a:t>+</a:t>
            </a:r>
            <a:r>
              <a:rPr lang="ru-RU" altLang="ru-RU" sz="1900" dirty="0" smtClean="0"/>
              <a:t> число умерших  в форме №14 (сумма строк 6.1 по графам 8 </a:t>
            </a:r>
            <a:r>
              <a:rPr lang="ru-RU" altLang="ru-RU" sz="1900" b="1" dirty="0" smtClean="0"/>
              <a:t>+ </a:t>
            </a:r>
            <a:r>
              <a:rPr lang="ru-RU" altLang="ru-RU" sz="1900" dirty="0" smtClean="0"/>
              <a:t>28 таблицы 2000)+ число переведенных в форме №14 (таблица 2100 графа 1).</a:t>
            </a:r>
          </a:p>
          <a:p>
            <a:pPr>
              <a:lnSpc>
                <a:spcPct val="80000"/>
              </a:lnSpc>
              <a:buFontTx/>
              <a:buNone/>
            </a:pPr>
            <a:endParaRPr lang="ru-RU" altLang="ru-RU" sz="1900" dirty="0" smtClean="0"/>
          </a:p>
          <a:p>
            <a:pPr>
              <a:lnSpc>
                <a:spcPct val="80000"/>
              </a:lnSpc>
              <a:buFontTx/>
              <a:buNone/>
            </a:pPr>
            <a:r>
              <a:rPr lang="ru-RU" altLang="ru-RU" sz="1900" b="1" dirty="0" smtClean="0"/>
              <a:t>     Межформенная проверка </a:t>
            </a:r>
            <a:r>
              <a:rPr lang="ru-RU" altLang="ru-RU" sz="1900" b="1" dirty="0" smtClean="0">
                <a:solidFill>
                  <a:srgbClr val="CC0000"/>
                </a:solidFill>
              </a:rPr>
              <a:t>на уровне свода по региону.</a:t>
            </a:r>
            <a:r>
              <a:rPr lang="ru-RU" altLang="ru-RU" sz="1900" dirty="0" smtClean="0"/>
              <a:t> Поскольку пациенты с наркологическими расстройствами могут госпитализироваться на терапевтические, токсикологические и иные койки многопрофильных стационаров, допускается различное соотношение показателей, за исключением равенства. </a:t>
            </a:r>
            <a:r>
              <a:rPr lang="ru-RU" altLang="ru-RU" sz="1900" dirty="0" smtClean="0">
                <a:solidFill>
                  <a:srgbClr val="C00000"/>
                </a:solidFill>
              </a:rPr>
              <a:t>Равенство, заложенное в УК ЦНИИОИЗ – условное, дается для сравнения и анализа.</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58</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defRPr/>
            </a:pPr>
            <a:r>
              <a:rPr lang="ru-RU" altLang="ru-RU" sz="3600" b="1" dirty="0" smtClean="0">
                <a:solidFill>
                  <a:srgbClr val="C00000"/>
                </a:solidFill>
                <a:latin typeface="+mn-lt"/>
              </a:rPr>
              <a:t>Просьба о предоставлении информация</a:t>
            </a:r>
            <a:endParaRPr lang="ru-RU" sz="3600" dirty="0">
              <a:solidFill>
                <a:srgbClr val="C00000"/>
              </a:solidFill>
              <a:latin typeface="+mn-lt"/>
            </a:endParaRPr>
          </a:p>
        </p:txBody>
      </p:sp>
      <p:sp>
        <p:nvSpPr>
          <p:cNvPr id="96258" name="Содержимое 2"/>
          <p:cNvSpPr>
            <a:spLocks noGrp="1"/>
          </p:cNvSpPr>
          <p:nvPr>
            <p:ph idx="1"/>
          </p:nvPr>
        </p:nvSpPr>
        <p:spPr/>
        <p:txBody>
          <a:bodyPr/>
          <a:lstStyle/>
          <a:p>
            <a:pPr>
              <a:buFontTx/>
              <a:buNone/>
            </a:pPr>
            <a:r>
              <a:rPr lang="ru-RU" dirty="0" smtClean="0"/>
              <a:t>     В случае, если число пациентов, умерших от наркологических заболеваний на непрофильных койках (форма №14 таблица 2000 строка 6.1 сумма граф 8 и 28) больше 10 человек, необходимо предоставить патолого-анатомическое заключение, подтверждающее причину смерти от наркологического заболевания.</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59</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457200" y="228600"/>
            <a:ext cx="8229600" cy="1422400"/>
          </a:xfrm>
        </p:spPr>
        <p:txBody>
          <a:bodyPr/>
          <a:lstStyle/>
          <a:p>
            <a:pPr>
              <a:defRPr/>
            </a:pPr>
            <a:r>
              <a:rPr lang="ru-RU" altLang="ru-RU" sz="2600" b="1" dirty="0" smtClean="0">
                <a:latin typeface="+mn-lt"/>
              </a:rPr>
              <a:t>(</a:t>
            </a:r>
            <a:r>
              <a:rPr lang="ru-RU" altLang="ru-RU" sz="2400" b="1" dirty="0" smtClean="0">
                <a:latin typeface="+mn-lt"/>
              </a:rPr>
              <a:t>2000) Число заболеваний наркологическими расстройствами, зарегистрированных организацией впервые в жизни</a:t>
            </a:r>
            <a:r>
              <a:rPr lang="ru-RU" altLang="ru-RU" sz="2600" b="1" dirty="0" smtClean="0"/>
              <a:t/>
            </a:r>
            <a:br>
              <a:rPr lang="ru-RU" altLang="ru-RU" sz="2600" b="1" dirty="0" smtClean="0"/>
            </a:br>
            <a:endParaRPr lang="ru-RU" sz="2600" b="1" dirty="0" smtClean="0"/>
          </a:p>
        </p:txBody>
      </p:sp>
      <p:sp>
        <p:nvSpPr>
          <p:cNvPr id="25602" name="Rectangle 3"/>
          <p:cNvSpPr>
            <a:spLocks noGrp="1" noChangeArrowheads="1"/>
          </p:cNvSpPr>
          <p:nvPr>
            <p:ph type="body" idx="1"/>
          </p:nvPr>
        </p:nvSpPr>
        <p:spPr>
          <a:xfrm>
            <a:off x="457200" y="1517650"/>
            <a:ext cx="8229600" cy="4978400"/>
          </a:xfrm>
        </p:spPr>
        <p:txBody>
          <a:bodyPr/>
          <a:lstStyle/>
          <a:p>
            <a:pPr>
              <a:lnSpc>
                <a:spcPct val="90000"/>
              </a:lnSpc>
              <a:buFontTx/>
              <a:buNone/>
            </a:pPr>
            <a:r>
              <a:rPr lang="ru-RU" sz="2000" b="1" dirty="0" smtClean="0"/>
              <a:t>	</a:t>
            </a:r>
            <a:r>
              <a:rPr lang="ru-RU" sz="2400" b="1" dirty="0" smtClean="0"/>
              <a:t>Внутритабличная проверка:</a:t>
            </a:r>
          </a:p>
          <a:p>
            <a:pPr>
              <a:lnSpc>
                <a:spcPct val="90000"/>
              </a:lnSpc>
            </a:pPr>
            <a:r>
              <a:rPr lang="ru-RU" sz="2400" dirty="0" smtClean="0"/>
              <a:t>строка 1 </a:t>
            </a:r>
            <a:r>
              <a:rPr lang="ru-RU" sz="2400" b="1" dirty="0" smtClean="0"/>
              <a:t>=</a:t>
            </a:r>
            <a:r>
              <a:rPr lang="ru-RU" sz="2400" dirty="0" smtClean="0"/>
              <a:t> строки 2</a:t>
            </a:r>
            <a:r>
              <a:rPr lang="ru-RU" sz="2400" b="1" dirty="0" smtClean="0"/>
              <a:t>+</a:t>
            </a:r>
            <a:r>
              <a:rPr lang="ru-RU" sz="2400" dirty="0" smtClean="0"/>
              <a:t>4</a:t>
            </a:r>
            <a:r>
              <a:rPr lang="ru-RU" sz="2400" b="1" dirty="0" smtClean="0"/>
              <a:t>+</a:t>
            </a:r>
            <a:r>
              <a:rPr lang="ru-RU" sz="2400" dirty="0" smtClean="0"/>
              <a:t>8</a:t>
            </a:r>
            <a:r>
              <a:rPr lang="ru-RU" sz="2400" b="1" dirty="0" smtClean="0"/>
              <a:t>+</a:t>
            </a:r>
            <a:r>
              <a:rPr lang="ru-RU" sz="2400" dirty="0" smtClean="0"/>
              <a:t>14</a:t>
            </a:r>
            <a:r>
              <a:rPr lang="ru-RU" sz="2400" b="1" dirty="0" smtClean="0"/>
              <a:t>+</a:t>
            </a:r>
            <a:r>
              <a:rPr lang="ru-RU" sz="2400" dirty="0" smtClean="0"/>
              <a:t>15</a:t>
            </a:r>
            <a:r>
              <a:rPr lang="ru-RU" sz="2400" b="1" dirty="0" smtClean="0"/>
              <a:t>+</a:t>
            </a:r>
            <a:r>
              <a:rPr lang="ru-RU" sz="2400" dirty="0" smtClean="0"/>
              <a:t>16</a:t>
            </a:r>
            <a:r>
              <a:rPr lang="ru-RU" sz="2400" b="1" dirty="0" smtClean="0"/>
              <a:t>+</a:t>
            </a:r>
            <a:r>
              <a:rPr lang="ru-RU" sz="2400" dirty="0" smtClean="0"/>
              <a:t>17 по всем графам;</a:t>
            </a:r>
          </a:p>
          <a:p>
            <a:pPr>
              <a:lnSpc>
                <a:spcPct val="90000"/>
              </a:lnSpc>
            </a:pPr>
            <a:r>
              <a:rPr lang="ru-RU" sz="2400" dirty="0" smtClean="0"/>
              <a:t>строка 18 </a:t>
            </a:r>
            <a:r>
              <a:rPr lang="ru-RU" sz="2400" b="1" dirty="0" smtClean="0"/>
              <a:t>&lt;</a:t>
            </a:r>
            <a:r>
              <a:rPr lang="ru-RU" sz="2400" dirty="0" smtClean="0"/>
              <a:t> строки 8</a:t>
            </a:r>
            <a:r>
              <a:rPr lang="ru-RU" sz="2400" b="1" dirty="0" smtClean="0"/>
              <a:t>+</a:t>
            </a:r>
            <a:r>
              <a:rPr lang="ru-RU" sz="2400" dirty="0" smtClean="0"/>
              <a:t>16;</a:t>
            </a:r>
          </a:p>
          <a:p>
            <a:pPr>
              <a:lnSpc>
                <a:spcPct val="90000"/>
              </a:lnSpc>
            </a:pPr>
            <a:r>
              <a:rPr lang="ru-RU" sz="2400" dirty="0" smtClean="0"/>
              <a:t>«общее числа больных с диагнозом, установленным впервые в жизни»</a:t>
            </a:r>
            <a:r>
              <a:rPr lang="ru-RU" sz="2400" b="1" dirty="0" smtClean="0"/>
              <a:t> больше </a:t>
            </a:r>
            <a:r>
              <a:rPr lang="ru-RU" sz="2400" dirty="0" smtClean="0"/>
              <a:t>соответственных граф «число больных с впервые в жизни установленным диагнозом – сельских жителей». </a:t>
            </a:r>
            <a:endParaRPr lang="ru-RU" sz="2400" b="1" dirty="0" smtClean="0">
              <a:solidFill>
                <a:srgbClr val="FF0000"/>
              </a:solidFill>
              <a:sym typeface="Wingdings" panose="05000000000000000000" pitchFamily="2" charset="2"/>
            </a:endParaRPr>
          </a:p>
          <a:p>
            <a:pPr>
              <a:lnSpc>
                <a:spcPct val="90000"/>
              </a:lnSpc>
            </a:pPr>
            <a:r>
              <a:rPr lang="ru-RU" sz="2400" b="1" dirty="0"/>
              <a:t>«Зарегистрировано </a:t>
            </a:r>
            <a:r>
              <a:rPr lang="ru-RU" sz="2400" b="1" dirty="0" smtClean="0"/>
              <a:t> первичных больных</a:t>
            </a:r>
            <a:r>
              <a:rPr lang="ru-RU" sz="2400" dirty="0" smtClean="0"/>
              <a:t> </a:t>
            </a:r>
            <a:r>
              <a:rPr lang="ru-RU" sz="2400" b="1" dirty="0"/>
              <a:t>в течение года - всего</a:t>
            </a:r>
            <a:r>
              <a:rPr lang="ru-RU" sz="2400" dirty="0"/>
              <a:t>» </a:t>
            </a:r>
            <a:r>
              <a:rPr lang="ru-RU" sz="2400" b="1" dirty="0"/>
              <a:t>больше </a:t>
            </a:r>
            <a:r>
              <a:rPr lang="ru-RU" sz="2400" dirty="0" smtClean="0"/>
              <a:t>числа первичных «</a:t>
            </a:r>
            <a:r>
              <a:rPr lang="ru-RU" sz="2400" b="1" dirty="0" smtClean="0"/>
              <a:t>женщин</a:t>
            </a:r>
            <a:r>
              <a:rPr lang="ru-RU" sz="2400" dirty="0" smtClean="0"/>
              <a:t>».</a:t>
            </a:r>
            <a:r>
              <a:rPr lang="ru-RU" sz="2400" b="1" dirty="0">
                <a:solidFill>
                  <a:srgbClr val="FF0000"/>
                </a:solidFill>
                <a:sym typeface="Wingdings" panose="05000000000000000000" pitchFamily="2" charset="2"/>
              </a:rPr>
              <a:t> </a:t>
            </a:r>
            <a:endParaRPr lang="ru-RU" sz="2400" dirty="0">
              <a:solidFill>
                <a:srgbClr val="0000FF"/>
              </a:solidFill>
            </a:endParaRPr>
          </a:p>
          <a:p>
            <a:pPr>
              <a:lnSpc>
                <a:spcPct val="90000"/>
              </a:lnSpc>
              <a:buFontTx/>
              <a:buNone/>
            </a:pPr>
            <a:r>
              <a:rPr lang="ru-RU" sz="2400" b="1" dirty="0" smtClean="0"/>
              <a:t>	Межгодовая проверка </a:t>
            </a:r>
            <a:r>
              <a:rPr lang="ru-RU" sz="2400" dirty="0" smtClean="0"/>
              <a:t>численности потребителей инъекционных наркотиков (таблица 2000 строка18 предыдущего года </a:t>
            </a:r>
            <a:r>
              <a:rPr lang="ru-RU" sz="2400" b="1" dirty="0" smtClean="0"/>
              <a:t>=</a:t>
            </a:r>
            <a:r>
              <a:rPr lang="ru-RU" sz="2400" dirty="0" smtClean="0"/>
              <a:t> таблица 2000 строка 18 отчетного года).</a:t>
            </a:r>
            <a:r>
              <a:rPr lang="ru-RU" sz="2400" dirty="0" smtClean="0">
                <a:solidFill>
                  <a:srgbClr val="C00000"/>
                </a:solidFill>
              </a:rPr>
              <a:t> Контроль условный,</a:t>
            </a:r>
            <a:r>
              <a:rPr lang="ru-RU" altLang="ru-RU" sz="2400" dirty="0" smtClean="0">
                <a:solidFill>
                  <a:srgbClr val="C00000"/>
                </a:solidFill>
              </a:rPr>
              <a:t> дается для сравнения и анализа.             </a:t>
            </a:r>
            <a:r>
              <a:rPr lang="ru-RU" altLang="ru-RU" sz="2000" dirty="0" smtClean="0">
                <a:solidFill>
                  <a:srgbClr val="C00000"/>
                </a:solidFill>
              </a:rPr>
              <a:t>       </a:t>
            </a:r>
          </a:p>
          <a:p>
            <a:pPr>
              <a:lnSpc>
                <a:spcPct val="90000"/>
              </a:lnSpc>
              <a:buFontTx/>
              <a:buNone/>
            </a:pPr>
            <a:r>
              <a:rPr lang="ru-RU" altLang="ru-RU" sz="1600" dirty="0" smtClean="0"/>
              <a:t>                                                                                                                                                      </a:t>
            </a:r>
            <a:endParaRPr lang="ru-RU" sz="1600" dirty="0" smtClean="0"/>
          </a:p>
          <a:p>
            <a:pPr>
              <a:lnSpc>
                <a:spcPct val="90000"/>
              </a:lnSpc>
            </a:pPr>
            <a:endParaRPr lang="ru-RU" sz="2000" dirty="0" smtClean="0"/>
          </a:p>
          <a:p>
            <a:pPr>
              <a:lnSpc>
                <a:spcPct val="90000"/>
              </a:lnSpc>
            </a:pPr>
            <a:endParaRPr lang="ru-RU" sz="20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6</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457200" y="274638"/>
            <a:ext cx="8229600" cy="4549775"/>
          </a:xfrm>
        </p:spPr>
        <p:txBody>
          <a:bodyPr/>
          <a:lstStyle/>
          <a:p>
            <a:pPr>
              <a:defRPr/>
            </a:pPr>
            <a:r>
              <a:rPr lang="ru-RU" altLang="ru-RU" sz="4000" b="1" dirty="0" smtClean="0">
                <a:latin typeface="+mn-lt"/>
              </a:rPr>
              <a:t>Межформенная проверка</a:t>
            </a:r>
            <a:br>
              <a:rPr lang="ru-RU" altLang="ru-RU" sz="4000" b="1" dirty="0" smtClean="0">
                <a:latin typeface="+mn-lt"/>
              </a:rPr>
            </a:br>
            <a:r>
              <a:rPr lang="ru-RU" altLang="ru-RU" sz="4000" b="1" dirty="0" smtClean="0">
                <a:latin typeface="+mn-lt"/>
              </a:rPr>
              <a:t>форм №37 и №30</a:t>
            </a:r>
            <a:endParaRPr lang="ru-RU" sz="4000" b="1" dirty="0" smtClean="0">
              <a:latin typeface="+mn-lt"/>
            </a:endParaRPr>
          </a:p>
        </p:txBody>
      </p:sp>
      <p:sp>
        <p:nvSpPr>
          <p:cNvPr id="5" name="Номер слайда 4"/>
          <p:cNvSpPr>
            <a:spLocks noGrp="1"/>
          </p:cNvSpPr>
          <p:nvPr>
            <p:ph type="sldNum" sz="quarter" idx="12"/>
          </p:nvPr>
        </p:nvSpPr>
        <p:spPr/>
        <p:txBody>
          <a:bodyPr/>
          <a:lstStyle/>
          <a:p>
            <a:pPr>
              <a:defRPr/>
            </a:pPr>
            <a:fld id="{EE8E554C-6023-4FB9-8046-5AB7784B9FC8}" type="slidenum">
              <a:rPr lang="ru-RU" smtClean="0"/>
              <a:pPr>
                <a:defRPr/>
              </a:pPr>
              <a:t>60</a:t>
            </a:fld>
            <a:endParaRPr lang="ru-RU"/>
          </a:p>
        </p:txBody>
      </p:sp>
      <p:sp>
        <p:nvSpPr>
          <p:cNvPr id="6" name="Нижний колонтитул 5"/>
          <p:cNvSpPr>
            <a:spLocks noGrp="1"/>
          </p:cNvSpPr>
          <p:nvPr>
            <p:ph type="ftr" sz="quarter" idx="11"/>
          </p:nvPr>
        </p:nvSpPr>
        <p:spPr/>
        <p:txBody>
          <a:bodyPr/>
          <a:lstStyle/>
          <a:p>
            <a:pPr>
              <a:defRPr/>
            </a:pPr>
            <a:endParaRPr lang="ru-RU"/>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88065" name="Rectangle 2"/>
          <p:cNvSpPr>
            <a:spLocks noGrp="1" noChangeArrowheads="1"/>
          </p:cNvSpPr>
          <p:nvPr>
            <p:ph type="title"/>
          </p:nvPr>
        </p:nvSpPr>
        <p:spPr>
          <a:xfrm>
            <a:off x="431800" y="233363"/>
            <a:ext cx="8229600" cy="409555"/>
          </a:xfrm>
        </p:spPr>
        <p:txBody>
          <a:bodyPr/>
          <a:lstStyle/>
          <a:p>
            <a:pPr>
              <a:defRPr/>
            </a:pPr>
            <a:r>
              <a:rPr lang="ru-RU" altLang="ru-RU" sz="2800" b="1" dirty="0" smtClean="0">
                <a:solidFill>
                  <a:schemeClr val="tx1"/>
                </a:solidFill>
                <a:latin typeface="+mn-lt"/>
              </a:rPr>
              <a:t>Занятые должности</a:t>
            </a:r>
            <a:endParaRPr lang="ru-RU" sz="2800" b="1" dirty="0" smtClean="0">
              <a:solidFill>
                <a:schemeClr val="tx1"/>
              </a:solidFill>
              <a:latin typeface="+mn-lt"/>
            </a:endParaRPr>
          </a:p>
        </p:txBody>
      </p:sp>
      <p:sp>
        <p:nvSpPr>
          <p:cNvPr id="98306" name="Rectangle 3"/>
          <p:cNvSpPr>
            <a:spLocks noGrp="1" noChangeArrowheads="1"/>
          </p:cNvSpPr>
          <p:nvPr>
            <p:ph type="body" idx="1"/>
          </p:nvPr>
        </p:nvSpPr>
        <p:spPr>
          <a:xfrm>
            <a:off x="161925" y="785794"/>
            <a:ext cx="8730555" cy="5703906"/>
          </a:xfrm>
        </p:spPr>
        <p:txBody>
          <a:bodyPr/>
          <a:lstStyle/>
          <a:p>
            <a:pPr>
              <a:lnSpc>
                <a:spcPct val="80000"/>
              </a:lnSpc>
              <a:buFontTx/>
              <a:buNone/>
            </a:pPr>
            <a:r>
              <a:rPr lang="ru-RU" altLang="ru-RU" sz="2000" b="1" dirty="0" smtClean="0"/>
              <a:t>      В форме №37</a:t>
            </a:r>
            <a:r>
              <a:rPr lang="ru-RU" altLang="ru-RU" sz="2000" dirty="0" smtClean="0"/>
              <a:t> в таблице 2200 показываются занятые должности участковых и иных наркологов, оказывающих наркологическую помощь   по территориальному принципу. </a:t>
            </a:r>
          </a:p>
          <a:p>
            <a:pPr>
              <a:lnSpc>
                <a:spcPct val="80000"/>
              </a:lnSpc>
              <a:buFontTx/>
              <a:buNone/>
            </a:pPr>
            <a:r>
              <a:rPr lang="ru-RU" altLang="ru-RU" sz="2000" dirty="0" smtClean="0"/>
              <a:t>      </a:t>
            </a:r>
            <a:r>
              <a:rPr lang="ru-RU" altLang="ru-RU" sz="2000" b="1" dirty="0" smtClean="0"/>
              <a:t>В форме №30</a:t>
            </a:r>
            <a:r>
              <a:rPr lang="ru-RU" altLang="ru-RU" sz="2000" dirty="0" smtClean="0"/>
              <a:t> «Сведения о медицинской организации» в разделе </a:t>
            </a:r>
            <a:r>
              <a:rPr lang="en-US" altLang="ru-RU" sz="2000" dirty="0" smtClean="0"/>
              <a:t>II</a:t>
            </a:r>
            <a:r>
              <a:rPr lang="ru-RU" altLang="ru-RU" sz="2000" dirty="0" smtClean="0"/>
              <a:t> «Штаты медицинской организации» </a:t>
            </a:r>
            <a:r>
              <a:rPr lang="ru-RU" sz="2000" dirty="0" smtClean="0"/>
              <a:t>в </a:t>
            </a:r>
            <a:r>
              <a:rPr lang="ru-RU" altLang="ru-RU" sz="2000" dirty="0" smtClean="0"/>
              <a:t>таблице 1100 «</a:t>
            </a:r>
            <a:r>
              <a:rPr lang="ru-RU" sz="2000" dirty="0" smtClean="0"/>
              <a:t>Должности и физические лица медицинской организации» </a:t>
            </a:r>
            <a:r>
              <a:rPr lang="ru-RU" altLang="ru-RU" sz="2000" dirty="0" smtClean="0"/>
              <a:t>в строке 73 графе 6 показываются все занятые должности психиатров-наркологов в амбулаторных подразделениях наркологических и иных организаций: участковые и иные наркологи на амбулаторном приеме</a:t>
            </a:r>
            <a:r>
              <a:rPr lang="ru-RU" altLang="ru-RU" sz="2000" dirty="0"/>
              <a:t>, </a:t>
            </a:r>
            <a:r>
              <a:rPr lang="ru-RU" altLang="ru-RU" sz="2000" dirty="0" smtClean="0"/>
              <a:t>в дневных стационарах, в кабинетах медицинского </a:t>
            </a:r>
            <a:r>
              <a:rPr lang="ru-RU" sz="2000" dirty="0" smtClean="0"/>
              <a:t>освидетельствования,</a:t>
            </a:r>
            <a:r>
              <a:rPr lang="ru-RU" altLang="ru-RU" sz="2000" dirty="0" smtClean="0"/>
              <a:t> экспертизы, платных услуг, анонимного лечения, консультативного приема и др., а также наркологи, работающие в организациях иного профиля (центрах профилактики, здоровья, СПИД-центрах и др.).</a:t>
            </a:r>
          </a:p>
          <a:p>
            <a:pPr>
              <a:lnSpc>
                <a:spcPct val="80000"/>
              </a:lnSpc>
              <a:buFontTx/>
              <a:buNone/>
            </a:pPr>
            <a:r>
              <a:rPr lang="ru-RU" altLang="ru-RU" sz="2000" b="1" dirty="0" smtClean="0"/>
              <a:t>	Межформенная проверка </a:t>
            </a:r>
            <a:r>
              <a:rPr lang="ru-RU" altLang="ru-RU" sz="2000" b="1" dirty="0" smtClean="0">
                <a:solidFill>
                  <a:srgbClr val="CC0000"/>
                </a:solidFill>
              </a:rPr>
              <a:t>на уровне самостоятельной наркологической организации</a:t>
            </a:r>
            <a:r>
              <a:rPr lang="ru-RU" altLang="ru-RU" sz="2000" dirty="0" smtClean="0"/>
              <a:t> сумма строк 1 </a:t>
            </a:r>
            <a:r>
              <a:rPr lang="ru-RU" altLang="ru-RU" sz="2000" b="1" dirty="0" smtClean="0"/>
              <a:t>+ </a:t>
            </a:r>
            <a:r>
              <a:rPr lang="ru-RU" altLang="ru-RU" sz="2000" dirty="0" smtClean="0"/>
              <a:t>2 по графе 3 таблицы 2200  формы №37  </a:t>
            </a:r>
            <a:r>
              <a:rPr lang="ru-RU" altLang="ru-RU" sz="2000" b="1" dirty="0" smtClean="0"/>
              <a:t>=&lt; </a:t>
            </a:r>
            <a:r>
              <a:rPr lang="ru-RU" altLang="ru-RU" sz="2000" dirty="0" smtClean="0"/>
              <a:t>строка 73 по графе 6 таблицы 1100 формы №30. </a:t>
            </a:r>
          </a:p>
          <a:p>
            <a:pPr>
              <a:lnSpc>
                <a:spcPct val="80000"/>
              </a:lnSpc>
              <a:buFontTx/>
              <a:buNone/>
            </a:pPr>
            <a:r>
              <a:rPr lang="ru-RU" altLang="ru-RU" sz="2000" b="1" dirty="0" smtClean="0"/>
              <a:t>     Межформенная проверка </a:t>
            </a:r>
            <a:r>
              <a:rPr lang="ru-RU" altLang="ru-RU" sz="2000" b="1" dirty="0" smtClean="0">
                <a:solidFill>
                  <a:srgbClr val="C00000"/>
                </a:solidFill>
              </a:rPr>
              <a:t>на уровне свода по региону:</a:t>
            </a:r>
            <a:r>
              <a:rPr lang="ru-RU" altLang="ru-RU" sz="2000" dirty="0" smtClean="0">
                <a:solidFill>
                  <a:srgbClr val="C00000"/>
                </a:solidFill>
              </a:rPr>
              <a:t> </a:t>
            </a:r>
            <a:r>
              <a:rPr lang="ru-RU" altLang="ru-RU" sz="2000" dirty="0" smtClean="0"/>
              <a:t>сумма строк 1 </a:t>
            </a:r>
            <a:r>
              <a:rPr lang="ru-RU" altLang="ru-RU" sz="2000" b="1" dirty="0" smtClean="0"/>
              <a:t>+ </a:t>
            </a:r>
            <a:r>
              <a:rPr lang="ru-RU" altLang="ru-RU" sz="2000" dirty="0" smtClean="0"/>
              <a:t>2 по графе 3 таблицы 2200  формы №37  </a:t>
            </a:r>
            <a:r>
              <a:rPr lang="ru-RU" altLang="ru-RU" sz="2000" b="1" dirty="0" smtClean="0"/>
              <a:t>&lt;= </a:t>
            </a:r>
            <a:r>
              <a:rPr lang="ru-RU" altLang="ru-RU" sz="2000" dirty="0" smtClean="0"/>
              <a:t>строка 73 по графе 6 таблицы 1100 формы №30.</a:t>
            </a:r>
            <a:r>
              <a:rPr lang="ru-RU" altLang="ru-RU" sz="2000" dirty="0" smtClean="0">
                <a:solidFill>
                  <a:srgbClr val="008000"/>
                </a:solidFill>
              </a:rPr>
              <a:t> </a:t>
            </a:r>
            <a:r>
              <a:rPr lang="ru-RU" altLang="ru-RU" sz="2000" b="1" dirty="0" smtClean="0">
                <a:solidFill>
                  <a:srgbClr val="0000FF"/>
                </a:solidFill>
                <a:sym typeface="Wingdings" pitchFamily="2" charset="2"/>
              </a:rPr>
              <a:t></a:t>
            </a:r>
            <a:r>
              <a:rPr lang="ru-RU" altLang="ru-RU" sz="2000" dirty="0" smtClean="0">
                <a:solidFill>
                  <a:srgbClr val="008000"/>
                </a:solidFill>
              </a:rPr>
              <a:t> </a:t>
            </a:r>
          </a:p>
          <a:p>
            <a:pPr>
              <a:lnSpc>
                <a:spcPct val="80000"/>
              </a:lnSpc>
              <a:buFontTx/>
              <a:buNone/>
            </a:pPr>
            <a:r>
              <a:rPr lang="ru-RU" altLang="ru-RU" sz="2000" dirty="0" smtClean="0"/>
              <a:t>      </a:t>
            </a:r>
            <a:endParaRPr lang="ru-RU" sz="20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61</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39784"/>
          </a:xfrm>
        </p:spPr>
        <p:txBody>
          <a:bodyPr/>
          <a:lstStyle/>
          <a:p>
            <a:r>
              <a:rPr lang="ru-RU" altLang="ru-RU" sz="2800" b="1" dirty="0" smtClean="0">
                <a:solidFill>
                  <a:schemeClr val="tx1"/>
                </a:solidFill>
                <a:latin typeface="+mn-lt"/>
              </a:rPr>
              <a:t>Занятые должности психотерапевтов, психологов и социальных работников в амбулаторных подразделениях</a:t>
            </a:r>
            <a:endParaRPr lang="ru-RU" sz="2800" dirty="0">
              <a:solidFill>
                <a:schemeClr val="tx1"/>
              </a:solidFill>
              <a:latin typeface="+mn-lt"/>
            </a:endParaRPr>
          </a:p>
        </p:txBody>
      </p:sp>
      <p:sp>
        <p:nvSpPr>
          <p:cNvPr id="3" name="Содержимое 2"/>
          <p:cNvSpPr>
            <a:spLocks noGrp="1"/>
          </p:cNvSpPr>
          <p:nvPr>
            <p:ph idx="1"/>
          </p:nvPr>
        </p:nvSpPr>
        <p:spPr>
          <a:xfrm>
            <a:off x="142844" y="1484784"/>
            <a:ext cx="8786874" cy="4873174"/>
          </a:xfrm>
        </p:spPr>
        <p:txBody>
          <a:bodyPr/>
          <a:lstStyle/>
          <a:p>
            <a:pPr>
              <a:buNone/>
            </a:pPr>
            <a:r>
              <a:rPr lang="ru-RU" altLang="ru-RU" sz="2000" dirty="0" smtClean="0"/>
              <a:t>     </a:t>
            </a:r>
            <a:r>
              <a:rPr lang="ru-RU" altLang="ru-RU" sz="2000" b="1" dirty="0" smtClean="0"/>
              <a:t>Межформенная проверка по занятым должностям психотерапевтов</a:t>
            </a:r>
          </a:p>
          <a:p>
            <a:pPr>
              <a:buNone/>
            </a:pPr>
            <a:r>
              <a:rPr lang="ru-RU" altLang="ru-RU" sz="2000" b="1" dirty="0" smtClean="0"/>
              <a:t>     </a:t>
            </a:r>
            <a:r>
              <a:rPr lang="ru-RU" altLang="ru-RU" sz="2000" b="1" dirty="0" smtClean="0">
                <a:solidFill>
                  <a:srgbClr val="CC0000"/>
                </a:solidFill>
              </a:rPr>
              <a:t>на уровне самостоятельной наркологической организации</a:t>
            </a:r>
            <a:r>
              <a:rPr lang="ru-RU" altLang="ru-RU" sz="2000" b="1" dirty="0" smtClean="0">
                <a:solidFill>
                  <a:srgbClr val="008000"/>
                </a:solidFill>
              </a:rPr>
              <a:t> </a:t>
            </a:r>
            <a:r>
              <a:rPr lang="ru-RU" altLang="ru-RU" sz="2000" dirty="0" smtClean="0"/>
              <a:t>строка 3 по графе 3 таблицы 2200  формы №37  </a:t>
            </a:r>
            <a:r>
              <a:rPr lang="ru-RU" altLang="ru-RU" sz="2000" b="1" dirty="0" smtClean="0"/>
              <a:t>= </a:t>
            </a:r>
            <a:r>
              <a:rPr lang="ru-RU" altLang="ru-RU" sz="2000" dirty="0" smtClean="0"/>
              <a:t>строка 75 по графе 6 таблицы 1100 формы №30.</a:t>
            </a:r>
          </a:p>
          <a:p>
            <a:pPr>
              <a:buNone/>
            </a:pPr>
            <a:r>
              <a:rPr lang="ru-RU" altLang="ru-RU" sz="2000" dirty="0" smtClean="0">
                <a:solidFill>
                  <a:srgbClr val="008000"/>
                </a:solidFill>
              </a:rPr>
              <a:t> 	</a:t>
            </a:r>
            <a:r>
              <a:rPr lang="ru-RU" altLang="ru-RU" sz="2000" b="1" dirty="0" smtClean="0"/>
              <a:t>Межформенная проверка по занятым должностям психотерапевтов</a:t>
            </a:r>
          </a:p>
          <a:p>
            <a:pPr>
              <a:buNone/>
            </a:pPr>
            <a:r>
              <a:rPr lang="ru-RU" altLang="ru-RU" sz="2000" b="1" dirty="0" smtClean="0">
                <a:solidFill>
                  <a:srgbClr val="CC0000"/>
                </a:solidFill>
              </a:rPr>
              <a:t>     на уровне свода по региону:</a:t>
            </a:r>
            <a:r>
              <a:rPr lang="ru-RU" altLang="ru-RU" sz="2000" b="1" dirty="0" smtClean="0">
                <a:solidFill>
                  <a:srgbClr val="008000"/>
                </a:solidFill>
              </a:rPr>
              <a:t> </a:t>
            </a:r>
            <a:r>
              <a:rPr lang="ru-RU" altLang="ru-RU" sz="2000" dirty="0" smtClean="0"/>
              <a:t>строка 3 по графе 3 таблицы 2200  формы №37  </a:t>
            </a:r>
            <a:r>
              <a:rPr lang="en-US" altLang="ru-RU" sz="2000" b="1" dirty="0" smtClean="0"/>
              <a:t>&lt;</a:t>
            </a:r>
            <a:r>
              <a:rPr lang="ru-RU" altLang="ru-RU" sz="2000" b="1" dirty="0" smtClean="0"/>
              <a:t> </a:t>
            </a:r>
            <a:r>
              <a:rPr lang="ru-RU" altLang="ru-RU" sz="2000" dirty="0" smtClean="0"/>
              <a:t>строка 75 по графе 6 таблицы 1100 формы №30.</a:t>
            </a:r>
          </a:p>
          <a:p>
            <a:pPr>
              <a:buNone/>
            </a:pPr>
            <a:r>
              <a:rPr lang="ru-RU" altLang="ru-RU" sz="2000" dirty="0" smtClean="0">
                <a:solidFill>
                  <a:srgbClr val="008000"/>
                </a:solidFill>
              </a:rPr>
              <a:t>      </a:t>
            </a:r>
            <a:r>
              <a:rPr lang="ru-RU" altLang="ru-RU" sz="2000" b="1" dirty="0" smtClean="0"/>
              <a:t>Межформенная проверка по занятым должностям психологов (социальных работников) </a:t>
            </a:r>
            <a:r>
              <a:rPr lang="ru-RU" altLang="ru-RU" sz="2000" b="1" dirty="0" smtClean="0">
                <a:solidFill>
                  <a:srgbClr val="CC0000"/>
                </a:solidFill>
              </a:rPr>
              <a:t>на уровне самостоятельной наркологической организации:</a:t>
            </a:r>
            <a:r>
              <a:rPr lang="ru-RU" altLang="ru-RU" sz="2000" b="1" dirty="0" smtClean="0">
                <a:solidFill>
                  <a:srgbClr val="008000"/>
                </a:solidFill>
              </a:rPr>
              <a:t> </a:t>
            </a:r>
            <a:r>
              <a:rPr lang="ru-RU" altLang="ru-RU" sz="2000" dirty="0" smtClean="0"/>
              <a:t>строка 1 (3) по графе 3 таблицы 2210 формы №37 = строка 132 (218) по графе 6 таблицы 1100 формы №30</a:t>
            </a:r>
          </a:p>
          <a:p>
            <a:pPr>
              <a:buNone/>
            </a:pPr>
            <a:r>
              <a:rPr lang="ru-RU" altLang="ru-RU" sz="2000" dirty="0" smtClean="0">
                <a:solidFill>
                  <a:srgbClr val="008000"/>
                </a:solidFill>
              </a:rPr>
              <a:t>      </a:t>
            </a:r>
            <a:r>
              <a:rPr lang="ru-RU" altLang="ru-RU" sz="2000" b="1" dirty="0" smtClean="0"/>
              <a:t>Межформенная проверка по занятым должностям психологов (социальных работников) </a:t>
            </a:r>
            <a:r>
              <a:rPr lang="ru-RU" altLang="ru-RU" sz="2000" b="1" dirty="0" smtClean="0">
                <a:solidFill>
                  <a:srgbClr val="CC0000"/>
                </a:solidFill>
              </a:rPr>
              <a:t>на уровне свода по региону: </a:t>
            </a:r>
            <a:r>
              <a:rPr lang="ru-RU" altLang="ru-RU" sz="2000" dirty="0" smtClean="0"/>
              <a:t>строка 1 (3) по графе 3 таблицы 2210 формы №37 </a:t>
            </a:r>
            <a:r>
              <a:rPr lang="en-US" altLang="ru-RU" sz="2000" b="1" dirty="0" smtClean="0"/>
              <a:t>&lt;</a:t>
            </a:r>
            <a:r>
              <a:rPr lang="ru-RU" altLang="ru-RU" sz="2000" b="1" dirty="0" smtClean="0"/>
              <a:t> </a:t>
            </a:r>
            <a:r>
              <a:rPr lang="ru-RU" altLang="ru-RU" sz="2000" dirty="0" smtClean="0"/>
              <a:t>строка 132 (218) по графе 6 таблицы 1100 формы №30</a:t>
            </a:r>
            <a:r>
              <a:rPr lang="ru-RU" altLang="ru-RU" sz="2000" b="1" dirty="0" smtClean="0"/>
              <a:t> </a:t>
            </a:r>
            <a:endParaRPr lang="ru-RU" altLang="ru-RU" sz="2000" dirty="0" smtClean="0"/>
          </a:p>
          <a:p>
            <a:pPr>
              <a:buNone/>
            </a:pPr>
            <a:r>
              <a:rPr lang="ru-RU" altLang="ru-RU" sz="2000" dirty="0" smtClean="0">
                <a:solidFill>
                  <a:srgbClr val="008000"/>
                </a:solidFill>
              </a:rPr>
              <a:t> </a:t>
            </a:r>
            <a:endParaRPr lang="ru-RU" sz="2000" dirty="0"/>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E8E554C-6023-4FB9-8046-5AB7784B9FC8}" type="slidenum">
              <a:rPr lang="ru-RU" smtClean="0"/>
              <a:pPr>
                <a:defRPr/>
              </a:pPr>
              <a:t>62</a:t>
            </a:fld>
            <a:endParaRPr lang="ru-RU"/>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title"/>
          </p:nvPr>
        </p:nvSpPr>
        <p:spPr>
          <a:xfrm>
            <a:off x="457200" y="142875"/>
            <a:ext cx="8229600" cy="785795"/>
          </a:xfrm>
        </p:spPr>
        <p:txBody>
          <a:bodyPr/>
          <a:lstStyle/>
          <a:p>
            <a:pPr>
              <a:defRPr/>
            </a:pPr>
            <a:r>
              <a:rPr lang="ru-RU" altLang="ru-RU" sz="2400" b="1" dirty="0" smtClean="0">
                <a:solidFill>
                  <a:schemeClr val="tx1"/>
                </a:solidFill>
                <a:latin typeface="+mn-lt"/>
              </a:rPr>
              <a:t>Посещения к психиатрам-наркологам на амбулаторном приеме</a:t>
            </a:r>
            <a:endParaRPr lang="ru-RU" sz="2400" b="1" dirty="0" smtClean="0">
              <a:solidFill>
                <a:schemeClr val="tx1"/>
              </a:solidFill>
              <a:latin typeface="+mn-lt"/>
            </a:endParaRPr>
          </a:p>
        </p:txBody>
      </p:sp>
      <p:sp>
        <p:nvSpPr>
          <p:cNvPr id="2" name="Rectangle 3"/>
          <p:cNvSpPr>
            <a:spLocks noGrp="1" noChangeArrowheads="1"/>
          </p:cNvSpPr>
          <p:nvPr>
            <p:ph type="body" idx="1"/>
          </p:nvPr>
        </p:nvSpPr>
        <p:spPr>
          <a:xfrm>
            <a:off x="142844" y="1000109"/>
            <a:ext cx="8750331" cy="5534042"/>
          </a:xfrm>
        </p:spPr>
        <p:txBody>
          <a:bodyPr/>
          <a:lstStyle/>
          <a:p>
            <a:pPr>
              <a:lnSpc>
                <a:spcPct val="80000"/>
              </a:lnSpc>
              <a:buNone/>
            </a:pPr>
            <a:r>
              <a:rPr lang="ru-RU" altLang="ru-RU" sz="2000" dirty="0" smtClean="0">
                <a:solidFill>
                  <a:srgbClr val="0000FF"/>
                </a:solidFill>
              </a:rPr>
              <a:t>     </a:t>
            </a:r>
            <a:r>
              <a:rPr lang="ru-RU" altLang="ru-RU" sz="1900" b="1" dirty="0" smtClean="0"/>
              <a:t>В форме №37 </a:t>
            </a:r>
            <a:r>
              <a:rPr lang="ru-RU" altLang="ru-RU" sz="1900" dirty="0" smtClean="0"/>
              <a:t>в таблице 2200 показываются посещения психиатров-наркологов на амбулаторном приеме</a:t>
            </a:r>
            <a:r>
              <a:rPr lang="en-US" altLang="ru-RU" sz="1900" dirty="0" smtClean="0"/>
              <a:t> (</a:t>
            </a:r>
            <a:r>
              <a:rPr lang="ru-RU" altLang="ru-RU" sz="1900" dirty="0" smtClean="0"/>
              <a:t>включая </a:t>
            </a:r>
            <a:r>
              <a:rPr lang="ru-RU" altLang="ru-RU" sz="1900" dirty="0"/>
              <a:t>посещения на </a:t>
            </a:r>
            <a:r>
              <a:rPr lang="ru-RU" altLang="ru-RU" sz="1900" dirty="0" smtClean="0"/>
              <a:t>дому</a:t>
            </a:r>
            <a:r>
              <a:rPr lang="en-US" altLang="ru-RU" sz="1900" dirty="0" smtClean="0"/>
              <a:t>)</a:t>
            </a:r>
            <a:r>
              <a:rPr lang="ru-RU" altLang="ru-RU" sz="1900" dirty="0" smtClean="0"/>
              <a:t>, оказывающих наркологическую помощь по территориальному принципу.</a:t>
            </a:r>
            <a:endParaRPr lang="ru-RU" altLang="ru-RU" sz="1900" b="1" dirty="0" smtClean="0"/>
          </a:p>
          <a:p>
            <a:pPr>
              <a:lnSpc>
                <a:spcPct val="80000"/>
              </a:lnSpc>
              <a:buNone/>
            </a:pPr>
            <a:r>
              <a:rPr lang="ru-RU" altLang="ru-RU" sz="1900" dirty="0" smtClean="0"/>
              <a:t>     </a:t>
            </a:r>
            <a:r>
              <a:rPr lang="ru-RU" altLang="ru-RU" sz="1900" b="1" dirty="0" smtClean="0"/>
              <a:t>В форме №30 </a:t>
            </a:r>
            <a:r>
              <a:rPr lang="ru-RU" sz="1900" dirty="0" smtClean="0"/>
              <a:t>в разделе </a:t>
            </a:r>
            <a:r>
              <a:rPr lang="en-US" sz="1900" dirty="0" smtClean="0"/>
              <a:t>III </a:t>
            </a:r>
            <a:r>
              <a:rPr lang="ru-RU" sz="1900" dirty="0" smtClean="0"/>
              <a:t>«</a:t>
            </a:r>
            <a:r>
              <a:rPr lang="ru-RU" altLang="ru-RU" sz="1900" dirty="0" smtClean="0"/>
              <a:t>Деятельность медицинской организации по оказанию медицинской помощи в амбулаторных условиях» по строке 73 в графах 3 и 9 таблицы 2100 показываются все посещения  психиатров-наркологов на амбулаторном приеме (включая посещения на дому), </a:t>
            </a:r>
          </a:p>
          <a:p>
            <a:pPr>
              <a:lnSpc>
                <a:spcPct val="80000"/>
              </a:lnSpc>
              <a:buNone/>
            </a:pPr>
            <a:r>
              <a:rPr lang="ru-RU" altLang="ru-RU" sz="1900" dirty="0" smtClean="0"/>
              <a:t>     а также посещения</a:t>
            </a:r>
            <a:r>
              <a:rPr lang="ru-RU" altLang="ru-RU" sz="1900" dirty="0" smtClean="0">
                <a:solidFill>
                  <a:srgbClr val="C00000"/>
                </a:solidFill>
              </a:rPr>
              <a:t> к специалистам</a:t>
            </a:r>
            <a:r>
              <a:rPr lang="ru-RU" altLang="ru-RU" sz="1900" dirty="0" smtClean="0"/>
              <a:t>, работающих в кабинетах платных услуг и анонимного лечения, на консультативном приеме, посещения к заведующим отделениями.</a:t>
            </a:r>
          </a:p>
          <a:p>
            <a:pPr>
              <a:lnSpc>
                <a:spcPct val="80000"/>
              </a:lnSpc>
              <a:buNone/>
            </a:pPr>
            <a:r>
              <a:rPr lang="ru-RU" altLang="ru-RU" sz="1900" dirty="0" smtClean="0"/>
              <a:t>	</a:t>
            </a:r>
            <a:r>
              <a:rPr lang="ru-RU" altLang="ru-RU" sz="1900" b="1" dirty="0" smtClean="0"/>
              <a:t>Межформенная проверка посещений </a:t>
            </a:r>
            <a:r>
              <a:rPr lang="ru-RU" altLang="ru-RU" sz="1900" b="1" i="1" dirty="0" smtClean="0"/>
              <a:t>всего</a:t>
            </a:r>
            <a:r>
              <a:rPr lang="ru-RU" altLang="ru-RU" sz="1900" b="1" dirty="0" smtClean="0"/>
              <a:t> </a:t>
            </a:r>
            <a:r>
              <a:rPr lang="ru-RU" altLang="ru-RU" sz="1900" b="1" dirty="0" smtClean="0">
                <a:solidFill>
                  <a:srgbClr val="C00000"/>
                </a:solidFill>
              </a:rPr>
              <a:t>на уровне свода по региону:</a:t>
            </a:r>
            <a:r>
              <a:rPr lang="ru-RU" altLang="ru-RU" sz="1900" dirty="0" smtClean="0">
                <a:solidFill>
                  <a:srgbClr val="C00000"/>
                </a:solidFill>
              </a:rPr>
              <a:t> </a:t>
            </a:r>
            <a:r>
              <a:rPr lang="ru-RU" altLang="ru-RU" sz="1900" dirty="0" smtClean="0"/>
              <a:t>сумма строк 1 </a:t>
            </a:r>
            <a:r>
              <a:rPr lang="ru-RU" altLang="ru-RU" sz="1900" b="1" dirty="0" smtClean="0"/>
              <a:t>+ </a:t>
            </a:r>
            <a:r>
              <a:rPr lang="ru-RU" altLang="ru-RU" sz="1900" dirty="0" smtClean="0"/>
              <a:t>2 по графе 4 таблицы 2200 формы №37 </a:t>
            </a:r>
            <a:r>
              <a:rPr lang="ru-RU" altLang="ru-RU" sz="1900" b="1" dirty="0" smtClean="0"/>
              <a:t>&lt;</a:t>
            </a:r>
            <a:r>
              <a:rPr lang="ru-RU" altLang="ru-RU" sz="1900" dirty="0" smtClean="0"/>
              <a:t> суммы граф 3 и 9 по строке 73 таблицы 2100 формы №30. </a:t>
            </a:r>
          </a:p>
          <a:p>
            <a:pPr>
              <a:lnSpc>
                <a:spcPct val="80000"/>
              </a:lnSpc>
              <a:buNone/>
            </a:pPr>
            <a:r>
              <a:rPr lang="ru-RU" altLang="ru-RU" sz="1900" dirty="0" smtClean="0">
                <a:solidFill>
                  <a:srgbClr val="008000"/>
                </a:solidFill>
              </a:rPr>
              <a:t>      </a:t>
            </a:r>
            <a:r>
              <a:rPr lang="ru-RU" altLang="ru-RU" sz="1900" b="1" dirty="0" smtClean="0"/>
              <a:t>Межформенная проверка посещений </a:t>
            </a:r>
            <a:r>
              <a:rPr lang="ru-RU" altLang="ru-RU" sz="1900" b="1" i="1" dirty="0" smtClean="0"/>
              <a:t>по поводу заболевания </a:t>
            </a:r>
            <a:r>
              <a:rPr lang="ru-RU" altLang="ru-RU" sz="1900" b="1" dirty="0" smtClean="0">
                <a:solidFill>
                  <a:srgbClr val="C00000"/>
                </a:solidFill>
              </a:rPr>
              <a:t>на уровне свода по региону:</a:t>
            </a:r>
            <a:r>
              <a:rPr lang="ru-RU" altLang="ru-RU" sz="1900" dirty="0" smtClean="0">
                <a:solidFill>
                  <a:srgbClr val="C00000"/>
                </a:solidFill>
              </a:rPr>
              <a:t> </a:t>
            </a:r>
            <a:r>
              <a:rPr lang="ru-RU" altLang="ru-RU" sz="1900" dirty="0" smtClean="0"/>
              <a:t>сумма строк 1 </a:t>
            </a:r>
            <a:r>
              <a:rPr lang="ru-RU" altLang="ru-RU" sz="1900" b="1" dirty="0" smtClean="0"/>
              <a:t>+ </a:t>
            </a:r>
            <a:r>
              <a:rPr lang="ru-RU" altLang="ru-RU" sz="1900" dirty="0" smtClean="0"/>
              <a:t>2 по графе 8 таблицы 2200 формы №37 </a:t>
            </a:r>
            <a:r>
              <a:rPr lang="ru-RU" altLang="ru-RU" sz="1900" b="1" dirty="0" smtClean="0"/>
              <a:t>&lt;</a:t>
            </a:r>
            <a:r>
              <a:rPr lang="ru-RU" altLang="ru-RU" sz="1900" dirty="0" smtClean="0"/>
              <a:t> суммы граф 7+8+11 по строке 73 таблицы 2100 формы №30.</a:t>
            </a:r>
          </a:p>
          <a:p>
            <a:pPr>
              <a:lnSpc>
                <a:spcPct val="80000"/>
              </a:lnSpc>
              <a:buNone/>
            </a:pPr>
            <a:r>
              <a:rPr lang="ru-RU" altLang="ru-RU" sz="1900" dirty="0" smtClean="0">
                <a:solidFill>
                  <a:srgbClr val="008000"/>
                </a:solidFill>
              </a:rPr>
              <a:t>     </a:t>
            </a:r>
            <a:r>
              <a:rPr lang="ru-RU" altLang="ru-RU" sz="1900" dirty="0" smtClean="0"/>
              <a:t>В отдельных регионах в связи с особенностями штатного расписания и деятельности наркологической службы может быть равенство по посещениям, что требует дополнительных  комментариев в пояснительной записке к отчету.</a:t>
            </a:r>
          </a:p>
          <a:p>
            <a:pPr>
              <a:lnSpc>
                <a:spcPct val="80000"/>
              </a:lnSpc>
              <a:buNone/>
            </a:pPr>
            <a:r>
              <a:rPr lang="ru-RU" altLang="ru-RU" sz="2000" b="1" dirty="0" smtClean="0">
                <a:solidFill>
                  <a:srgbClr val="0000FF"/>
                </a:solidFill>
                <a:sym typeface="Wingdings" pitchFamily="2" charset="2"/>
              </a:rPr>
              <a:t></a:t>
            </a:r>
            <a:endParaRPr lang="ru-RU" altLang="ru-RU" sz="2000" b="1" dirty="0" smtClean="0">
              <a:solidFill>
                <a:srgbClr val="0000FF"/>
              </a:solidFill>
            </a:endParaRPr>
          </a:p>
          <a:p>
            <a:pPr>
              <a:lnSpc>
                <a:spcPct val="80000"/>
              </a:lnSpc>
              <a:buNone/>
            </a:pPr>
            <a:endParaRPr lang="ru-RU" altLang="ru-RU" sz="2000" dirty="0" smtClean="0">
              <a:solidFill>
                <a:srgbClr val="008000"/>
              </a:solidFill>
            </a:endParaRPr>
          </a:p>
          <a:p>
            <a:pPr>
              <a:lnSpc>
                <a:spcPct val="80000"/>
              </a:lnSpc>
              <a:buFontTx/>
              <a:buNone/>
            </a:pPr>
            <a:endParaRPr lang="ru-RU" altLang="ru-RU" sz="20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63</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Заголовок 1"/>
          <p:cNvSpPr>
            <a:spLocks noGrp="1"/>
          </p:cNvSpPr>
          <p:nvPr>
            <p:ph type="title" idx="4294967295"/>
          </p:nvPr>
        </p:nvSpPr>
        <p:spPr>
          <a:xfrm>
            <a:off x="296863" y="274638"/>
            <a:ext cx="8685212" cy="454025"/>
          </a:xfrm>
        </p:spPr>
        <p:txBody>
          <a:bodyPr/>
          <a:lstStyle/>
          <a:p>
            <a:r>
              <a:rPr lang="ru-RU" altLang="ru-RU" sz="2800" b="1" dirty="0" smtClean="0"/>
              <a:t/>
            </a:r>
            <a:br>
              <a:rPr lang="ru-RU" altLang="ru-RU" sz="2800" b="1" dirty="0" smtClean="0"/>
            </a:br>
            <a:r>
              <a:rPr lang="ru-RU" altLang="ru-RU" sz="2800" b="1" dirty="0" smtClean="0">
                <a:solidFill>
                  <a:schemeClr val="tx1"/>
                </a:solidFill>
              </a:rPr>
              <a:t> </a:t>
            </a:r>
            <a:r>
              <a:rPr lang="ru-RU" sz="2600" b="1" dirty="0" smtClean="0">
                <a:solidFill>
                  <a:schemeClr val="tx1"/>
                </a:solidFill>
                <a:latin typeface="+mn-lt"/>
              </a:rPr>
              <a:t>Пациенты, поступившие в стационар</a:t>
            </a:r>
            <a:r>
              <a:rPr lang="ru-RU" altLang="ru-RU" sz="2400" b="1" dirty="0" smtClean="0">
                <a:solidFill>
                  <a:schemeClr val="tx1"/>
                </a:solidFill>
                <a:latin typeface="+mn-lt"/>
              </a:rPr>
              <a:t> </a:t>
            </a:r>
            <a:r>
              <a:rPr lang="ru-RU" sz="2400" dirty="0" smtClean="0">
                <a:solidFill>
                  <a:srgbClr val="008000"/>
                </a:solidFill>
              </a:rPr>
              <a:t/>
            </a:r>
            <a:br>
              <a:rPr lang="ru-RU" sz="2400" dirty="0" smtClean="0">
                <a:solidFill>
                  <a:srgbClr val="008000"/>
                </a:solidFill>
              </a:rPr>
            </a:br>
            <a:endParaRPr lang="ru-RU" sz="2400" dirty="0" smtClean="0">
              <a:solidFill>
                <a:srgbClr val="008000"/>
              </a:solidFill>
            </a:endParaRPr>
          </a:p>
        </p:txBody>
      </p:sp>
      <p:sp>
        <p:nvSpPr>
          <p:cNvPr id="100354" name="Содержимое 2"/>
          <p:cNvSpPr>
            <a:spLocks noGrp="1"/>
          </p:cNvSpPr>
          <p:nvPr>
            <p:ph idx="4294967295"/>
          </p:nvPr>
        </p:nvSpPr>
        <p:spPr>
          <a:xfrm>
            <a:off x="161925" y="954088"/>
            <a:ext cx="8775700" cy="5903912"/>
          </a:xfrm>
        </p:spPr>
        <p:txBody>
          <a:bodyPr/>
          <a:lstStyle/>
          <a:p>
            <a:pPr>
              <a:buFontTx/>
              <a:buNone/>
            </a:pPr>
            <a:r>
              <a:rPr lang="ru-RU" altLang="ru-RU" sz="1800" dirty="0" smtClean="0"/>
              <a:t>	</a:t>
            </a:r>
            <a:r>
              <a:rPr lang="ru-RU" altLang="ru-RU" sz="1900" dirty="0" smtClean="0"/>
              <a:t>В соответствии с инструкцией к форме №36 психиатрические больницы и отделения, если они в течение года оказывали помощь пациентам с наркологическими расстройствами, должны заполнять форму №37, в том числе и таблицу 2300. Таким образом, сводная по территории форма №37 включает больных наркологическими расстройствами, госпитализированных не только </a:t>
            </a:r>
            <a:r>
              <a:rPr lang="ru-RU" altLang="ru-RU" sz="1900" b="1" dirty="0" smtClean="0"/>
              <a:t>на наркологические и на наркологические реабилитационные, но и на психиатрические койки.</a:t>
            </a:r>
          </a:p>
          <a:p>
            <a:pPr>
              <a:buFontTx/>
              <a:buNone/>
            </a:pPr>
            <a:r>
              <a:rPr lang="ru-RU" altLang="ru-RU" sz="1900" dirty="0" smtClean="0"/>
              <a:t>     В форме №30 в разделе</a:t>
            </a:r>
            <a:r>
              <a:rPr lang="ru-RU" altLang="ru-RU" sz="1900" b="1" dirty="0" smtClean="0"/>
              <a:t> </a:t>
            </a:r>
            <a:r>
              <a:rPr lang="en-US" altLang="ru-RU" sz="1900" b="1" dirty="0" smtClean="0"/>
              <a:t>IV</a:t>
            </a:r>
            <a:r>
              <a:rPr lang="ru-RU" altLang="ru-RU" sz="1900" b="1" dirty="0" smtClean="0"/>
              <a:t> «Деятельность медицинской организации по оказанию медицинской помощи в стационарных условиях» в </a:t>
            </a:r>
            <a:r>
              <a:rPr lang="ru-RU" altLang="ru-RU" sz="1900" dirty="0" smtClean="0"/>
              <a:t>таблице 3100 «Коечный фонд и его использование» в строках 21 и 43.3 по графе 6 показаны пациенты, госпитализированные на «наркологические койки» и «реабилитационные для наркологических больных». </a:t>
            </a:r>
            <a:r>
              <a:rPr lang="ru-RU" altLang="ru-RU" sz="1900" dirty="0" smtClean="0">
                <a:solidFill>
                  <a:srgbClr val="008000"/>
                </a:solidFill>
              </a:rPr>
              <a:t>	</a:t>
            </a:r>
          </a:p>
          <a:p>
            <a:pPr>
              <a:buFontTx/>
              <a:buNone/>
            </a:pPr>
            <a:r>
              <a:rPr lang="ru-RU" altLang="ru-RU" sz="1900" b="1" dirty="0" smtClean="0"/>
              <a:t>	Межформенная проверка на уровне свода по территории:</a:t>
            </a:r>
          </a:p>
          <a:p>
            <a:pPr>
              <a:buFontTx/>
              <a:buNone/>
            </a:pPr>
            <a:r>
              <a:rPr lang="ru-RU" altLang="ru-RU" sz="1900" dirty="0" smtClean="0"/>
              <a:t>     число поступивших пациентов, показанных в </a:t>
            </a:r>
            <a:r>
              <a:rPr lang="ru-RU" altLang="ru-RU" sz="1900" b="1" dirty="0" smtClean="0"/>
              <a:t>форме №37</a:t>
            </a:r>
            <a:r>
              <a:rPr lang="ru-RU" altLang="ru-RU" sz="1900" dirty="0" smtClean="0"/>
              <a:t> (</a:t>
            </a:r>
            <a:r>
              <a:rPr lang="ru-RU" altLang="ru-RU" sz="1900" b="1" dirty="0" smtClean="0"/>
              <a:t>сумма строк  18 + 22 по графе 4 таблицы 2300 </a:t>
            </a:r>
            <a:r>
              <a:rPr lang="ru-RU" altLang="ru-RU" sz="1900" dirty="0" smtClean="0"/>
              <a:t>) больше числа поступивших пациентов, показанных в </a:t>
            </a:r>
            <a:r>
              <a:rPr lang="ru-RU" altLang="ru-RU" sz="1900" b="1" dirty="0" smtClean="0"/>
              <a:t>форме №30</a:t>
            </a:r>
            <a:r>
              <a:rPr lang="ru-RU" altLang="ru-RU" sz="1900" dirty="0" smtClean="0"/>
              <a:t> (</a:t>
            </a:r>
            <a:r>
              <a:rPr lang="ru-RU" altLang="ru-RU" sz="1900" b="1" dirty="0" smtClean="0"/>
              <a:t>сумма строк 21 + 43.3 по графе 5 таблицы 3100 ).</a:t>
            </a:r>
            <a:endParaRPr lang="ru-RU" sz="1900" b="1" dirty="0" smtClean="0"/>
          </a:p>
        </p:txBody>
      </p:sp>
      <p:sp>
        <p:nvSpPr>
          <p:cNvPr id="100355" name="Номер слайда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ru-RU" sz="1400"/>
          </a:p>
        </p:txBody>
      </p:sp>
      <p:sp>
        <p:nvSpPr>
          <p:cNvPr id="7" name="Номер слайда 6"/>
          <p:cNvSpPr>
            <a:spLocks noGrp="1"/>
          </p:cNvSpPr>
          <p:nvPr>
            <p:ph type="sldNum" sz="quarter" idx="12"/>
          </p:nvPr>
        </p:nvSpPr>
        <p:spPr/>
        <p:txBody>
          <a:bodyPr/>
          <a:lstStyle/>
          <a:p>
            <a:pPr>
              <a:defRPr/>
            </a:pPr>
            <a:fld id="{5E385AD7-E88C-46BF-BDFC-5F78145D539F}" type="slidenum">
              <a:rPr lang="ru-RU" smtClean="0"/>
              <a:pPr>
                <a:defRPr/>
              </a:pPr>
              <a:t>64</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457200" y="274638"/>
            <a:ext cx="8229600" cy="858837"/>
          </a:xfrm>
        </p:spPr>
        <p:txBody>
          <a:bodyPr/>
          <a:lstStyle/>
          <a:p>
            <a:pPr>
              <a:defRPr/>
            </a:pPr>
            <a:r>
              <a:rPr lang="ru-RU" sz="2800" b="1" dirty="0" smtClean="0">
                <a:solidFill>
                  <a:schemeClr val="tx1"/>
                </a:solidFill>
                <a:latin typeface="+mn-lt"/>
              </a:rPr>
              <a:t>Места (койки дневного пребывания)</a:t>
            </a:r>
            <a:br>
              <a:rPr lang="ru-RU" sz="2800" b="1" dirty="0" smtClean="0">
                <a:solidFill>
                  <a:schemeClr val="tx1"/>
                </a:solidFill>
                <a:latin typeface="+mn-lt"/>
              </a:rPr>
            </a:br>
            <a:r>
              <a:rPr lang="ru-RU" sz="2800" b="1" dirty="0" smtClean="0">
                <a:solidFill>
                  <a:schemeClr val="tx1"/>
                </a:solidFill>
                <a:latin typeface="+mn-lt"/>
              </a:rPr>
              <a:t>в дневном стационаре (ДС)</a:t>
            </a:r>
          </a:p>
        </p:txBody>
      </p:sp>
      <p:sp>
        <p:nvSpPr>
          <p:cNvPr id="101378" name="Rectangle 3"/>
          <p:cNvSpPr>
            <a:spLocks noGrp="1" noChangeArrowheads="1"/>
          </p:cNvSpPr>
          <p:nvPr>
            <p:ph type="body" idx="1"/>
          </p:nvPr>
        </p:nvSpPr>
        <p:spPr>
          <a:xfrm>
            <a:off x="206375" y="1538288"/>
            <a:ext cx="8686800" cy="4525962"/>
          </a:xfrm>
        </p:spPr>
        <p:txBody>
          <a:bodyPr/>
          <a:lstStyle/>
          <a:p>
            <a:pPr>
              <a:lnSpc>
                <a:spcPct val="90000"/>
              </a:lnSpc>
            </a:pPr>
            <a:r>
              <a:rPr lang="ru-RU" sz="2500" dirty="0" smtClean="0"/>
              <a:t>Число мест всего (коек дневного пребывания) в ДС, показанных в </a:t>
            </a:r>
            <a:r>
              <a:rPr lang="ru-RU" sz="2500" b="1" dirty="0" smtClean="0"/>
              <a:t>форме №37</a:t>
            </a:r>
            <a:r>
              <a:rPr lang="ru-RU" sz="2500" dirty="0" smtClean="0"/>
              <a:t> (</a:t>
            </a:r>
            <a:r>
              <a:rPr lang="ru-RU" sz="2500" b="1" dirty="0" smtClean="0"/>
              <a:t>сумма строк 1 и 2 по графе 3 </a:t>
            </a:r>
            <a:r>
              <a:rPr lang="ru-RU" sz="2500" dirty="0" smtClean="0"/>
              <a:t>таблицы 2400 ) равно числу мест в ДС «для пациентов, больных наркологическими заболеваниями», показанных </a:t>
            </a:r>
            <a:r>
              <a:rPr lang="ru-RU" sz="2500" b="1" dirty="0" smtClean="0"/>
              <a:t>в форме №0</a:t>
            </a:r>
            <a:r>
              <a:rPr lang="ru-RU" sz="2500" dirty="0" smtClean="0"/>
              <a:t> (</a:t>
            </a:r>
            <a:r>
              <a:rPr lang="ru-RU" sz="2500" b="1" dirty="0" smtClean="0"/>
              <a:t>строка 7 графа 3 таблицы 1006 </a:t>
            </a:r>
            <a:r>
              <a:rPr lang="ru-RU" sz="2500" dirty="0" smtClean="0"/>
              <a:t>). </a:t>
            </a:r>
            <a:r>
              <a:rPr lang="ru-RU" sz="2400" b="1" dirty="0" smtClean="0">
                <a:solidFill>
                  <a:srgbClr val="0000FF"/>
                </a:solidFill>
                <a:sym typeface="Wingdings" pitchFamily="2" charset="2"/>
              </a:rPr>
              <a:t> </a:t>
            </a:r>
          </a:p>
          <a:p>
            <a:pPr>
              <a:lnSpc>
                <a:spcPct val="90000"/>
              </a:lnSpc>
              <a:buFontTx/>
              <a:buNone/>
            </a:pPr>
            <a:r>
              <a:rPr lang="ru-RU" sz="2200" dirty="0" smtClean="0">
                <a:solidFill>
                  <a:srgbClr val="0000FF"/>
                </a:solidFill>
              </a:rPr>
              <a:t> </a:t>
            </a:r>
            <a:endParaRPr lang="ru-RU" sz="2500" dirty="0" smtClean="0">
              <a:solidFill>
                <a:srgbClr val="0000FF"/>
              </a:solidFill>
            </a:endParaRPr>
          </a:p>
          <a:p>
            <a:pPr>
              <a:lnSpc>
                <a:spcPct val="90000"/>
              </a:lnSpc>
            </a:pPr>
            <a:r>
              <a:rPr lang="ru-RU" sz="2500" dirty="0" smtClean="0"/>
              <a:t>Число выписанных пациентов, показанных </a:t>
            </a:r>
            <a:r>
              <a:rPr lang="ru-RU" sz="2500" b="1" dirty="0" smtClean="0"/>
              <a:t>в форме №37</a:t>
            </a:r>
            <a:r>
              <a:rPr lang="ru-RU" sz="2500" dirty="0" smtClean="0"/>
              <a:t> (</a:t>
            </a:r>
            <a:r>
              <a:rPr lang="ru-RU" sz="2500" b="1" dirty="0" smtClean="0"/>
              <a:t>сумма строк 1 и 2 по графе 6 таблицы 2400 )</a:t>
            </a:r>
            <a:r>
              <a:rPr lang="ru-RU" sz="2500" dirty="0" smtClean="0"/>
              <a:t> равно числу «лечившихся пациентов», показанных </a:t>
            </a:r>
            <a:r>
              <a:rPr lang="ru-RU" sz="2500" b="1" dirty="0" smtClean="0"/>
              <a:t>в форме №30</a:t>
            </a:r>
            <a:r>
              <a:rPr lang="ru-RU" sz="2500" dirty="0" smtClean="0"/>
              <a:t> (</a:t>
            </a:r>
            <a:r>
              <a:rPr lang="ru-RU" sz="2500" b="1" dirty="0" smtClean="0"/>
              <a:t>строка 8 графа 3 таблицы 1006 </a:t>
            </a:r>
            <a:r>
              <a:rPr lang="ru-RU" sz="2500" dirty="0" smtClean="0"/>
              <a:t>). </a:t>
            </a:r>
            <a:r>
              <a:rPr lang="ru-RU" sz="2400" b="1" dirty="0" smtClean="0">
                <a:solidFill>
                  <a:srgbClr val="0000FF"/>
                </a:solidFill>
                <a:sym typeface="Wingdings" pitchFamily="2" charset="2"/>
              </a:rPr>
              <a:t> </a:t>
            </a:r>
            <a:endParaRPr lang="ru-RU" sz="2200" dirty="0" smtClean="0">
              <a:solidFill>
                <a:srgbClr val="C00000"/>
              </a:solidFill>
            </a:endParaRP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65</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89089" name="Rectangle 2"/>
          <p:cNvSpPr>
            <a:spLocks noGrp="1" noChangeArrowheads="1"/>
          </p:cNvSpPr>
          <p:nvPr>
            <p:ph type="title"/>
          </p:nvPr>
        </p:nvSpPr>
        <p:spPr>
          <a:xfrm>
            <a:off x="457200" y="361951"/>
            <a:ext cx="8229600" cy="566719"/>
          </a:xfrm>
        </p:spPr>
        <p:txBody>
          <a:bodyPr/>
          <a:lstStyle/>
          <a:p>
            <a:pPr>
              <a:defRPr/>
            </a:pPr>
            <a:r>
              <a:rPr lang="ru-RU" sz="2800" b="1" dirty="0" smtClean="0">
                <a:latin typeface="+mn-lt"/>
              </a:rPr>
              <a:t>Освидетельствование на состояние опьянения</a:t>
            </a:r>
          </a:p>
        </p:txBody>
      </p:sp>
      <p:sp>
        <p:nvSpPr>
          <p:cNvPr id="102402" name="Rectangle 3"/>
          <p:cNvSpPr>
            <a:spLocks noGrp="1" noChangeArrowheads="1"/>
          </p:cNvSpPr>
          <p:nvPr>
            <p:ph type="body" idx="1"/>
          </p:nvPr>
        </p:nvSpPr>
        <p:spPr>
          <a:xfrm>
            <a:off x="161925" y="1000108"/>
            <a:ext cx="8820150" cy="5407042"/>
          </a:xfrm>
        </p:spPr>
        <p:txBody>
          <a:bodyPr/>
          <a:lstStyle/>
          <a:p>
            <a:pPr>
              <a:lnSpc>
                <a:spcPct val="90000"/>
              </a:lnSpc>
              <a:buFontTx/>
              <a:buNone/>
            </a:pPr>
            <a:r>
              <a:rPr lang="ru-RU" sz="2000" b="1" dirty="0" smtClean="0">
                <a:solidFill>
                  <a:srgbClr val="FF3300"/>
                </a:solidFill>
              </a:rPr>
              <a:t>	</a:t>
            </a:r>
            <a:r>
              <a:rPr lang="ru-RU" sz="2000" dirty="0" smtClean="0"/>
              <a:t>В форме №37 в таблице 2500 </a:t>
            </a:r>
            <a:r>
              <a:rPr lang="ru-RU" altLang="ru-RU" sz="2000" dirty="0" smtClean="0"/>
              <a:t>представлены сведения о числе лиц</a:t>
            </a:r>
            <a:r>
              <a:rPr lang="ru-RU" sz="2000" dirty="0" smtClean="0"/>
              <a:t>, </a:t>
            </a:r>
            <a:r>
              <a:rPr lang="ru-RU" altLang="ru-RU" sz="2000" dirty="0" smtClean="0"/>
              <a:t>которые управляют транспортным средством</a:t>
            </a:r>
            <a:r>
              <a:rPr lang="ru-RU" sz="2000" dirty="0" smtClean="0"/>
              <a:t>, </a:t>
            </a:r>
            <a:r>
              <a:rPr lang="ru-RU" sz="2000" b="1" dirty="0" smtClean="0"/>
              <a:t>направленных на освидетельствование.</a:t>
            </a:r>
            <a:r>
              <a:rPr lang="ru-RU" sz="2000" dirty="0" smtClean="0"/>
              <a:t> </a:t>
            </a:r>
          </a:p>
          <a:p>
            <a:pPr>
              <a:lnSpc>
                <a:spcPct val="90000"/>
              </a:lnSpc>
              <a:buFontTx/>
              <a:buNone/>
            </a:pPr>
            <a:r>
              <a:rPr lang="ru-RU" sz="2000" b="1" dirty="0" smtClean="0"/>
              <a:t>     </a:t>
            </a:r>
            <a:r>
              <a:rPr lang="ru-RU" sz="2000" dirty="0" smtClean="0"/>
              <a:t>В форме №30 в таблице 2515</a:t>
            </a:r>
            <a:r>
              <a:rPr lang="ru-RU" altLang="ru-RU" sz="2000" dirty="0" smtClean="0"/>
              <a:t> </a:t>
            </a:r>
            <a:r>
              <a:rPr lang="ru-RU" sz="2000" dirty="0" smtClean="0"/>
              <a:t>показано число лиц</a:t>
            </a:r>
            <a:r>
              <a:rPr lang="ru-RU" altLang="ru-RU" sz="2000" dirty="0" smtClean="0"/>
              <a:t>, которые управляют транспортным средством, </a:t>
            </a:r>
            <a:r>
              <a:rPr lang="ru-RU" altLang="ru-RU" sz="2000" b="1" dirty="0" smtClean="0"/>
              <a:t>освидетельствованных </a:t>
            </a:r>
            <a:r>
              <a:rPr lang="ru-RU" altLang="ru-RU" sz="2000" dirty="0" smtClean="0"/>
              <a:t>на состояние опьянения.</a:t>
            </a:r>
            <a:endParaRPr lang="ru-RU" sz="1900" b="1" dirty="0" smtClean="0">
              <a:solidFill>
                <a:srgbClr val="C00000"/>
              </a:solidFill>
            </a:endParaRPr>
          </a:p>
          <a:p>
            <a:pPr>
              <a:lnSpc>
                <a:spcPct val="90000"/>
              </a:lnSpc>
              <a:buNone/>
            </a:pPr>
            <a:r>
              <a:rPr lang="ru-RU" sz="1900" dirty="0" smtClean="0"/>
              <a:t>     Число лиц, </a:t>
            </a:r>
            <a:r>
              <a:rPr lang="ru-RU" sz="1900" b="1" dirty="0" smtClean="0"/>
              <a:t>направленных на освидетельствование</a:t>
            </a:r>
            <a:r>
              <a:rPr lang="ru-RU" sz="1900" dirty="0" smtClean="0"/>
              <a:t> больше числа </a:t>
            </a:r>
            <a:r>
              <a:rPr lang="ru-RU" sz="1900" b="1" dirty="0" smtClean="0"/>
              <a:t>освидетельствованных</a:t>
            </a:r>
            <a:r>
              <a:rPr lang="ru-RU" sz="1900" dirty="0" smtClean="0"/>
              <a:t> на число лиц, </a:t>
            </a:r>
            <a:r>
              <a:rPr lang="ru-RU" sz="1900" b="1" dirty="0" smtClean="0"/>
              <a:t>отказавшихся </a:t>
            </a:r>
            <a:r>
              <a:rPr lang="ru-RU" sz="1900" dirty="0" smtClean="0"/>
              <a:t>от освидетельствования. </a:t>
            </a:r>
          </a:p>
          <a:p>
            <a:pPr>
              <a:lnSpc>
                <a:spcPct val="90000"/>
              </a:lnSpc>
              <a:buNone/>
            </a:pPr>
            <a:r>
              <a:rPr lang="ru-RU" sz="1900" dirty="0" smtClean="0"/>
              <a:t>      Это необходимо учитывать при сравнении таблицы 2515 формы №30 с таблицей</a:t>
            </a:r>
            <a:r>
              <a:rPr lang="ru-RU" sz="1900" dirty="0" smtClean="0">
                <a:solidFill>
                  <a:srgbClr val="008000"/>
                </a:solidFill>
              </a:rPr>
              <a:t> </a:t>
            </a:r>
            <a:r>
              <a:rPr lang="ru-RU" sz="1900" dirty="0" smtClean="0"/>
              <a:t>2500 формы №37. </a:t>
            </a:r>
            <a:endParaRPr lang="ru-RU" sz="1800" b="1" dirty="0" smtClean="0">
              <a:solidFill>
                <a:srgbClr val="0070C0"/>
              </a:solidFill>
            </a:endParaRPr>
          </a:p>
          <a:p>
            <a:pPr>
              <a:lnSpc>
                <a:spcPct val="90000"/>
              </a:lnSpc>
              <a:buFontTx/>
              <a:buNone/>
            </a:pPr>
            <a:r>
              <a:rPr lang="ru-RU" sz="1900" b="1" dirty="0" smtClean="0"/>
              <a:t>	Межформенная проверка:</a:t>
            </a:r>
          </a:p>
          <a:p>
            <a:pPr>
              <a:lnSpc>
                <a:spcPct val="90000"/>
              </a:lnSpc>
            </a:pPr>
            <a:r>
              <a:rPr lang="ru-RU" altLang="ru-RU" sz="1900" dirty="0" smtClean="0"/>
              <a:t>строка 4 сумма граф 4+5+6+7 таблицы 2500 форма №37  = графа 1 таблицы 2515 форма №30 ;</a:t>
            </a:r>
          </a:p>
          <a:p>
            <a:pPr>
              <a:lnSpc>
                <a:spcPct val="90000"/>
              </a:lnSpc>
            </a:pPr>
            <a:r>
              <a:rPr lang="ru-RU" altLang="ru-RU" sz="1900" dirty="0" smtClean="0"/>
              <a:t>строка 4 сумма граф 4+5+6 таблицы 2500 формы №37 = графа 2 таблицы 2515 формы №30;</a:t>
            </a:r>
          </a:p>
          <a:p>
            <a:pPr>
              <a:lnSpc>
                <a:spcPct val="90000"/>
              </a:lnSpc>
            </a:pPr>
            <a:r>
              <a:rPr lang="ru-RU" altLang="ru-RU" sz="1900" dirty="0" smtClean="0"/>
              <a:t>строка 4 графа 4 таблицы 2500 формы №37 = графа 3 таблица 2515 форма №30;</a:t>
            </a:r>
          </a:p>
          <a:p>
            <a:pPr>
              <a:lnSpc>
                <a:spcPct val="90000"/>
              </a:lnSpc>
            </a:pPr>
            <a:r>
              <a:rPr lang="ru-RU" altLang="ru-RU" sz="1900" dirty="0" smtClean="0"/>
              <a:t>строка 4 графа 5 таблица 2500 форма №37  = графа 4 таблица 2515форма №30. </a:t>
            </a:r>
            <a:r>
              <a:rPr lang="ru-RU" sz="2000" b="1" dirty="0" smtClean="0">
                <a:solidFill>
                  <a:srgbClr val="0000FF"/>
                </a:solidFill>
                <a:sym typeface="Wingdings" pitchFamily="2" charset="2"/>
              </a:rPr>
              <a:t> </a:t>
            </a:r>
            <a:endParaRPr lang="ru-RU" sz="20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66</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solidFill>
          <a:srgbClr val="FFE389"/>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b="1" dirty="0" smtClean="0">
                <a:latin typeface="+mn-lt"/>
              </a:rPr>
              <a:t>Расхождение по реабилитационным койкам</a:t>
            </a:r>
            <a:endParaRPr lang="ru-RU" sz="2800" b="1" dirty="0">
              <a:latin typeface="+mn-lt"/>
            </a:endParaRPr>
          </a:p>
        </p:txBody>
      </p:sp>
      <p:sp>
        <p:nvSpPr>
          <p:cNvPr id="3" name="Содержимое 2"/>
          <p:cNvSpPr>
            <a:spLocks noGrp="1"/>
          </p:cNvSpPr>
          <p:nvPr>
            <p:ph idx="1"/>
          </p:nvPr>
        </p:nvSpPr>
        <p:spPr/>
        <p:txBody>
          <a:bodyPr/>
          <a:lstStyle/>
          <a:p>
            <a:pPr>
              <a:buNone/>
            </a:pPr>
            <a:r>
              <a:rPr lang="ru-RU" sz="2400" dirty="0" smtClean="0"/>
              <a:t>    «Развернуто коек для реабилитации наркологических больных» в форме №37 (сумма строк 1+2+3 графа 5 таблицы 2700) = «койки реабилитационные для наркологических больных» в форме №30 (строка 43.3 графа 3 таблица 3100) . </a:t>
            </a:r>
            <a:r>
              <a:rPr lang="ru-RU" sz="2400" b="1" dirty="0" smtClean="0">
                <a:solidFill>
                  <a:srgbClr val="0000FF"/>
                </a:solidFill>
                <a:sym typeface="Wingdings" pitchFamily="2" charset="2"/>
              </a:rPr>
              <a:t></a:t>
            </a:r>
          </a:p>
          <a:p>
            <a:pPr>
              <a:buNone/>
            </a:pPr>
            <a:r>
              <a:rPr lang="ru-RU" sz="2400" b="1" dirty="0" smtClean="0">
                <a:solidFill>
                  <a:srgbClr val="C00000"/>
                </a:solidFill>
                <a:sym typeface="Wingdings" pitchFamily="2" charset="2"/>
              </a:rPr>
              <a:t>     </a:t>
            </a:r>
          </a:p>
          <a:p>
            <a:pPr>
              <a:buNone/>
            </a:pPr>
            <a:r>
              <a:rPr lang="ru-RU" sz="2400" b="1" dirty="0">
                <a:solidFill>
                  <a:srgbClr val="C00000"/>
                </a:solidFill>
                <a:sym typeface="Wingdings" pitchFamily="2" charset="2"/>
              </a:rPr>
              <a:t> </a:t>
            </a:r>
            <a:r>
              <a:rPr lang="ru-RU" sz="2400" b="1" dirty="0" smtClean="0">
                <a:solidFill>
                  <a:srgbClr val="C00000"/>
                </a:solidFill>
                <a:sym typeface="Wingdings" pitchFamily="2" charset="2"/>
              </a:rPr>
              <a:t>   Если равенство не соблюдается, просьба привести комментарий в пояснительной записке</a:t>
            </a:r>
            <a:endParaRPr lang="ru-RU" sz="2400" b="1" dirty="0">
              <a:solidFill>
                <a:srgbClr val="C00000"/>
              </a:solidFill>
            </a:endParaRPr>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E8E554C-6023-4FB9-8046-5AB7784B9FC8}" type="slidenum">
              <a:rPr lang="ru-RU" smtClean="0"/>
              <a:pPr>
                <a:defRPr/>
              </a:pPr>
              <a:t>67</a:t>
            </a:fld>
            <a:endParaRPr lang="ru-RU"/>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4290"/>
            <a:ext cx="8229600" cy="428628"/>
          </a:xfrm>
        </p:spPr>
        <p:txBody>
          <a:bodyPr/>
          <a:lstStyle/>
          <a:p>
            <a:r>
              <a:rPr lang="ru-RU" sz="2000" b="1" dirty="0" smtClean="0">
                <a:solidFill>
                  <a:srgbClr val="C00000"/>
                </a:solidFill>
                <a:latin typeface="+mn-lt"/>
              </a:rPr>
              <a:t/>
            </a:r>
            <a:br>
              <a:rPr lang="ru-RU" sz="2000" b="1" dirty="0" smtClean="0">
                <a:solidFill>
                  <a:srgbClr val="C00000"/>
                </a:solidFill>
                <a:latin typeface="+mn-lt"/>
              </a:rPr>
            </a:br>
            <a:r>
              <a:rPr lang="ru-RU" sz="2000" b="1" dirty="0" smtClean="0">
                <a:solidFill>
                  <a:srgbClr val="C00000"/>
                </a:solidFill>
                <a:latin typeface="+mn-lt"/>
              </a:rPr>
              <a:t>Обратите внимание на допущенные ошибки</a:t>
            </a:r>
            <a:br>
              <a:rPr lang="ru-RU" sz="2000" b="1" dirty="0" smtClean="0">
                <a:solidFill>
                  <a:srgbClr val="C00000"/>
                </a:solidFill>
                <a:latin typeface="+mn-lt"/>
              </a:rPr>
            </a:br>
            <a:endParaRPr lang="ru-RU" sz="2000" b="1" dirty="0">
              <a:solidFill>
                <a:srgbClr val="C00000"/>
              </a:solidFill>
              <a:latin typeface="+mn-lt"/>
            </a:endParaRPr>
          </a:p>
        </p:txBody>
      </p:sp>
      <p:graphicFrame>
        <p:nvGraphicFramePr>
          <p:cNvPr id="6" name="Содержимое 5"/>
          <p:cNvGraphicFramePr>
            <a:graphicFrameLocks noGrp="1"/>
          </p:cNvGraphicFramePr>
          <p:nvPr>
            <p:ph idx="1"/>
          </p:nvPr>
        </p:nvGraphicFramePr>
        <p:xfrm>
          <a:off x="457200" y="857230"/>
          <a:ext cx="8297736" cy="5236064"/>
        </p:xfrm>
        <a:graphic>
          <a:graphicData uri="http://schemas.openxmlformats.org/drawingml/2006/table">
            <a:tbl>
              <a:tblPr firstRow="1" bandRow="1">
                <a:tableStyleId>{5C22544A-7EE6-4342-B048-85BDC9FD1C3A}</a:tableStyleId>
              </a:tblPr>
              <a:tblGrid>
                <a:gridCol w="3462211"/>
                <a:gridCol w="581151"/>
                <a:gridCol w="714380"/>
                <a:gridCol w="3539994"/>
              </a:tblGrid>
              <a:tr h="574155">
                <a:tc>
                  <a:txBody>
                    <a:bodyPr/>
                    <a:lstStyle/>
                    <a:p>
                      <a:pPr algn="ctr" fontAlgn="ctr"/>
                      <a:r>
                        <a:rPr lang="ru-RU" sz="1500" b="1" i="0" u="none" strike="noStrike" dirty="0" smtClean="0">
                          <a:solidFill>
                            <a:srgbClr val="000000"/>
                          </a:solidFill>
                          <a:latin typeface="Times New Roman"/>
                        </a:rPr>
                        <a:t>Несоответствия </a:t>
                      </a:r>
                      <a:r>
                        <a:rPr lang="ru-RU" sz="1500" b="1" i="0" u="none" strike="noStrike" dirty="0" err="1" smtClean="0">
                          <a:solidFill>
                            <a:srgbClr val="000000"/>
                          </a:solidFill>
                          <a:latin typeface="Times New Roman"/>
                        </a:rPr>
                        <a:t>межформенного</a:t>
                      </a:r>
                      <a:r>
                        <a:rPr lang="ru-RU" sz="1500" b="1" i="0" u="none" strike="noStrike" dirty="0" smtClean="0">
                          <a:solidFill>
                            <a:srgbClr val="000000"/>
                          </a:solidFill>
                          <a:latin typeface="Times New Roman"/>
                        </a:rPr>
                        <a:t> </a:t>
                      </a:r>
                      <a:r>
                        <a:rPr lang="ru-RU" sz="1500" b="1" i="0" u="none" strike="noStrike" dirty="0">
                          <a:solidFill>
                            <a:srgbClr val="000000"/>
                          </a:solidFill>
                          <a:latin typeface="Times New Roman"/>
                        </a:rPr>
                        <a:t>контроля</a:t>
                      </a:r>
                    </a:p>
                  </a:txBody>
                  <a:tcPr marL="9525" marR="9525" marT="9525" marB="0" anchor="ctr"/>
                </a:tc>
                <a:tc>
                  <a:txBody>
                    <a:bodyPr/>
                    <a:lstStyle/>
                    <a:p>
                      <a:pPr algn="ctr" fontAlgn="ctr"/>
                      <a:r>
                        <a:rPr lang="ru-RU" sz="1500" b="1" i="0" u="none" strike="noStrike" dirty="0" err="1">
                          <a:solidFill>
                            <a:srgbClr val="000000"/>
                          </a:solidFill>
                          <a:latin typeface="Times New Roman"/>
                        </a:rPr>
                        <a:t>Фор-мы</a:t>
                      </a:r>
                      <a:endParaRPr lang="ru-RU" sz="1500" b="1" i="0" u="none" strike="noStrike" dirty="0">
                        <a:solidFill>
                          <a:srgbClr val="000000"/>
                        </a:solidFill>
                        <a:latin typeface="Times New Roman"/>
                      </a:endParaRPr>
                    </a:p>
                  </a:txBody>
                  <a:tcPr marL="9525" marR="9525" marT="9525" marB="0" anchor="ctr"/>
                </a:tc>
                <a:tc>
                  <a:txBody>
                    <a:bodyPr/>
                    <a:lstStyle/>
                    <a:p>
                      <a:pPr algn="ctr" fontAlgn="ctr"/>
                      <a:r>
                        <a:rPr lang="ru-RU" sz="1500" b="1" i="0" u="none" strike="noStrike" dirty="0">
                          <a:solidFill>
                            <a:srgbClr val="000000"/>
                          </a:solidFill>
                          <a:latin typeface="Times New Roman"/>
                        </a:rPr>
                        <a:t>Слайд №</a:t>
                      </a:r>
                    </a:p>
                  </a:txBody>
                  <a:tcPr marL="9525" marR="9525" marT="9525" marB="0" anchor="ctr"/>
                </a:tc>
                <a:tc>
                  <a:txBody>
                    <a:bodyPr/>
                    <a:lstStyle/>
                    <a:p>
                      <a:pPr algn="ctr" fontAlgn="ctr"/>
                      <a:r>
                        <a:rPr lang="ru-RU" sz="1500" b="1" i="0" u="none" strike="noStrike" dirty="0">
                          <a:solidFill>
                            <a:srgbClr val="000000"/>
                          </a:solidFill>
                          <a:latin typeface="Times New Roman"/>
                        </a:rPr>
                        <a:t>Регион</a:t>
                      </a:r>
                    </a:p>
                  </a:txBody>
                  <a:tcPr marL="9525" marR="9525" marT="9525" marB="0" anchor="ctr"/>
                </a:tc>
              </a:tr>
              <a:tr h="493377">
                <a:tc>
                  <a:txBody>
                    <a:bodyPr/>
                    <a:lstStyle/>
                    <a:p>
                      <a:pPr algn="l" fontAlgn="ctr"/>
                      <a:r>
                        <a:rPr lang="ru-RU" sz="1500" b="0" i="0" u="none" strike="noStrike" dirty="0">
                          <a:solidFill>
                            <a:srgbClr val="000000"/>
                          </a:solidFill>
                          <a:latin typeface="Times New Roman"/>
                        </a:rPr>
                        <a:t>Расхождение по впервые выявленным.</a:t>
                      </a:r>
                    </a:p>
                  </a:txBody>
                  <a:tcPr marL="9525" marR="9525" marT="9525" marB="0" anchor="ctr"/>
                </a:tc>
                <a:tc>
                  <a:txBody>
                    <a:bodyPr/>
                    <a:lstStyle/>
                    <a:p>
                      <a:pPr algn="ctr" fontAlgn="ctr"/>
                      <a:r>
                        <a:rPr lang="ru-RU" sz="1500" b="0" i="0" u="none" strike="noStrike">
                          <a:solidFill>
                            <a:srgbClr val="000000"/>
                          </a:solidFill>
                          <a:latin typeface="Times New Roman"/>
                        </a:rPr>
                        <a:t>№11 и №37</a:t>
                      </a:r>
                    </a:p>
                  </a:txBody>
                  <a:tcPr marL="9525" marR="9525" marT="9525" marB="0" anchor="ctr"/>
                </a:tc>
                <a:tc>
                  <a:txBody>
                    <a:bodyPr/>
                    <a:lstStyle/>
                    <a:p>
                      <a:pPr algn="ctr" fontAlgn="ctr"/>
                      <a:r>
                        <a:rPr lang="ru-RU" sz="1500" b="0" i="0" u="none" strike="noStrike">
                          <a:solidFill>
                            <a:srgbClr val="000000"/>
                          </a:solidFill>
                          <a:latin typeface="Times New Roman"/>
                        </a:rPr>
                        <a:t>57</a:t>
                      </a:r>
                    </a:p>
                  </a:txBody>
                  <a:tcPr marL="9525" marR="9525" marT="9525" marB="0" anchor="ctr"/>
                </a:tc>
                <a:tc>
                  <a:txBody>
                    <a:bodyPr/>
                    <a:lstStyle/>
                    <a:p>
                      <a:pPr algn="l" fontAlgn="ctr"/>
                      <a:r>
                        <a:rPr lang="ru-RU" sz="1500" b="0" i="0" u="none" strike="noStrike">
                          <a:solidFill>
                            <a:srgbClr val="000000"/>
                          </a:solidFill>
                          <a:latin typeface="Times New Roman"/>
                        </a:rPr>
                        <a:t>Республика Ингушетия, Иркутская область, Севастополь </a:t>
                      </a:r>
                    </a:p>
                  </a:txBody>
                  <a:tcPr marL="9525" marR="9525" marT="9525" marB="0" anchor="ctr"/>
                </a:tc>
              </a:tr>
              <a:tr h="735031">
                <a:tc>
                  <a:txBody>
                    <a:bodyPr/>
                    <a:lstStyle/>
                    <a:p>
                      <a:pPr algn="l" fontAlgn="ctr"/>
                      <a:r>
                        <a:rPr lang="ru-RU" sz="1500" b="0" i="0" u="none" strike="noStrike" dirty="0">
                          <a:solidFill>
                            <a:srgbClr val="000000"/>
                          </a:solidFill>
                          <a:latin typeface="Times New Roman"/>
                        </a:rPr>
                        <a:t>Занятых должностей больше в ф№37.</a:t>
                      </a:r>
                    </a:p>
                  </a:txBody>
                  <a:tcPr marL="9525" marR="9525" marT="9525" marB="0" anchor="ctr"/>
                </a:tc>
                <a:tc>
                  <a:txBody>
                    <a:bodyPr/>
                    <a:lstStyle/>
                    <a:p>
                      <a:pPr algn="ctr" fontAlgn="ctr"/>
                      <a:r>
                        <a:rPr lang="ru-RU" sz="1500" b="0" i="0" u="none" strike="noStrike">
                          <a:solidFill>
                            <a:srgbClr val="000000"/>
                          </a:solidFill>
                          <a:latin typeface="Times New Roman"/>
                        </a:rPr>
                        <a:t>№37 и №30</a:t>
                      </a:r>
                    </a:p>
                  </a:txBody>
                  <a:tcPr marL="9525" marR="9525" marT="9525" marB="0" anchor="ctr"/>
                </a:tc>
                <a:tc>
                  <a:txBody>
                    <a:bodyPr/>
                    <a:lstStyle/>
                    <a:p>
                      <a:pPr algn="ctr" fontAlgn="ctr"/>
                      <a:r>
                        <a:rPr lang="ru-RU" sz="1500" b="0" i="0" u="none" strike="noStrike">
                          <a:solidFill>
                            <a:srgbClr val="000000"/>
                          </a:solidFill>
                          <a:latin typeface="Times New Roman"/>
                        </a:rPr>
                        <a:t>61</a:t>
                      </a:r>
                    </a:p>
                  </a:txBody>
                  <a:tcPr marL="9525" marR="9525" marT="9525" marB="0" anchor="ctr"/>
                </a:tc>
                <a:tc>
                  <a:txBody>
                    <a:bodyPr/>
                    <a:lstStyle/>
                    <a:p>
                      <a:pPr algn="l" fontAlgn="ctr"/>
                      <a:r>
                        <a:rPr lang="ru-RU" sz="1500" b="0" i="0" u="none" strike="noStrike" dirty="0">
                          <a:solidFill>
                            <a:srgbClr val="000000"/>
                          </a:solidFill>
                          <a:latin typeface="Times New Roman"/>
                        </a:rPr>
                        <a:t>Новгородская, Ростовская области, </a:t>
                      </a:r>
                      <a:r>
                        <a:rPr lang="ru-RU" sz="1500" b="0" i="0" u="none" strike="noStrike" dirty="0" smtClean="0">
                          <a:solidFill>
                            <a:srgbClr val="000000"/>
                          </a:solidFill>
                          <a:latin typeface="Times New Roman"/>
                        </a:rPr>
                        <a:t>Республика </a:t>
                      </a:r>
                      <a:r>
                        <a:rPr lang="ru-RU" sz="1500" b="0" i="0" u="none" strike="noStrike" dirty="0">
                          <a:solidFill>
                            <a:srgbClr val="000000"/>
                          </a:solidFill>
                          <a:latin typeface="Times New Roman"/>
                        </a:rPr>
                        <a:t>Ингушетия, Забайкальский край</a:t>
                      </a:r>
                    </a:p>
                  </a:txBody>
                  <a:tcPr marL="9525" marR="9525" marT="9525" marB="0" anchor="ctr"/>
                </a:tc>
              </a:tr>
              <a:tr h="735031">
                <a:tc>
                  <a:txBody>
                    <a:bodyPr/>
                    <a:lstStyle/>
                    <a:p>
                      <a:pPr algn="l" fontAlgn="ctr"/>
                      <a:r>
                        <a:rPr lang="ru-RU" sz="1500" b="0" i="0" u="none" strike="noStrike" dirty="0">
                          <a:solidFill>
                            <a:srgbClr val="000000"/>
                          </a:solidFill>
                          <a:latin typeface="Times New Roman"/>
                        </a:rPr>
                        <a:t>Занятых должностей и посещений по заболеванию больше в ф№30, по всем посещениям равенство в </a:t>
                      </a:r>
                      <a:r>
                        <a:rPr lang="ru-RU" sz="1500" b="0" i="0" u="none" strike="noStrike" dirty="0" err="1">
                          <a:solidFill>
                            <a:srgbClr val="000000"/>
                          </a:solidFill>
                          <a:latin typeface="Times New Roman"/>
                        </a:rPr>
                        <a:t>фф</a:t>
                      </a:r>
                      <a:r>
                        <a:rPr lang="ru-RU" sz="1500" b="0" i="0" u="none" strike="noStrike" dirty="0">
                          <a:solidFill>
                            <a:srgbClr val="000000"/>
                          </a:solidFill>
                          <a:latin typeface="Times New Roman"/>
                        </a:rPr>
                        <a:t> №37 и №30. </a:t>
                      </a:r>
                    </a:p>
                  </a:txBody>
                  <a:tcPr marL="9525" marR="9525" marT="9525" marB="0" anchor="ctr"/>
                </a:tc>
                <a:tc>
                  <a:txBody>
                    <a:bodyPr/>
                    <a:lstStyle/>
                    <a:p>
                      <a:pPr algn="ctr" fontAlgn="ctr"/>
                      <a:r>
                        <a:rPr lang="ru-RU" sz="1500" b="0" i="0" u="none" strike="noStrike">
                          <a:solidFill>
                            <a:srgbClr val="000000"/>
                          </a:solidFill>
                          <a:latin typeface="Times New Roman"/>
                        </a:rPr>
                        <a:t>№37 и №30</a:t>
                      </a:r>
                    </a:p>
                  </a:txBody>
                  <a:tcPr marL="9525" marR="9525" marT="9525" marB="0" anchor="ctr"/>
                </a:tc>
                <a:tc>
                  <a:txBody>
                    <a:bodyPr/>
                    <a:lstStyle/>
                    <a:p>
                      <a:pPr algn="ctr" fontAlgn="ctr"/>
                      <a:r>
                        <a:rPr lang="ru-RU" sz="1500" b="0" i="0" u="none" strike="noStrike">
                          <a:solidFill>
                            <a:srgbClr val="000000"/>
                          </a:solidFill>
                          <a:latin typeface="Times New Roman"/>
                        </a:rPr>
                        <a:t>61, 63</a:t>
                      </a:r>
                    </a:p>
                  </a:txBody>
                  <a:tcPr marL="9525" marR="9525" marT="9525" marB="0" anchor="ctr"/>
                </a:tc>
                <a:tc>
                  <a:txBody>
                    <a:bodyPr/>
                    <a:lstStyle/>
                    <a:p>
                      <a:pPr algn="l" fontAlgn="ctr"/>
                      <a:r>
                        <a:rPr lang="ru-RU" sz="1500" b="0" i="0" u="none" strike="noStrike">
                          <a:solidFill>
                            <a:srgbClr val="000000"/>
                          </a:solidFill>
                          <a:latin typeface="Times New Roman"/>
                        </a:rPr>
                        <a:t>Белгородская область</a:t>
                      </a:r>
                    </a:p>
                  </a:txBody>
                  <a:tcPr marL="9525" marR="9525" marT="9525" marB="0" anchor="ctr"/>
                </a:tc>
              </a:tr>
              <a:tr h="735031">
                <a:tc>
                  <a:txBody>
                    <a:bodyPr/>
                    <a:lstStyle/>
                    <a:p>
                      <a:pPr algn="l" fontAlgn="ctr"/>
                      <a:r>
                        <a:rPr lang="ru-RU" sz="1500" b="0" i="0" u="none" strike="noStrike" dirty="0">
                          <a:solidFill>
                            <a:srgbClr val="000000"/>
                          </a:solidFill>
                          <a:latin typeface="Times New Roman"/>
                        </a:rPr>
                        <a:t>По должностям и посещениям всего равенство в </a:t>
                      </a:r>
                      <a:r>
                        <a:rPr lang="ru-RU" sz="1500" b="0" i="0" u="none" strike="noStrike" dirty="0" err="1" smtClean="0">
                          <a:solidFill>
                            <a:srgbClr val="000000"/>
                          </a:solidFill>
                          <a:latin typeface="Times New Roman"/>
                        </a:rPr>
                        <a:t>фф</a:t>
                      </a:r>
                      <a:r>
                        <a:rPr lang="ru-RU" sz="1500" b="0" i="0" u="none" strike="noStrike" dirty="0" smtClean="0">
                          <a:solidFill>
                            <a:srgbClr val="000000"/>
                          </a:solidFill>
                          <a:latin typeface="Times New Roman"/>
                        </a:rPr>
                        <a:t>. </a:t>
                      </a:r>
                      <a:r>
                        <a:rPr lang="ru-RU" sz="1500" b="0" i="0" u="none" strike="noStrike" dirty="0">
                          <a:solidFill>
                            <a:srgbClr val="000000"/>
                          </a:solidFill>
                          <a:latin typeface="Times New Roman"/>
                        </a:rPr>
                        <a:t>№37 и №30, посещений по заболеванию в ф№30 больше.</a:t>
                      </a:r>
                    </a:p>
                  </a:txBody>
                  <a:tcPr marL="9525" marR="9525" marT="9525" marB="0" anchor="ctr"/>
                </a:tc>
                <a:tc>
                  <a:txBody>
                    <a:bodyPr/>
                    <a:lstStyle/>
                    <a:p>
                      <a:pPr algn="ctr" fontAlgn="ctr"/>
                      <a:r>
                        <a:rPr lang="ru-RU" sz="1500" b="0" i="0" u="none" strike="noStrike" dirty="0">
                          <a:solidFill>
                            <a:srgbClr val="000000"/>
                          </a:solidFill>
                          <a:latin typeface="Times New Roman"/>
                        </a:rPr>
                        <a:t>№37 и №30</a:t>
                      </a:r>
                    </a:p>
                  </a:txBody>
                  <a:tcPr marL="9525" marR="9525" marT="9525" marB="0" anchor="ctr"/>
                </a:tc>
                <a:tc>
                  <a:txBody>
                    <a:bodyPr/>
                    <a:lstStyle/>
                    <a:p>
                      <a:pPr algn="ctr" fontAlgn="ctr"/>
                      <a:r>
                        <a:rPr lang="ru-RU" sz="1500" b="0" i="0" u="none" strike="noStrike">
                          <a:solidFill>
                            <a:srgbClr val="000000"/>
                          </a:solidFill>
                          <a:latin typeface="Times New Roman"/>
                        </a:rPr>
                        <a:t>61, 63 </a:t>
                      </a:r>
                    </a:p>
                  </a:txBody>
                  <a:tcPr marL="9525" marR="9525" marT="9525" marB="0" anchor="ctr"/>
                </a:tc>
                <a:tc>
                  <a:txBody>
                    <a:bodyPr/>
                    <a:lstStyle/>
                    <a:p>
                      <a:pPr algn="l" fontAlgn="ctr"/>
                      <a:r>
                        <a:rPr lang="ru-RU" sz="1500" b="0" i="0" u="none" strike="noStrike">
                          <a:solidFill>
                            <a:srgbClr val="000000"/>
                          </a:solidFill>
                          <a:latin typeface="Times New Roman"/>
                        </a:rPr>
                        <a:t>Владимирская область</a:t>
                      </a:r>
                    </a:p>
                  </a:txBody>
                  <a:tcPr marL="9525" marR="9525" marT="9525" marB="0" anchor="ctr"/>
                </a:tc>
              </a:tr>
              <a:tr h="735031">
                <a:tc>
                  <a:txBody>
                    <a:bodyPr/>
                    <a:lstStyle/>
                    <a:p>
                      <a:pPr algn="l" fontAlgn="ctr"/>
                      <a:r>
                        <a:rPr lang="ru-RU" sz="1500" b="0" i="0" u="none" strike="noStrike" dirty="0">
                          <a:solidFill>
                            <a:srgbClr val="000000"/>
                          </a:solidFill>
                          <a:latin typeface="Times New Roman"/>
                        </a:rPr>
                        <a:t>По должностям равенство в </a:t>
                      </a:r>
                      <a:r>
                        <a:rPr lang="ru-RU" sz="1500" b="0" i="0" u="none" strike="noStrike" dirty="0" err="1">
                          <a:solidFill>
                            <a:srgbClr val="000000"/>
                          </a:solidFill>
                          <a:latin typeface="Times New Roman"/>
                        </a:rPr>
                        <a:t>фф</a:t>
                      </a:r>
                      <a:r>
                        <a:rPr lang="ru-RU" sz="1500" b="0" i="0" u="none" strike="noStrike" dirty="0">
                          <a:solidFill>
                            <a:srgbClr val="000000"/>
                          </a:solidFill>
                          <a:latin typeface="Times New Roman"/>
                        </a:rPr>
                        <a:t> №37 и №30, посещений всего и посещений по заболеванию больше в ф№30.</a:t>
                      </a:r>
                    </a:p>
                  </a:txBody>
                  <a:tcPr marL="9525" marR="9525" marT="9525" marB="0" anchor="ctr"/>
                </a:tc>
                <a:tc>
                  <a:txBody>
                    <a:bodyPr/>
                    <a:lstStyle/>
                    <a:p>
                      <a:pPr algn="ctr" fontAlgn="ctr"/>
                      <a:r>
                        <a:rPr lang="ru-RU" sz="1500" b="0" i="0" u="none" strike="noStrike" dirty="0">
                          <a:solidFill>
                            <a:srgbClr val="000000"/>
                          </a:solidFill>
                          <a:latin typeface="Times New Roman"/>
                        </a:rPr>
                        <a:t>№37 и №30</a:t>
                      </a:r>
                    </a:p>
                  </a:txBody>
                  <a:tcPr marL="9525" marR="9525" marT="9525" marB="0" anchor="ctr"/>
                </a:tc>
                <a:tc>
                  <a:txBody>
                    <a:bodyPr/>
                    <a:lstStyle/>
                    <a:p>
                      <a:pPr algn="ctr" fontAlgn="ctr"/>
                      <a:r>
                        <a:rPr lang="ru-RU" sz="1500" b="0" i="0" u="none" strike="noStrike" dirty="0">
                          <a:solidFill>
                            <a:srgbClr val="000000"/>
                          </a:solidFill>
                          <a:latin typeface="Times New Roman"/>
                        </a:rPr>
                        <a:t>61, 63 </a:t>
                      </a:r>
                    </a:p>
                  </a:txBody>
                  <a:tcPr marL="9525" marR="9525" marT="9525" marB="0" anchor="ctr"/>
                </a:tc>
                <a:tc>
                  <a:txBody>
                    <a:bodyPr/>
                    <a:lstStyle/>
                    <a:p>
                      <a:pPr algn="l" fontAlgn="ctr"/>
                      <a:r>
                        <a:rPr lang="ru-RU" sz="1500" b="0" i="0" u="none" strike="noStrike" dirty="0">
                          <a:solidFill>
                            <a:srgbClr val="000000"/>
                          </a:solidFill>
                          <a:latin typeface="Times New Roman"/>
                        </a:rPr>
                        <a:t>Ханты-Мансийский АО</a:t>
                      </a:r>
                    </a:p>
                  </a:txBody>
                  <a:tcPr marL="9525" marR="9525" marT="9525" marB="0" anchor="ctr"/>
                </a:tc>
              </a:tr>
              <a:tr h="735031">
                <a:tc>
                  <a:txBody>
                    <a:bodyPr/>
                    <a:lstStyle/>
                    <a:p>
                      <a:pPr algn="l" fontAlgn="ctr"/>
                      <a:r>
                        <a:rPr lang="ru-RU" sz="1500" b="0" i="0" u="none" strike="noStrike">
                          <a:solidFill>
                            <a:srgbClr val="000000"/>
                          </a:solidFill>
                          <a:latin typeface="Times New Roman"/>
                        </a:rPr>
                        <a:t>По должностям и посещениям больше в ф№30, по посещениям по заболеванию больше в ф№37.</a:t>
                      </a:r>
                    </a:p>
                  </a:txBody>
                  <a:tcPr marL="9525" marR="9525" marT="9525" marB="0" anchor="ctr"/>
                </a:tc>
                <a:tc>
                  <a:txBody>
                    <a:bodyPr/>
                    <a:lstStyle/>
                    <a:p>
                      <a:pPr algn="ctr" fontAlgn="ctr"/>
                      <a:r>
                        <a:rPr lang="ru-RU" sz="1500" b="0" i="0" u="none" strike="noStrike">
                          <a:solidFill>
                            <a:srgbClr val="000000"/>
                          </a:solidFill>
                          <a:latin typeface="Times New Roman"/>
                        </a:rPr>
                        <a:t>№37 и №30</a:t>
                      </a:r>
                    </a:p>
                  </a:txBody>
                  <a:tcPr marL="9525" marR="9525" marT="9525" marB="0" anchor="ctr"/>
                </a:tc>
                <a:tc>
                  <a:txBody>
                    <a:bodyPr/>
                    <a:lstStyle/>
                    <a:p>
                      <a:pPr algn="ctr" fontAlgn="ctr"/>
                      <a:r>
                        <a:rPr lang="ru-RU" sz="1500" b="0" i="0" u="none" strike="noStrike">
                          <a:solidFill>
                            <a:srgbClr val="000000"/>
                          </a:solidFill>
                          <a:latin typeface="Times New Roman"/>
                        </a:rPr>
                        <a:t>61, 63</a:t>
                      </a:r>
                    </a:p>
                  </a:txBody>
                  <a:tcPr marL="9525" marR="9525" marT="9525" marB="0" anchor="ctr"/>
                </a:tc>
                <a:tc>
                  <a:txBody>
                    <a:bodyPr/>
                    <a:lstStyle/>
                    <a:p>
                      <a:pPr algn="l" fontAlgn="ctr"/>
                      <a:r>
                        <a:rPr lang="ru-RU" sz="1500" b="0" i="0" u="none" strike="noStrike" dirty="0">
                          <a:solidFill>
                            <a:srgbClr val="000000"/>
                          </a:solidFill>
                          <a:latin typeface="Times New Roman"/>
                        </a:rPr>
                        <a:t>Костромская, Липецкая, Ульяновская, Челябинская области</a:t>
                      </a:r>
                    </a:p>
                  </a:txBody>
                  <a:tcPr marL="9525" marR="9525" marT="9525" marB="0" anchor="ctr"/>
                </a:tc>
              </a:tr>
              <a:tr h="493377">
                <a:tc>
                  <a:txBody>
                    <a:bodyPr/>
                    <a:lstStyle/>
                    <a:p>
                      <a:pPr algn="l" fontAlgn="ctr"/>
                      <a:r>
                        <a:rPr lang="ru-RU" sz="1500" b="0" i="0" u="none" strike="noStrike">
                          <a:solidFill>
                            <a:srgbClr val="000000"/>
                          </a:solidFill>
                          <a:latin typeface="Times New Roman"/>
                        </a:rPr>
                        <a:t>Посещений всего меньше в ф№30</a:t>
                      </a:r>
                    </a:p>
                  </a:txBody>
                  <a:tcPr marL="9525" marR="9525" marT="9525" marB="0" anchor="ctr"/>
                </a:tc>
                <a:tc>
                  <a:txBody>
                    <a:bodyPr/>
                    <a:lstStyle/>
                    <a:p>
                      <a:pPr algn="ctr" fontAlgn="ctr"/>
                      <a:r>
                        <a:rPr lang="ru-RU" sz="1500" b="0" i="0" u="none" strike="noStrike" dirty="0">
                          <a:solidFill>
                            <a:srgbClr val="000000"/>
                          </a:solidFill>
                          <a:latin typeface="Times New Roman"/>
                        </a:rPr>
                        <a:t>№37 и №30</a:t>
                      </a:r>
                    </a:p>
                  </a:txBody>
                  <a:tcPr marL="9525" marR="9525" marT="9525" marB="0" anchor="ctr"/>
                </a:tc>
                <a:tc>
                  <a:txBody>
                    <a:bodyPr/>
                    <a:lstStyle/>
                    <a:p>
                      <a:pPr algn="ctr" fontAlgn="ctr"/>
                      <a:r>
                        <a:rPr lang="ru-RU" sz="1500" b="0" i="0" u="none" strike="noStrike">
                          <a:solidFill>
                            <a:srgbClr val="000000"/>
                          </a:solidFill>
                          <a:latin typeface="Times New Roman"/>
                        </a:rPr>
                        <a:t>63</a:t>
                      </a:r>
                    </a:p>
                  </a:txBody>
                  <a:tcPr marL="9525" marR="9525" marT="9525" marB="0" anchor="ctr"/>
                </a:tc>
                <a:tc>
                  <a:txBody>
                    <a:bodyPr/>
                    <a:lstStyle/>
                    <a:p>
                      <a:pPr algn="l" fontAlgn="ctr"/>
                      <a:r>
                        <a:rPr lang="ru-RU" sz="1500" b="0" i="0" u="none" strike="noStrike" dirty="0">
                          <a:solidFill>
                            <a:srgbClr val="000000"/>
                          </a:solidFill>
                          <a:latin typeface="Times New Roman"/>
                        </a:rPr>
                        <a:t>Тамбовская область, </a:t>
                      </a:r>
                      <a:r>
                        <a:rPr lang="ru-RU" sz="1500" b="0" i="0" u="none" strike="noStrike" dirty="0" smtClean="0">
                          <a:solidFill>
                            <a:srgbClr val="000000"/>
                          </a:solidFill>
                          <a:latin typeface="Times New Roman"/>
                        </a:rPr>
                        <a:t>Республика </a:t>
                      </a:r>
                      <a:r>
                        <a:rPr lang="ru-RU" sz="1500" b="0" i="0" u="none" strike="noStrike" dirty="0">
                          <a:solidFill>
                            <a:srgbClr val="000000"/>
                          </a:solidFill>
                          <a:latin typeface="Times New Roman"/>
                        </a:rPr>
                        <a:t>Крым</a:t>
                      </a:r>
                    </a:p>
                  </a:txBody>
                  <a:tcPr marL="9525" marR="9525" marT="9525" marB="0" anchor="ctr"/>
                </a:tc>
              </a:tr>
            </a:tbl>
          </a:graphicData>
        </a:graphic>
      </p:graphicFrame>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E8E554C-6023-4FB9-8046-5AB7784B9FC8}" type="slidenum">
              <a:rPr lang="ru-RU" smtClean="0"/>
              <a:pPr>
                <a:defRPr/>
              </a:pPr>
              <a:t>68</a:t>
            </a:fld>
            <a:endParaRPr lang="ru-RU"/>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82594"/>
          </a:xfrm>
        </p:spPr>
        <p:txBody>
          <a:bodyPr/>
          <a:lstStyle/>
          <a:p>
            <a:r>
              <a:rPr lang="ru-RU" sz="2000" b="1" dirty="0" smtClean="0">
                <a:solidFill>
                  <a:srgbClr val="C00000"/>
                </a:solidFill>
                <a:latin typeface="+mn-lt"/>
              </a:rPr>
              <a:t>Обратите внимание на допущенные ошибки</a:t>
            </a:r>
            <a:endParaRPr lang="ru-RU" sz="2000" dirty="0">
              <a:latin typeface="+mn-lt"/>
            </a:endParaRPr>
          </a:p>
        </p:txBody>
      </p:sp>
      <p:graphicFrame>
        <p:nvGraphicFramePr>
          <p:cNvPr id="6" name="Содержимое 5"/>
          <p:cNvGraphicFramePr>
            <a:graphicFrameLocks noGrp="1"/>
          </p:cNvGraphicFramePr>
          <p:nvPr>
            <p:ph idx="1"/>
          </p:nvPr>
        </p:nvGraphicFramePr>
        <p:xfrm>
          <a:off x="457200" y="928669"/>
          <a:ext cx="8229600" cy="5380692"/>
        </p:xfrm>
        <a:graphic>
          <a:graphicData uri="http://schemas.openxmlformats.org/drawingml/2006/table">
            <a:tbl>
              <a:tblPr firstRow="1" bandRow="1">
                <a:tableStyleId>{5C22544A-7EE6-4342-B048-85BDC9FD1C3A}</a:tableStyleId>
              </a:tblPr>
              <a:tblGrid>
                <a:gridCol w="4757742"/>
                <a:gridCol w="642942"/>
                <a:gridCol w="771516"/>
                <a:gridCol w="2057400"/>
              </a:tblGrid>
              <a:tr h="568107">
                <a:tc>
                  <a:txBody>
                    <a:bodyPr/>
                    <a:lstStyle/>
                    <a:p>
                      <a:pPr algn="ctr" fontAlgn="ctr"/>
                      <a:r>
                        <a:rPr lang="ru-RU" sz="1600" b="1" i="0" u="none" strike="noStrike" dirty="0">
                          <a:solidFill>
                            <a:srgbClr val="000000"/>
                          </a:solidFill>
                          <a:latin typeface="Times New Roman"/>
                        </a:rPr>
                        <a:t>Смысл ошибки межформенного контроля</a:t>
                      </a:r>
                    </a:p>
                  </a:txBody>
                  <a:tcPr marL="9525" marR="9525" marT="9525" marB="0" anchor="ctr"/>
                </a:tc>
                <a:tc>
                  <a:txBody>
                    <a:bodyPr/>
                    <a:lstStyle/>
                    <a:p>
                      <a:pPr algn="ctr" fontAlgn="ctr"/>
                      <a:r>
                        <a:rPr lang="ru-RU" sz="1600" b="1" i="0" u="none" strike="noStrike" dirty="0" err="1">
                          <a:solidFill>
                            <a:srgbClr val="000000"/>
                          </a:solidFill>
                          <a:latin typeface="Times New Roman"/>
                        </a:rPr>
                        <a:t>Фор-мы</a:t>
                      </a:r>
                      <a:endParaRPr lang="ru-RU" sz="1600" b="1" i="0" u="none" strike="noStrike" dirty="0">
                        <a:solidFill>
                          <a:srgbClr val="000000"/>
                        </a:solidFill>
                        <a:latin typeface="Times New Roman"/>
                      </a:endParaRPr>
                    </a:p>
                  </a:txBody>
                  <a:tcPr marL="9525" marR="9525" marT="9525" marB="0" anchor="ctr"/>
                </a:tc>
                <a:tc>
                  <a:txBody>
                    <a:bodyPr/>
                    <a:lstStyle/>
                    <a:p>
                      <a:pPr algn="ctr" fontAlgn="ctr"/>
                      <a:r>
                        <a:rPr lang="ru-RU" sz="1600" b="1" i="0" u="none" strike="noStrike" dirty="0">
                          <a:solidFill>
                            <a:srgbClr val="000000"/>
                          </a:solidFill>
                          <a:latin typeface="Times New Roman"/>
                        </a:rPr>
                        <a:t>Слайд №</a:t>
                      </a:r>
                    </a:p>
                  </a:txBody>
                  <a:tcPr marL="9525" marR="9525" marT="9525" marB="0" anchor="ctr"/>
                </a:tc>
                <a:tc>
                  <a:txBody>
                    <a:bodyPr/>
                    <a:lstStyle/>
                    <a:p>
                      <a:pPr algn="ctr" fontAlgn="ctr"/>
                      <a:r>
                        <a:rPr lang="ru-RU" sz="1600" b="1" i="0" u="none" strike="noStrike" dirty="0">
                          <a:solidFill>
                            <a:srgbClr val="000000"/>
                          </a:solidFill>
                          <a:latin typeface="Times New Roman"/>
                        </a:rPr>
                        <a:t>Регион</a:t>
                      </a:r>
                    </a:p>
                  </a:txBody>
                  <a:tcPr marL="9525" marR="9525" marT="9525" marB="0" anchor="ctr"/>
                </a:tc>
              </a:tr>
              <a:tr h="846719">
                <a:tc>
                  <a:txBody>
                    <a:bodyPr/>
                    <a:lstStyle/>
                    <a:p>
                      <a:pPr algn="l" fontAlgn="ctr"/>
                      <a:r>
                        <a:rPr lang="ru-RU" sz="1600" b="0" i="0" u="none" strike="noStrike" dirty="0">
                          <a:solidFill>
                            <a:srgbClr val="000000"/>
                          </a:solidFill>
                          <a:latin typeface="Times New Roman"/>
                        </a:rPr>
                        <a:t>В ф№30 посещений больше, чем в ф№37 на 341, а посещений по поводу заболевания в ф№30 больше, чем в ф№37 на 414.</a:t>
                      </a:r>
                    </a:p>
                  </a:txBody>
                  <a:tcPr marL="9525" marR="9525" marT="9525" marB="0" anchor="ctr"/>
                </a:tc>
                <a:tc>
                  <a:txBody>
                    <a:bodyPr/>
                    <a:lstStyle/>
                    <a:p>
                      <a:pPr algn="ctr" fontAlgn="ctr"/>
                      <a:r>
                        <a:rPr lang="ru-RU" sz="1600" b="0" i="0" u="none" strike="noStrike">
                          <a:solidFill>
                            <a:srgbClr val="000000"/>
                          </a:solidFill>
                          <a:latin typeface="Times New Roman"/>
                        </a:rPr>
                        <a:t>№37 и №30</a:t>
                      </a:r>
                    </a:p>
                  </a:txBody>
                  <a:tcPr marL="9525" marR="9525" marT="9525" marB="0" anchor="ctr"/>
                </a:tc>
                <a:tc>
                  <a:txBody>
                    <a:bodyPr/>
                    <a:lstStyle/>
                    <a:p>
                      <a:pPr algn="ctr" fontAlgn="ctr"/>
                      <a:r>
                        <a:rPr lang="ru-RU" sz="1600" b="0" i="0" u="none" strike="noStrike" dirty="0">
                          <a:solidFill>
                            <a:srgbClr val="000000"/>
                          </a:solidFill>
                          <a:latin typeface="Times New Roman"/>
                        </a:rPr>
                        <a:t>63</a:t>
                      </a:r>
                    </a:p>
                  </a:txBody>
                  <a:tcPr marL="9525" marR="9525" marT="9525" marB="0" anchor="ctr"/>
                </a:tc>
                <a:tc>
                  <a:txBody>
                    <a:bodyPr/>
                    <a:lstStyle/>
                    <a:p>
                      <a:pPr algn="l" fontAlgn="ctr"/>
                      <a:r>
                        <a:rPr lang="ru-RU" sz="1600" b="0" i="0" u="none" strike="noStrike">
                          <a:solidFill>
                            <a:srgbClr val="000000"/>
                          </a:solidFill>
                          <a:latin typeface="Times New Roman"/>
                        </a:rPr>
                        <a:t>Тюменская область без АО</a:t>
                      </a:r>
                    </a:p>
                  </a:txBody>
                  <a:tcPr marL="9525" marR="9525" marT="9525" marB="0" anchor="ctr"/>
                </a:tc>
              </a:tr>
              <a:tr h="846719">
                <a:tc>
                  <a:txBody>
                    <a:bodyPr/>
                    <a:lstStyle/>
                    <a:p>
                      <a:pPr algn="l" fontAlgn="ctr"/>
                      <a:r>
                        <a:rPr lang="ru-RU" sz="1600" b="0" i="0" u="none" strike="noStrike" dirty="0">
                          <a:solidFill>
                            <a:srgbClr val="000000"/>
                          </a:solidFill>
                          <a:latin typeface="Times New Roman"/>
                        </a:rPr>
                        <a:t>В ф№37 посещений всего меньше на 2110, чем в ф№30, а посещений по поводу заболевания меньше на 20010.</a:t>
                      </a:r>
                    </a:p>
                  </a:txBody>
                  <a:tcPr marL="9525" marR="9525" marT="9525" marB="0" anchor="ctr"/>
                </a:tc>
                <a:tc>
                  <a:txBody>
                    <a:bodyPr/>
                    <a:lstStyle/>
                    <a:p>
                      <a:pPr algn="ctr" fontAlgn="ctr"/>
                      <a:r>
                        <a:rPr lang="ru-RU" sz="1600" b="0" i="0" u="none" strike="noStrike">
                          <a:solidFill>
                            <a:srgbClr val="000000"/>
                          </a:solidFill>
                          <a:latin typeface="Times New Roman"/>
                        </a:rPr>
                        <a:t>№37 и №30</a:t>
                      </a:r>
                    </a:p>
                  </a:txBody>
                  <a:tcPr marL="9525" marR="9525" marT="9525" marB="0" anchor="ctr"/>
                </a:tc>
                <a:tc>
                  <a:txBody>
                    <a:bodyPr/>
                    <a:lstStyle/>
                    <a:p>
                      <a:pPr algn="ctr" fontAlgn="ctr"/>
                      <a:r>
                        <a:rPr lang="ru-RU" sz="1600" b="0" i="0" u="none" strike="noStrike">
                          <a:solidFill>
                            <a:srgbClr val="000000"/>
                          </a:solidFill>
                          <a:latin typeface="Times New Roman"/>
                        </a:rPr>
                        <a:t>63</a:t>
                      </a:r>
                    </a:p>
                  </a:txBody>
                  <a:tcPr marL="9525" marR="9525" marT="9525" marB="0" anchor="ctr"/>
                </a:tc>
                <a:tc>
                  <a:txBody>
                    <a:bodyPr/>
                    <a:lstStyle/>
                    <a:p>
                      <a:pPr algn="l" fontAlgn="ctr"/>
                      <a:r>
                        <a:rPr lang="ru-RU" sz="1600" b="0" i="0" u="none" strike="noStrike">
                          <a:solidFill>
                            <a:srgbClr val="000000"/>
                          </a:solidFill>
                          <a:latin typeface="Times New Roman"/>
                        </a:rPr>
                        <a:t>Иркутская область</a:t>
                      </a:r>
                    </a:p>
                  </a:txBody>
                  <a:tcPr marL="9525" marR="9525" marT="9525" marB="0" anchor="ctr"/>
                </a:tc>
              </a:tr>
              <a:tr h="846719">
                <a:tc>
                  <a:txBody>
                    <a:bodyPr/>
                    <a:lstStyle/>
                    <a:p>
                      <a:pPr algn="l" fontAlgn="ctr"/>
                      <a:r>
                        <a:rPr lang="ru-RU" sz="1600" b="0" i="0" u="none" strike="noStrike" dirty="0">
                          <a:solidFill>
                            <a:srgbClr val="000000"/>
                          </a:solidFill>
                          <a:latin typeface="Times New Roman"/>
                        </a:rPr>
                        <a:t>Посещений всего в ф№37 меньше на 589 по сравнению с ф№30, а посещений по поводу заболевания меньше на 7348.</a:t>
                      </a:r>
                    </a:p>
                  </a:txBody>
                  <a:tcPr marL="9525" marR="9525" marT="9525" marB="0" anchor="ctr"/>
                </a:tc>
                <a:tc>
                  <a:txBody>
                    <a:bodyPr/>
                    <a:lstStyle/>
                    <a:p>
                      <a:pPr algn="ctr" fontAlgn="ctr"/>
                      <a:r>
                        <a:rPr lang="ru-RU" sz="1600" b="0" i="0" u="none" strike="noStrike">
                          <a:solidFill>
                            <a:srgbClr val="000000"/>
                          </a:solidFill>
                          <a:latin typeface="Times New Roman"/>
                        </a:rPr>
                        <a:t>№37 и №30</a:t>
                      </a:r>
                    </a:p>
                  </a:txBody>
                  <a:tcPr marL="9525" marR="9525" marT="9525" marB="0" anchor="ctr"/>
                </a:tc>
                <a:tc>
                  <a:txBody>
                    <a:bodyPr/>
                    <a:lstStyle/>
                    <a:p>
                      <a:pPr algn="ctr" fontAlgn="ctr"/>
                      <a:r>
                        <a:rPr lang="ru-RU" sz="1600" b="0" i="0" u="none" strike="noStrike">
                          <a:solidFill>
                            <a:srgbClr val="000000"/>
                          </a:solidFill>
                          <a:latin typeface="Times New Roman"/>
                        </a:rPr>
                        <a:t>63</a:t>
                      </a:r>
                    </a:p>
                  </a:txBody>
                  <a:tcPr marL="9525" marR="9525" marT="9525" marB="0" anchor="ctr"/>
                </a:tc>
                <a:tc>
                  <a:txBody>
                    <a:bodyPr/>
                    <a:lstStyle/>
                    <a:p>
                      <a:pPr algn="l" fontAlgn="ctr"/>
                      <a:r>
                        <a:rPr lang="ru-RU" sz="1600" b="0" i="0" u="none" strike="noStrike">
                          <a:solidFill>
                            <a:srgbClr val="000000"/>
                          </a:solidFill>
                          <a:latin typeface="Times New Roman"/>
                        </a:rPr>
                        <a:t>Хабаровский край</a:t>
                      </a:r>
                    </a:p>
                  </a:txBody>
                  <a:tcPr marL="9525" marR="9525" marT="9525" marB="0" anchor="ctr"/>
                </a:tc>
              </a:tr>
              <a:tr h="568107">
                <a:tc>
                  <a:txBody>
                    <a:bodyPr/>
                    <a:lstStyle/>
                    <a:p>
                      <a:pPr algn="l" fontAlgn="ctr"/>
                      <a:r>
                        <a:rPr lang="ru-RU" sz="1600" b="0" i="0" u="none" strike="noStrike" dirty="0">
                          <a:solidFill>
                            <a:srgbClr val="000000"/>
                          </a:solidFill>
                          <a:latin typeface="Times New Roman"/>
                        </a:rPr>
                        <a:t>Расхождение по ДС</a:t>
                      </a:r>
                    </a:p>
                  </a:txBody>
                  <a:tcPr marL="9525" marR="9525" marT="9525" marB="0" anchor="ctr"/>
                </a:tc>
                <a:tc>
                  <a:txBody>
                    <a:bodyPr/>
                    <a:lstStyle/>
                    <a:p>
                      <a:pPr algn="ctr" fontAlgn="ctr"/>
                      <a:r>
                        <a:rPr lang="ru-RU" sz="1600" b="0" i="0" u="none" strike="noStrike">
                          <a:solidFill>
                            <a:srgbClr val="000000"/>
                          </a:solidFill>
                          <a:latin typeface="Times New Roman"/>
                        </a:rPr>
                        <a:t>№37 и №30</a:t>
                      </a:r>
                    </a:p>
                  </a:txBody>
                  <a:tcPr marL="9525" marR="9525" marT="9525" marB="0" anchor="ctr"/>
                </a:tc>
                <a:tc>
                  <a:txBody>
                    <a:bodyPr/>
                    <a:lstStyle/>
                    <a:p>
                      <a:pPr algn="ctr" fontAlgn="ctr"/>
                      <a:r>
                        <a:rPr lang="ru-RU" sz="1600" b="0" i="0" u="none" strike="noStrike">
                          <a:solidFill>
                            <a:srgbClr val="000000"/>
                          </a:solidFill>
                          <a:latin typeface="Times New Roman"/>
                        </a:rPr>
                        <a:t>65</a:t>
                      </a:r>
                    </a:p>
                  </a:txBody>
                  <a:tcPr marL="9525" marR="9525" marT="9525" marB="0" anchor="ctr"/>
                </a:tc>
                <a:tc>
                  <a:txBody>
                    <a:bodyPr/>
                    <a:lstStyle/>
                    <a:p>
                      <a:pPr algn="l" fontAlgn="ctr"/>
                      <a:r>
                        <a:rPr lang="ru-RU" sz="1600" b="0" i="0" u="none" strike="noStrike">
                          <a:solidFill>
                            <a:srgbClr val="000000"/>
                          </a:solidFill>
                          <a:latin typeface="Times New Roman"/>
                        </a:rPr>
                        <a:t>18 регионов</a:t>
                      </a:r>
                    </a:p>
                  </a:txBody>
                  <a:tcPr marL="9525" marR="9525" marT="9525" marB="0" anchor="ctr"/>
                </a:tc>
              </a:tr>
              <a:tr h="568107">
                <a:tc>
                  <a:txBody>
                    <a:bodyPr/>
                    <a:lstStyle/>
                    <a:p>
                      <a:pPr algn="l" fontAlgn="ctr"/>
                      <a:r>
                        <a:rPr lang="ru-RU" sz="1600" b="0" i="0" u="none" strike="noStrike" dirty="0">
                          <a:solidFill>
                            <a:srgbClr val="000000"/>
                          </a:solidFill>
                          <a:latin typeface="Times New Roman"/>
                        </a:rPr>
                        <a:t>Расхождение по освидетельствованию на состояние опьянения</a:t>
                      </a:r>
                    </a:p>
                  </a:txBody>
                  <a:tcPr marL="9525" marR="9525" marT="9525" marB="0" anchor="ctr"/>
                </a:tc>
                <a:tc>
                  <a:txBody>
                    <a:bodyPr/>
                    <a:lstStyle/>
                    <a:p>
                      <a:pPr algn="ctr" fontAlgn="ctr"/>
                      <a:r>
                        <a:rPr lang="ru-RU" sz="1600" b="0" i="0" u="none" strike="noStrike">
                          <a:solidFill>
                            <a:srgbClr val="000000"/>
                          </a:solidFill>
                          <a:latin typeface="Times New Roman"/>
                        </a:rPr>
                        <a:t>№37 и №30</a:t>
                      </a:r>
                    </a:p>
                  </a:txBody>
                  <a:tcPr marL="9525" marR="9525" marT="9525" marB="0" anchor="ctr"/>
                </a:tc>
                <a:tc>
                  <a:txBody>
                    <a:bodyPr/>
                    <a:lstStyle/>
                    <a:p>
                      <a:pPr algn="ctr" fontAlgn="ctr"/>
                      <a:r>
                        <a:rPr lang="ru-RU" sz="1600" b="0" i="0" u="none" strike="noStrike">
                          <a:solidFill>
                            <a:srgbClr val="000000"/>
                          </a:solidFill>
                          <a:latin typeface="Times New Roman"/>
                        </a:rPr>
                        <a:t>66</a:t>
                      </a:r>
                    </a:p>
                  </a:txBody>
                  <a:tcPr marL="9525" marR="9525" marT="9525" marB="0" anchor="ctr"/>
                </a:tc>
                <a:tc>
                  <a:txBody>
                    <a:bodyPr/>
                    <a:lstStyle/>
                    <a:p>
                      <a:pPr algn="l" fontAlgn="ctr"/>
                      <a:r>
                        <a:rPr lang="ru-RU" sz="1600" b="0" i="0" u="none" strike="noStrike">
                          <a:solidFill>
                            <a:srgbClr val="000000"/>
                          </a:solidFill>
                          <a:latin typeface="Times New Roman"/>
                        </a:rPr>
                        <a:t>8 регионов</a:t>
                      </a:r>
                    </a:p>
                  </a:txBody>
                  <a:tcPr marL="9525" marR="9525" marT="9525" marB="0" anchor="ctr"/>
                </a:tc>
              </a:tr>
              <a:tr h="568107">
                <a:tc>
                  <a:txBody>
                    <a:bodyPr/>
                    <a:lstStyle/>
                    <a:p>
                      <a:pPr algn="l" fontAlgn="ctr"/>
                      <a:r>
                        <a:rPr lang="ru-RU" sz="1600" b="0" i="0" u="none" strike="noStrike" dirty="0">
                          <a:solidFill>
                            <a:srgbClr val="000000"/>
                          </a:solidFill>
                          <a:latin typeface="Times New Roman"/>
                        </a:rPr>
                        <a:t>Расхождение по реабилитационным койкам</a:t>
                      </a:r>
                    </a:p>
                  </a:txBody>
                  <a:tcPr marL="9525" marR="9525" marT="9525" marB="0" anchor="ctr"/>
                </a:tc>
                <a:tc>
                  <a:txBody>
                    <a:bodyPr/>
                    <a:lstStyle/>
                    <a:p>
                      <a:pPr algn="ctr" fontAlgn="ctr"/>
                      <a:r>
                        <a:rPr lang="ru-RU" sz="1600" b="0" i="0" u="none" strike="noStrike">
                          <a:solidFill>
                            <a:srgbClr val="000000"/>
                          </a:solidFill>
                          <a:latin typeface="Times New Roman"/>
                        </a:rPr>
                        <a:t>№37 и №30</a:t>
                      </a:r>
                    </a:p>
                  </a:txBody>
                  <a:tcPr marL="9525" marR="9525" marT="9525" marB="0" anchor="ctr"/>
                </a:tc>
                <a:tc>
                  <a:txBody>
                    <a:bodyPr/>
                    <a:lstStyle/>
                    <a:p>
                      <a:pPr algn="ctr" fontAlgn="ctr"/>
                      <a:r>
                        <a:rPr lang="ru-RU" sz="1600" b="0" i="0" u="none" strike="noStrike">
                          <a:solidFill>
                            <a:srgbClr val="000000"/>
                          </a:solidFill>
                          <a:latin typeface="Times New Roman"/>
                        </a:rPr>
                        <a:t>67</a:t>
                      </a:r>
                    </a:p>
                  </a:txBody>
                  <a:tcPr marL="9525" marR="9525" marT="9525" marB="0" anchor="ctr"/>
                </a:tc>
                <a:tc>
                  <a:txBody>
                    <a:bodyPr/>
                    <a:lstStyle/>
                    <a:p>
                      <a:pPr algn="l" fontAlgn="ctr"/>
                      <a:r>
                        <a:rPr lang="ru-RU" sz="1600" b="0" i="0" u="none" strike="noStrike">
                          <a:solidFill>
                            <a:srgbClr val="000000"/>
                          </a:solidFill>
                          <a:latin typeface="Times New Roman"/>
                        </a:rPr>
                        <a:t>Брянская, Костромская области</a:t>
                      </a:r>
                    </a:p>
                  </a:txBody>
                  <a:tcPr marL="9525" marR="9525" marT="9525" marB="0" anchor="ctr"/>
                </a:tc>
              </a:tr>
              <a:tr h="568107">
                <a:tc>
                  <a:txBody>
                    <a:bodyPr/>
                    <a:lstStyle/>
                    <a:p>
                      <a:pPr algn="l" fontAlgn="ctr"/>
                      <a:r>
                        <a:rPr lang="ru-RU" sz="1600" b="0" i="0" u="none" strike="noStrike" dirty="0">
                          <a:solidFill>
                            <a:srgbClr val="000000"/>
                          </a:solidFill>
                          <a:latin typeface="Times New Roman"/>
                        </a:rPr>
                        <a:t>Расхождение по реабилитационным койкам. Строка 21 графа 3 равна 0, строка 43.3 равна 110.</a:t>
                      </a:r>
                    </a:p>
                  </a:txBody>
                  <a:tcPr marL="9525" marR="9525" marT="9525" marB="0" anchor="ctr"/>
                </a:tc>
                <a:tc>
                  <a:txBody>
                    <a:bodyPr/>
                    <a:lstStyle/>
                    <a:p>
                      <a:pPr algn="ctr" fontAlgn="ctr"/>
                      <a:r>
                        <a:rPr lang="ru-RU" sz="1600" b="0" i="0" u="none" strike="noStrike" dirty="0">
                          <a:solidFill>
                            <a:srgbClr val="000000"/>
                          </a:solidFill>
                          <a:latin typeface="Times New Roman"/>
                        </a:rPr>
                        <a:t>№37 и №30</a:t>
                      </a:r>
                    </a:p>
                  </a:txBody>
                  <a:tcPr marL="9525" marR="9525" marT="9525" marB="0" anchor="ctr"/>
                </a:tc>
                <a:tc>
                  <a:txBody>
                    <a:bodyPr/>
                    <a:lstStyle/>
                    <a:p>
                      <a:pPr algn="ctr" fontAlgn="ctr"/>
                      <a:r>
                        <a:rPr lang="ru-RU" sz="1600" b="0" i="0" u="none" strike="noStrike" dirty="0">
                          <a:solidFill>
                            <a:srgbClr val="000000"/>
                          </a:solidFill>
                          <a:latin typeface="Times New Roman"/>
                        </a:rPr>
                        <a:t>67</a:t>
                      </a:r>
                    </a:p>
                  </a:txBody>
                  <a:tcPr marL="9525" marR="9525" marT="9525" marB="0" anchor="ctr"/>
                </a:tc>
                <a:tc>
                  <a:txBody>
                    <a:bodyPr/>
                    <a:lstStyle/>
                    <a:p>
                      <a:pPr algn="l" fontAlgn="ctr"/>
                      <a:r>
                        <a:rPr lang="ru-RU" sz="1600" b="0" i="0" u="none" strike="noStrike" dirty="0">
                          <a:solidFill>
                            <a:srgbClr val="000000"/>
                          </a:solidFill>
                          <a:latin typeface="Times New Roman"/>
                        </a:rPr>
                        <a:t>Р</a:t>
                      </a:r>
                      <a:r>
                        <a:rPr lang="ru-RU" sz="1600" b="0" i="0" u="none" strike="noStrike" dirty="0" smtClean="0">
                          <a:solidFill>
                            <a:srgbClr val="000000"/>
                          </a:solidFill>
                          <a:latin typeface="Times New Roman"/>
                        </a:rPr>
                        <a:t>еспублика </a:t>
                      </a:r>
                      <a:r>
                        <a:rPr lang="ru-RU" sz="1600" b="0" i="0" u="none" strike="noStrike" dirty="0">
                          <a:solidFill>
                            <a:srgbClr val="000000"/>
                          </a:solidFill>
                          <a:latin typeface="Times New Roman"/>
                        </a:rPr>
                        <a:t>Дагестан</a:t>
                      </a:r>
                    </a:p>
                  </a:txBody>
                  <a:tcPr marL="9525" marR="9525" marT="9525" marB="0" anchor="ctr"/>
                </a:tc>
              </a:tr>
            </a:tbl>
          </a:graphicData>
        </a:graphic>
      </p:graphicFrame>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E8E554C-6023-4FB9-8046-5AB7784B9FC8}" type="slidenum">
              <a:rPr lang="ru-RU" smtClean="0"/>
              <a:pPr>
                <a:defRPr/>
              </a:pPr>
              <a:t>69</a:t>
            </a:fld>
            <a:endParaRPr lang="ru-RU"/>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a:xfrm>
            <a:off x="457200" y="274638"/>
            <a:ext cx="8229600" cy="1444625"/>
          </a:xfrm>
        </p:spPr>
        <p:txBody>
          <a:bodyPr/>
          <a:lstStyle/>
          <a:p>
            <a:pPr>
              <a:defRPr/>
            </a:pPr>
            <a:r>
              <a:rPr lang="ru-RU" altLang="ru-RU" sz="2800" b="1" dirty="0" smtClean="0">
                <a:latin typeface="+mn-lt"/>
              </a:rPr>
              <a:t>Обследование зарегистрированных пациентов на наличие </a:t>
            </a:r>
            <a:r>
              <a:rPr lang="ru-RU" altLang="ru-RU" sz="2800" b="1" dirty="0" err="1" smtClean="0">
                <a:latin typeface="+mn-lt"/>
              </a:rPr>
              <a:t>гемоконтактных</a:t>
            </a:r>
            <a:r>
              <a:rPr lang="ru-RU" altLang="ru-RU" sz="2800" b="1" dirty="0" smtClean="0">
                <a:latin typeface="+mn-lt"/>
              </a:rPr>
              <a:t> инфекций</a:t>
            </a:r>
            <a:endParaRPr lang="ru-RU" sz="2400" b="1" dirty="0" smtClean="0">
              <a:latin typeface="+mn-lt"/>
            </a:endParaRPr>
          </a:p>
        </p:txBody>
      </p:sp>
      <p:sp>
        <p:nvSpPr>
          <p:cNvPr id="26626" name="Rectangle 3"/>
          <p:cNvSpPr>
            <a:spLocks noGrp="1" noChangeArrowheads="1"/>
          </p:cNvSpPr>
          <p:nvPr>
            <p:ph type="body" idx="1"/>
          </p:nvPr>
        </p:nvSpPr>
        <p:spPr>
          <a:xfrm>
            <a:off x="457200" y="1854200"/>
            <a:ext cx="8229600" cy="4271963"/>
          </a:xfrm>
        </p:spPr>
        <p:txBody>
          <a:bodyPr/>
          <a:lstStyle/>
          <a:p>
            <a:pPr>
              <a:lnSpc>
                <a:spcPct val="90000"/>
              </a:lnSpc>
              <a:buFont typeface="Wingdings" pitchFamily="2" charset="2"/>
              <a:buNone/>
            </a:pPr>
            <a:r>
              <a:rPr lang="ru-RU" altLang="ru-RU" sz="2400" b="1" dirty="0" smtClean="0"/>
              <a:t>	(4000)</a:t>
            </a:r>
            <a:endParaRPr lang="ru-RU" altLang="ru-RU" sz="2400" b="1" dirty="0" smtClean="0">
              <a:solidFill>
                <a:srgbClr val="7030A0"/>
              </a:solidFill>
            </a:endParaRPr>
          </a:p>
          <a:p>
            <a:pPr>
              <a:lnSpc>
                <a:spcPct val="90000"/>
              </a:lnSpc>
              <a:buFont typeface="Wingdings" pitchFamily="2" charset="2"/>
              <a:buNone/>
            </a:pPr>
            <a:r>
              <a:rPr lang="ru-RU" altLang="ru-RU" sz="2000" b="1" dirty="0" smtClean="0"/>
              <a:t> </a:t>
            </a:r>
            <a:r>
              <a:rPr lang="ru-RU" altLang="ru-RU" sz="2400" dirty="0" smtClean="0">
                <a:solidFill>
                  <a:srgbClr val="C00000"/>
                </a:solidFill>
              </a:rPr>
              <a:t>	</a:t>
            </a:r>
            <a:endParaRPr lang="ru-RU" altLang="ru-RU" sz="2400" b="1" dirty="0" smtClean="0">
              <a:solidFill>
                <a:srgbClr val="C00000"/>
              </a:solidFill>
            </a:endParaRPr>
          </a:p>
          <a:p>
            <a:pPr>
              <a:lnSpc>
                <a:spcPct val="90000"/>
              </a:lnSpc>
              <a:buFontTx/>
              <a:buNone/>
            </a:pPr>
            <a:r>
              <a:rPr lang="ru-RU" altLang="ru-RU" sz="2400" dirty="0" smtClean="0"/>
              <a:t>	В </a:t>
            </a:r>
            <a:r>
              <a:rPr lang="ru-RU" altLang="ru-RU" sz="2400" b="1" dirty="0" smtClean="0"/>
              <a:t>число позитивных пациентов</a:t>
            </a:r>
            <a:r>
              <a:rPr lang="ru-RU" altLang="ru-RU" sz="2400" dirty="0" smtClean="0"/>
              <a:t> следует включать не только тех больных, у которых позитивный статус был выявлен в отчетном году, но также тех пациентов, у которых он установлен на основании лабораторных исследований, проведенных в предыдущие годы при условии, что они продолжают наблюдаться в данном наркологическом учреждении и сохраняют свой позитивный статус</a:t>
            </a:r>
            <a:r>
              <a:rPr lang="ru-RU" altLang="ru-RU" sz="2400" b="1" dirty="0" smtClean="0"/>
              <a:t>. </a:t>
            </a:r>
          </a:p>
          <a:p>
            <a:pPr>
              <a:lnSpc>
                <a:spcPct val="90000"/>
              </a:lnSpc>
              <a:buFontTx/>
              <a:buNone/>
            </a:pPr>
            <a:r>
              <a:rPr lang="ru-RU" altLang="ru-RU" sz="2400" b="1" dirty="0" smtClean="0"/>
              <a:t>                                                                                                  </a:t>
            </a:r>
            <a:endParaRPr lang="ru-RU" altLang="ru-RU" sz="1600" b="1" dirty="0" smtClean="0"/>
          </a:p>
          <a:p>
            <a:pPr>
              <a:lnSpc>
                <a:spcPct val="90000"/>
              </a:lnSpc>
            </a:pPr>
            <a:endParaRPr lang="ru-RU" sz="24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7</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457200" y="274638"/>
            <a:ext cx="8229600" cy="1489075"/>
          </a:xfrm>
        </p:spPr>
        <p:txBody>
          <a:bodyPr/>
          <a:lstStyle/>
          <a:p>
            <a:pPr>
              <a:defRPr/>
            </a:pPr>
            <a:r>
              <a:rPr lang="ru-RU" sz="3800" b="1" dirty="0" smtClean="0">
                <a:solidFill>
                  <a:schemeClr val="tx1"/>
                </a:solidFill>
                <a:latin typeface="+mn-lt"/>
              </a:rPr>
              <a:t>Часть </a:t>
            </a:r>
            <a:r>
              <a:rPr lang="en-US" sz="3800" b="1" dirty="0" smtClean="0">
                <a:solidFill>
                  <a:schemeClr val="tx1"/>
                </a:solidFill>
                <a:latin typeface="+mn-lt"/>
              </a:rPr>
              <a:t>III</a:t>
            </a:r>
            <a:r>
              <a:rPr lang="ru-RU" sz="3800" b="1" dirty="0" smtClean="0">
                <a:solidFill>
                  <a:schemeClr val="tx1"/>
                </a:solidFill>
                <a:latin typeface="+mn-lt"/>
              </a:rPr>
              <a:t> </a:t>
            </a:r>
          </a:p>
        </p:txBody>
      </p:sp>
      <p:sp>
        <p:nvSpPr>
          <p:cNvPr id="80898" name="Rectangle 3"/>
          <p:cNvSpPr>
            <a:spLocks noGrp="1" noChangeArrowheads="1"/>
          </p:cNvSpPr>
          <p:nvPr>
            <p:ph type="body" idx="1"/>
          </p:nvPr>
        </p:nvSpPr>
        <p:spPr>
          <a:xfrm>
            <a:off x="250825" y="1719263"/>
            <a:ext cx="8435975" cy="4814887"/>
          </a:xfrm>
        </p:spPr>
        <p:txBody>
          <a:bodyPr/>
          <a:lstStyle/>
          <a:p>
            <a:pPr algn="ctr">
              <a:lnSpc>
                <a:spcPct val="90000"/>
              </a:lnSpc>
              <a:buFontTx/>
              <a:buNone/>
            </a:pPr>
            <a:r>
              <a:rPr lang="ru-RU" sz="2800" smtClean="0"/>
              <a:t> </a:t>
            </a:r>
          </a:p>
          <a:p>
            <a:pPr algn="ctr">
              <a:lnSpc>
                <a:spcPct val="90000"/>
              </a:lnSpc>
              <a:buFontTx/>
              <a:buNone/>
            </a:pPr>
            <a:endParaRPr lang="ru-RU" sz="2800" b="1" smtClean="0"/>
          </a:p>
          <a:p>
            <a:pPr algn="ctr">
              <a:lnSpc>
                <a:spcPct val="90000"/>
              </a:lnSpc>
              <a:buFontTx/>
              <a:buNone/>
            </a:pPr>
            <a:r>
              <a:rPr lang="ru-RU" sz="3600" b="1" smtClean="0"/>
              <a:t>Изменение межформенных проверок</a:t>
            </a:r>
          </a:p>
          <a:p>
            <a:pPr algn="ctr">
              <a:lnSpc>
                <a:spcPct val="90000"/>
              </a:lnSpc>
              <a:buFontTx/>
              <a:buNone/>
            </a:pPr>
            <a:r>
              <a:rPr lang="ru-RU" sz="3600" b="1" smtClean="0"/>
              <a:t>форм №12, №11, №37</a:t>
            </a:r>
            <a:endParaRPr lang="ru-RU" sz="3600" dirty="0" smtClean="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70</a:t>
            </a:fld>
            <a:endParaRPr lang="ru-RU"/>
          </a:p>
        </p:txBody>
      </p:sp>
      <p:sp>
        <p:nvSpPr>
          <p:cNvPr id="7" name="Нижний колонтитул 6"/>
          <p:cNvSpPr>
            <a:spLocks noGrp="1"/>
          </p:cNvSpPr>
          <p:nvPr>
            <p:ph type="ftr" sz="quarter" idx="11"/>
          </p:nvPr>
        </p:nvSpPr>
        <p:spPr/>
        <p:txBody>
          <a:bodyPr/>
          <a:lstStyle/>
          <a:p>
            <a:pPr>
              <a:defRPr/>
            </a:pPr>
            <a:endParaRPr lang="ru-RU"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a:xfrm>
            <a:off x="611188" y="323850"/>
            <a:ext cx="8075612" cy="449263"/>
          </a:xfrm>
        </p:spPr>
        <p:txBody>
          <a:bodyPr/>
          <a:lstStyle/>
          <a:p>
            <a:pPr>
              <a:defRPr/>
            </a:pPr>
            <a:r>
              <a:rPr lang="ru-RU" sz="3200" b="1" dirty="0" smtClean="0">
                <a:solidFill>
                  <a:srgbClr val="CC0000"/>
                </a:solidFill>
              </a:rPr>
              <a:t/>
            </a:r>
            <a:br>
              <a:rPr lang="ru-RU" sz="3200" b="1" dirty="0" smtClean="0">
                <a:solidFill>
                  <a:srgbClr val="CC0000"/>
                </a:solidFill>
              </a:rPr>
            </a:br>
            <a:r>
              <a:rPr lang="ru-RU" sz="3200" b="1" dirty="0" smtClean="0">
                <a:solidFill>
                  <a:srgbClr val="CC0000"/>
                </a:solidFill>
                <a:latin typeface="+mn-lt"/>
              </a:rPr>
              <a:t>Внимание! </a:t>
            </a:r>
            <a:br>
              <a:rPr lang="ru-RU" sz="3200" b="1" dirty="0" smtClean="0">
                <a:solidFill>
                  <a:srgbClr val="CC0000"/>
                </a:solidFill>
                <a:latin typeface="+mn-lt"/>
              </a:rPr>
            </a:br>
            <a:endParaRPr lang="ru-RU" sz="3200" b="1" dirty="0" smtClean="0">
              <a:solidFill>
                <a:srgbClr val="CC0000"/>
              </a:solidFill>
              <a:latin typeface="+mn-lt"/>
            </a:endParaRPr>
          </a:p>
        </p:txBody>
      </p:sp>
      <p:sp>
        <p:nvSpPr>
          <p:cNvPr id="86018" name="Rectangle 3"/>
          <p:cNvSpPr>
            <a:spLocks noGrp="1" noChangeArrowheads="1"/>
          </p:cNvSpPr>
          <p:nvPr>
            <p:ph type="body" idx="1"/>
          </p:nvPr>
        </p:nvSpPr>
        <p:spPr>
          <a:xfrm>
            <a:off x="385763" y="1042988"/>
            <a:ext cx="8229600" cy="5400675"/>
          </a:xfrm>
        </p:spPr>
        <p:txBody>
          <a:bodyPr/>
          <a:lstStyle/>
          <a:p>
            <a:pPr>
              <a:lnSpc>
                <a:spcPct val="80000"/>
              </a:lnSpc>
              <a:buFontTx/>
              <a:buNone/>
            </a:pPr>
            <a:r>
              <a:rPr lang="ru-RU" sz="1600" b="1" dirty="0" smtClean="0"/>
              <a:t>	</a:t>
            </a:r>
            <a:r>
              <a:rPr lang="ru-RU" sz="1800" b="1" dirty="0" smtClean="0">
                <a:solidFill>
                  <a:srgbClr val="CC0000"/>
                </a:solidFill>
              </a:rPr>
              <a:t>Порядок </a:t>
            </a:r>
            <a:r>
              <a:rPr lang="ru-RU" sz="1800" dirty="0" smtClean="0"/>
              <a:t>диспансерного наблюдения за лицами</a:t>
            </a:r>
          </a:p>
          <a:p>
            <a:pPr>
              <a:lnSpc>
                <a:spcPct val="80000"/>
              </a:lnSpc>
              <a:buFontTx/>
              <a:buNone/>
            </a:pPr>
            <a:r>
              <a:rPr lang="ru-RU" sz="1800" dirty="0" smtClean="0"/>
              <a:t>      с психическими расстройствами и (или) расстройствами поведения, связанными с употреблением психоактивных веществ, утвержденный Приказом №1034 Минздрава России от 13 декабря 2015 года,</a:t>
            </a:r>
          </a:p>
          <a:p>
            <a:pPr>
              <a:lnSpc>
                <a:spcPct val="80000"/>
              </a:lnSpc>
              <a:buFontTx/>
              <a:buNone/>
            </a:pPr>
            <a:r>
              <a:rPr lang="ru-RU" sz="1800" dirty="0" smtClean="0"/>
              <a:t>      изменил </a:t>
            </a:r>
            <a:r>
              <a:rPr lang="ru-RU" sz="1800" dirty="0" smtClean="0">
                <a:solidFill>
                  <a:srgbClr val="CC0000"/>
                </a:solidFill>
              </a:rPr>
              <a:t>концепцию</a:t>
            </a:r>
            <a:r>
              <a:rPr lang="ru-RU" sz="1800" dirty="0" smtClean="0"/>
              <a:t> наблюдения за пациентами с наркологическими расстройствами:</a:t>
            </a:r>
          </a:p>
          <a:p>
            <a:pPr>
              <a:lnSpc>
                <a:spcPct val="80000"/>
              </a:lnSpc>
              <a:buFontTx/>
              <a:buNone/>
            </a:pPr>
            <a:r>
              <a:rPr lang="ru-RU" sz="1800" dirty="0" smtClean="0"/>
              <a:t>	- понятия «профилактическое наблюдение», «профилактический учет», «профилактическая группа» в новом Порядке отсутствуют; </a:t>
            </a:r>
          </a:p>
          <a:p>
            <a:pPr>
              <a:lnSpc>
                <a:spcPct val="80000"/>
              </a:lnSpc>
              <a:buFontTx/>
              <a:buNone/>
            </a:pPr>
            <a:endParaRPr lang="ru-RU" sz="1800" dirty="0" smtClean="0"/>
          </a:p>
          <a:p>
            <a:pPr>
              <a:lnSpc>
                <a:spcPct val="80000"/>
              </a:lnSpc>
              <a:buFontTx/>
              <a:buNone/>
            </a:pPr>
            <a:r>
              <a:rPr lang="ru-RU" sz="1800" dirty="0" smtClean="0"/>
              <a:t>      - диспансерное наблюдение организуется как для пациентов с диагнозом «Синдром зависимости» (код заболевания по МКБ-106 – F1x.2), так и для пациентов с другими наркологическими расстройствами, включая  группу пациентов с диагнозом  «пагубное употребление ПАВ» (код заболевания по МКБ-10 – F1x.1); </a:t>
            </a:r>
          </a:p>
          <a:p>
            <a:pPr>
              <a:lnSpc>
                <a:spcPct val="80000"/>
              </a:lnSpc>
              <a:buFontTx/>
              <a:buNone/>
            </a:pPr>
            <a:endParaRPr lang="ru-RU" sz="1800" dirty="0" smtClean="0"/>
          </a:p>
          <a:p>
            <a:pPr>
              <a:lnSpc>
                <a:spcPct val="80000"/>
              </a:lnSpc>
              <a:buFontTx/>
              <a:buNone/>
            </a:pPr>
            <a:r>
              <a:rPr lang="ru-RU" sz="1800" dirty="0" smtClean="0"/>
              <a:t>      - диспансерное наблюдение организуется только при наличии добровольного информированного согласия пациента в письменной форме.</a:t>
            </a:r>
          </a:p>
          <a:p>
            <a:pPr>
              <a:lnSpc>
                <a:spcPct val="80000"/>
              </a:lnSpc>
              <a:buFontTx/>
              <a:buNone/>
            </a:pPr>
            <a:endParaRPr lang="ru-RU" sz="1800" dirty="0" smtClean="0"/>
          </a:p>
          <a:p>
            <a:pPr>
              <a:lnSpc>
                <a:spcPct val="80000"/>
              </a:lnSpc>
              <a:buFontTx/>
              <a:buNone/>
            </a:pPr>
            <a:r>
              <a:rPr lang="ru-RU" sz="1800" dirty="0" smtClean="0"/>
              <a:t>	- сократились сроки  прекращения диспансерного наблюдения (до 3 лет) </a:t>
            </a:r>
          </a:p>
          <a:p>
            <a:pPr>
              <a:lnSpc>
                <a:spcPct val="80000"/>
              </a:lnSpc>
              <a:buFontTx/>
              <a:buNone/>
            </a:pPr>
            <a:r>
              <a:rPr lang="ru-RU" sz="1800" b="1" dirty="0" smtClean="0"/>
              <a:t>      </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71</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3200" b="1" dirty="0" smtClean="0">
                <a:solidFill>
                  <a:srgbClr val="CC0000"/>
                </a:solidFill>
                <a:latin typeface="+mn-lt"/>
              </a:rPr>
              <a:t>Внимание!</a:t>
            </a:r>
            <a:endParaRPr lang="ru-RU" sz="3200" dirty="0">
              <a:latin typeface="+mn-lt"/>
            </a:endParaRPr>
          </a:p>
        </p:txBody>
      </p:sp>
      <p:sp>
        <p:nvSpPr>
          <p:cNvPr id="3" name="Содержимое 2"/>
          <p:cNvSpPr>
            <a:spLocks noGrp="1"/>
          </p:cNvSpPr>
          <p:nvPr>
            <p:ph idx="1"/>
          </p:nvPr>
        </p:nvSpPr>
        <p:spPr/>
        <p:txBody>
          <a:bodyPr/>
          <a:lstStyle/>
          <a:p>
            <a:pPr>
              <a:lnSpc>
                <a:spcPct val="90000"/>
              </a:lnSpc>
              <a:buFontTx/>
              <a:buNone/>
            </a:pPr>
            <a:r>
              <a:rPr lang="ru-RU" sz="2800" dirty="0" smtClean="0"/>
              <a:t>   </a:t>
            </a:r>
          </a:p>
          <a:p>
            <a:pPr>
              <a:lnSpc>
                <a:spcPct val="90000"/>
              </a:lnSpc>
              <a:buFontTx/>
              <a:buNone/>
            </a:pPr>
            <a:r>
              <a:rPr lang="ru-RU" sz="2800" dirty="0" smtClean="0"/>
              <a:t>    Приказом Росстата №355 от 21.07.2016 года утвержден  новый вариант формы №12              «Сведения о числе заболеваний, зарегистрированных у пациентов, проживающих в районе обслуживания медицинской организации».</a:t>
            </a:r>
          </a:p>
          <a:p>
            <a:pPr>
              <a:lnSpc>
                <a:spcPct val="90000"/>
              </a:lnSpc>
              <a:buFontTx/>
              <a:buNone/>
            </a:pPr>
            <a:r>
              <a:rPr lang="ru-RU" sz="2800" dirty="0" smtClean="0"/>
              <a:t>    Поэтому,  изменились межформенные проверки</a:t>
            </a:r>
          </a:p>
          <a:p>
            <a:pPr>
              <a:lnSpc>
                <a:spcPct val="90000"/>
              </a:lnSpc>
              <a:buFontTx/>
              <a:buNone/>
            </a:pPr>
            <a:r>
              <a:rPr lang="ru-RU" sz="2800" dirty="0" smtClean="0"/>
              <a:t>    </a:t>
            </a:r>
            <a:r>
              <a:rPr lang="ru-RU" sz="2800" b="1" dirty="0" smtClean="0">
                <a:solidFill>
                  <a:srgbClr val="C00000"/>
                </a:solidFill>
              </a:rPr>
              <a:t>форм №12 и №11 </a:t>
            </a:r>
            <a:endParaRPr lang="ru-RU" sz="2800" dirty="0" smtClean="0"/>
          </a:p>
          <a:p>
            <a:pPr>
              <a:lnSpc>
                <a:spcPct val="90000"/>
              </a:lnSpc>
              <a:buFontTx/>
              <a:buNone/>
            </a:pPr>
            <a:r>
              <a:rPr lang="ru-RU" dirty="0" smtClean="0"/>
              <a:t>     </a:t>
            </a:r>
            <a:endParaRPr lang="ru-RU" dirty="0"/>
          </a:p>
        </p:txBody>
      </p:sp>
      <p:sp>
        <p:nvSpPr>
          <p:cNvPr id="4" name="Нижний колонтитул 3"/>
          <p:cNvSpPr>
            <a:spLocks noGrp="1"/>
          </p:cNvSpPr>
          <p:nvPr>
            <p:ph type="ftr" sz="quarter" idx="11"/>
          </p:nvPr>
        </p:nvSpPr>
        <p:spPr/>
        <p:txBody>
          <a:bodyPr/>
          <a:lstStyle/>
          <a:p>
            <a:pPr>
              <a:defRPr/>
            </a:pPr>
            <a:endParaRPr lang="ru-RU"/>
          </a:p>
        </p:txBody>
      </p:sp>
      <p:sp>
        <p:nvSpPr>
          <p:cNvPr id="5" name="Номер слайда 4"/>
          <p:cNvSpPr>
            <a:spLocks noGrp="1"/>
          </p:cNvSpPr>
          <p:nvPr>
            <p:ph type="sldNum" sz="quarter" idx="12"/>
          </p:nvPr>
        </p:nvSpPr>
        <p:spPr/>
        <p:txBody>
          <a:bodyPr/>
          <a:lstStyle/>
          <a:p>
            <a:pPr>
              <a:defRPr/>
            </a:pPr>
            <a:fld id="{EE8E554C-6023-4FB9-8046-5AB7784B9FC8}" type="slidenum">
              <a:rPr lang="ru-RU" smtClean="0"/>
              <a:pPr>
                <a:defRPr/>
              </a:pPr>
              <a:t>72</a:t>
            </a:fld>
            <a:endParaRPr lang="ru-RU"/>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457200" y="274638"/>
            <a:ext cx="8229600" cy="993775"/>
          </a:xfrm>
        </p:spPr>
        <p:txBody>
          <a:bodyPr/>
          <a:lstStyle/>
          <a:p>
            <a:pPr>
              <a:defRPr/>
            </a:pPr>
            <a:r>
              <a:rPr lang="ru-RU" sz="3200" b="1" dirty="0" smtClean="0">
                <a:solidFill>
                  <a:srgbClr val="CC0000"/>
                </a:solidFill>
                <a:latin typeface="+mn-lt"/>
              </a:rPr>
              <a:t>Внимание!</a:t>
            </a:r>
          </a:p>
        </p:txBody>
      </p:sp>
      <p:sp>
        <p:nvSpPr>
          <p:cNvPr id="89090" name="Rectangle 3"/>
          <p:cNvSpPr>
            <a:spLocks noGrp="1" noChangeArrowheads="1"/>
          </p:cNvSpPr>
          <p:nvPr>
            <p:ph type="body" idx="1"/>
          </p:nvPr>
        </p:nvSpPr>
        <p:spPr>
          <a:xfrm>
            <a:off x="296863" y="1412777"/>
            <a:ext cx="8505825" cy="5121374"/>
          </a:xfrm>
        </p:spPr>
        <p:txBody>
          <a:bodyPr/>
          <a:lstStyle/>
          <a:p>
            <a:pPr>
              <a:buFontTx/>
              <a:buNone/>
            </a:pPr>
            <a:r>
              <a:rPr lang="ru-RU" sz="2400" dirty="0" smtClean="0">
                <a:solidFill>
                  <a:srgbClr val="CC0000"/>
                </a:solidFill>
              </a:rPr>
              <a:t>     </a:t>
            </a:r>
            <a:r>
              <a:rPr lang="ru-RU" sz="2800" dirty="0" smtClean="0">
                <a:solidFill>
                  <a:schemeClr val="tx2"/>
                </a:solidFill>
              </a:rPr>
              <a:t>В связи с изменением Порядка диспансерного наблюдения за лицами </a:t>
            </a:r>
            <a:r>
              <a:rPr lang="ru-RU" sz="2800" dirty="0" smtClean="0"/>
              <a:t>с психическими расстройствами и (или) расстройствами поведения, связанными с употреблением психоактивных веществ, утвержденного Приказом №1034 Минздрава России от 3 декабря 2015 года, а также утверждением нового варианта формы №12                                      изменились межформенные проверки</a:t>
            </a:r>
          </a:p>
          <a:p>
            <a:pPr>
              <a:buFontTx/>
              <a:buNone/>
            </a:pPr>
            <a:r>
              <a:rPr lang="ru-RU" sz="2800" b="1" dirty="0" smtClean="0">
                <a:solidFill>
                  <a:srgbClr val="C00000"/>
                </a:solidFill>
              </a:rPr>
              <a:t>    форм №37 и №12.</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73</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Номер слайда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endParaRPr lang="ru-RU" altLang="ru-RU" sz="1400" dirty="0"/>
          </a:p>
        </p:txBody>
      </p:sp>
      <p:sp>
        <p:nvSpPr>
          <p:cNvPr id="77826" name="Rectangle 2"/>
          <p:cNvSpPr>
            <a:spLocks noGrp="1" noChangeArrowheads="1"/>
          </p:cNvSpPr>
          <p:nvPr>
            <p:ph type="title" idx="4294967295"/>
          </p:nvPr>
        </p:nvSpPr>
        <p:spPr/>
        <p:txBody>
          <a:bodyPr/>
          <a:lstStyle/>
          <a:p>
            <a:pPr>
              <a:defRPr/>
            </a:pPr>
            <a:r>
              <a:rPr lang="ru-RU" sz="2800" b="1" dirty="0" smtClean="0">
                <a:solidFill>
                  <a:srgbClr val="C00000"/>
                </a:solidFill>
                <a:latin typeface="+mn-lt"/>
              </a:rPr>
              <a:t>Особенности </a:t>
            </a:r>
            <a:r>
              <a:rPr lang="ru-RU" sz="2800" b="1" dirty="0" err="1" smtClean="0">
                <a:solidFill>
                  <a:srgbClr val="C00000"/>
                </a:solidFill>
                <a:latin typeface="+mn-lt"/>
              </a:rPr>
              <a:t>межформенной</a:t>
            </a:r>
            <a:r>
              <a:rPr lang="ru-RU" sz="2800" b="1" dirty="0" smtClean="0">
                <a:solidFill>
                  <a:srgbClr val="C00000"/>
                </a:solidFill>
                <a:latin typeface="+mn-lt"/>
              </a:rPr>
              <a:t> проверки ф. №11 и №37 в 2016 году</a:t>
            </a:r>
            <a:endParaRPr lang="ru-RU" altLang="ru-RU" sz="2800" dirty="0" smtClean="0">
              <a:solidFill>
                <a:srgbClr val="C00000"/>
              </a:solidFill>
              <a:latin typeface="+mn-lt"/>
            </a:endParaRPr>
          </a:p>
        </p:txBody>
      </p:sp>
      <p:sp>
        <p:nvSpPr>
          <p:cNvPr id="82947" name="Rectangle 3"/>
          <p:cNvSpPr>
            <a:spLocks noGrp="1" noChangeArrowheads="1"/>
          </p:cNvSpPr>
          <p:nvPr>
            <p:ph type="body" idx="4294967295"/>
          </p:nvPr>
        </p:nvSpPr>
        <p:spPr>
          <a:xfrm>
            <a:off x="206375" y="1340768"/>
            <a:ext cx="8686800" cy="4785395"/>
          </a:xfrm>
        </p:spPr>
        <p:txBody>
          <a:bodyPr/>
          <a:lstStyle/>
          <a:p>
            <a:pPr>
              <a:buNone/>
            </a:pPr>
            <a:r>
              <a:rPr lang="ru-RU" sz="2800" dirty="0" smtClean="0"/>
              <a:t>   </a:t>
            </a:r>
            <a:r>
              <a:rPr lang="x-none" sz="2800" smtClean="0"/>
              <a:t>Число пациентов, зарегистрированных впервые в жизни с диагнозом наркологического расстройства,  должно быть больше или равно числу пациентов взятых под диспансерное наблюдение впервые в жизни:</a:t>
            </a:r>
            <a:endParaRPr lang="ru-RU" sz="2800" dirty="0" smtClean="0"/>
          </a:p>
          <a:p>
            <a:r>
              <a:rPr lang="ru-RU" sz="2400" dirty="0" smtClean="0"/>
              <a:t>стр.1 гр. 4 табл. 2000 ф.№11 &gt; =  стр.11 гр.5 т.2100 ф.№37</a:t>
            </a:r>
          </a:p>
          <a:p>
            <a:pPr>
              <a:buNone/>
            </a:pPr>
            <a:r>
              <a:rPr lang="ru-RU" sz="2800" dirty="0" smtClean="0"/>
              <a:t>    </a:t>
            </a:r>
            <a:r>
              <a:rPr lang="x-none" sz="2800" smtClean="0"/>
              <a:t>Аналогичная проверка должна проводиться по соответствующим диагностическим и возрастным категориям.</a:t>
            </a:r>
            <a:endParaRPr lang="ru-RU" sz="2800" dirty="0"/>
          </a:p>
        </p:txBody>
      </p:sp>
      <p:sp>
        <p:nvSpPr>
          <p:cNvPr id="7" name="Номер слайда 6"/>
          <p:cNvSpPr>
            <a:spLocks noGrp="1"/>
          </p:cNvSpPr>
          <p:nvPr>
            <p:ph type="sldNum" sz="quarter" idx="12"/>
          </p:nvPr>
        </p:nvSpPr>
        <p:spPr/>
        <p:txBody>
          <a:bodyPr/>
          <a:lstStyle/>
          <a:p>
            <a:pPr>
              <a:defRPr/>
            </a:pPr>
            <a:fld id="{5E385AD7-E88C-46BF-BDFC-5F78145D539F}" type="slidenum">
              <a:rPr lang="ru-RU" smtClean="0"/>
              <a:pPr>
                <a:defRPr/>
              </a:pPr>
              <a:t>74</a:t>
            </a:fld>
            <a:endParaRPr lang="ru-RU"/>
          </a:p>
        </p:txBody>
      </p:sp>
      <p:sp>
        <p:nvSpPr>
          <p:cNvPr id="8" name="Нижний колонтитул 7"/>
          <p:cNvSpPr>
            <a:spLocks noGrp="1"/>
          </p:cNvSpPr>
          <p:nvPr>
            <p:ph type="ftr" sz="quarter" idx="11"/>
          </p:nvPr>
        </p:nvSpPr>
        <p:spPr/>
        <p:txBody>
          <a:bodyPr/>
          <a:lstStyle/>
          <a:p>
            <a:pPr>
              <a:defRPr/>
            </a:pPr>
            <a:endParaRPr lang="ru-RU"/>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a:xfrm>
            <a:off x="385763" y="233363"/>
            <a:ext cx="8229600" cy="1035397"/>
          </a:xfrm>
        </p:spPr>
        <p:txBody>
          <a:bodyPr/>
          <a:lstStyle/>
          <a:p>
            <a:pPr>
              <a:lnSpc>
                <a:spcPct val="80000"/>
              </a:lnSpc>
            </a:pPr>
            <a:r>
              <a:rPr lang="ru-RU" sz="2800" b="1" dirty="0" err="1" smtClean="0">
                <a:solidFill>
                  <a:srgbClr val="C00000"/>
                </a:solidFill>
                <a:latin typeface="+mn-lt"/>
              </a:rPr>
              <a:t>Межформенная</a:t>
            </a:r>
            <a:r>
              <a:rPr lang="ru-RU" sz="2800" b="1" dirty="0" smtClean="0">
                <a:solidFill>
                  <a:srgbClr val="C00000"/>
                </a:solidFill>
                <a:latin typeface="+mn-lt"/>
              </a:rPr>
              <a:t> проверка ф. №11 и ф.№12 </a:t>
            </a:r>
            <a:br>
              <a:rPr lang="ru-RU" sz="2800" b="1" dirty="0" smtClean="0">
                <a:solidFill>
                  <a:srgbClr val="C00000"/>
                </a:solidFill>
                <a:latin typeface="+mn-lt"/>
              </a:rPr>
            </a:br>
            <a:r>
              <a:rPr lang="ru-RU" sz="2800" b="1" dirty="0" smtClean="0">
                <a:solidFill>
                  <a:srgbClr val="C00000"/>
                </a:solidFill>
                <a:latin typeface="+mn-lt"/>
              </a:rPr>
              <a:t>в 2016 году</a:t>
            </a:r>
            <a:endParaRPr lang="ru-RU" altLang="ru-RU" sz="2800" b="1" dirty="0" smtClean="0">
              <a:solidFill>
                <a:srgbClr val="C00000"/>
              </a:solidFill>
              <a:latin typeface="Times New Roman" pitchFamily="18" charset="0"/>
            </a:endParaRPr>
          </a:p>
        </p:txBody>
      </p:sp>
      <p:sp>
        <p:nvSpPr>
          <p:cNvPr id="91139" name="Rectangle 3"/>
          <p:cNvSpPr>
            <a:spLocks noGrp="1" noChangeArrowheads="1"/>
          </p:cNvSpPr>
          <p:nvPr>
            <p:ph type="body" idx="1"/>
          </p:nvPr>
        </p:nvSpPr>
        <p:spPr>
          <a:xfrm>
            <a:off x="206375" y="1196752"/>
            <a:ext cx="8686800" cy="4929411"/>
          </a:xfrm>
        </p:spPr>
        <p:txBody>
          <a:bodyPr/>
          <a:lstStyle/>
          <a:p>
            <a:r>
              <a:rPr lang="x-none" sz="2000" b="1" smtClean="0"/>
              <a:t>По зарегистрированным заболеваниям:</a:t>
            </a:r>
            <a:endParaRPr lang="ru-RU" sz="2000" b="1" dirty="0" smtClean="0"/>
          </a:p>
          <a:p>
            <a:r>
              <a:rPr lang="ru-RU" sz="2000" dirty="0" smtClean="0"/>
              <a:t>Стр. 1 гр. 4 т. 1000 ф.№11 = сумме строк 6.1 по гр.4 таблиц 1000, 2000, 3000 ф. №12 </a:t>
            </a:r>
          </a:p>
          <a:p>
            <a:r>
              <a:rPr lang="ru-RU" sz="2000" dirty="0" smtClean="0"/>
              <a:t>По детям 0-14 лет </a:t>
            </a:r>
            <a:r>
              <a:rPr lang="ru-RU" sz="2000" dirty="0" err="1" smtClean="0"/>
              <a:t>вкл</a:t>
            </a:r>
            <a:r>
              <a:rPr lang="ru-RU" sz="2000" dirty="0" smtClean="0"/>
              <a:t>.: стр. 1 гр. 6 т. 1000 ф.№11 = 6.1 по гр.4 таблицы 1000 ф. №12</a:t>
            </a:r>
          </a:p>
          <a:p>
            <a:r>
              <a:rPr lang="ru-RU" sz="2000" dirty="0" smtClean="0"/>
              <a:t>По детям 15-17 лет </a:t>
            </a:r>
            <a:r>
              <a:rPr lang="ru-RU" sz="2000" dirty="0" err="1" smtClean="0"/>
              <a:t>вкл</a:t>
            </a:r>
            <a:r>
              <a:rPr lang="ru-RU" sz="2000" dirty="0" smtClean="0"/>
              <a:t>.: стр. 1 гр. 7 т. 1000 ф.№11 = 6.1 по гр.4 таблицы 2000 ф. №12</a:t>
            </a:r>
          </a:p>
          <a:p>
            <a:r>
              <a:rPr lang="x-none" sz="2000" smtClean="0"/>
              <a:t> </a:t>
            </a:r>
            <a:r>
              <a:rPr lang="x-none" sz="2000" b="1" smtClean="0"/>
              <a:t>По заболеваниям, установленным впервые в жизни:</a:t>
            </a:r>
            <a:endParaRPr lang="ru-RU" sz="2000" b="1" dirty="0" smtClean="0"/>
          </a:p>
          <a:p>
            <a:r>
              <a:rPr lang="ru-RU" sz="2000" dirty="0" smtClean="0"/>
              <a:t>Стр.1 гр.4 т.2000 ф.№11 = сумме строк 6.1 по гр.9 таблиц 1000, 2000, 3000 ф. №12 </a:t>
            </a:r>
          </a:p>
          <a:p>
            <a:r>
              <a:rPr lang="ru-RU" sz="2000" dirty="0" smtClean="0"/>
              <a:t>По детям 0-14 лет </a:t>
            </a:r>
            <a:r>
              <a:rPr lang="ru-RU" sz="2000" dirty="0" err="1" smtClean="0"/>
              <a:t>вкл</a:t>
            </a:r>
            <a:r>
              <a:rPr lang="ru-RU" sz="2000" dirty="0" smtClean="0"/>
              <a:t>.: стр.1 гр.6 т.2000 ф.№11 = 6.1 по гр.9 таблицы 1000 ф. №12</a:t>
            </a:r>
          </a:p>
          <a:p>
            <a:r>
              <a:rPr lang="ru-RU" sz="2000" dirty="0" smtClean="0"/>
              <a:t>По детям 15-17 лет </a:t>
            </a:r>
            <a:r>
              <a:rPr lang="ru-RU" sz="2000" dirty="0" err="1" smtClean="0"/>
              <a:t>вкл</a:t>
            </a:r>
            <a:r>
              <a:rPr lang="ru-RU" sz="2000" dirty="0" smtClean="0"/>
              <a:t>.: стр. 1 гр. 7 т. 1000 ф.№11 = 6.1 по гр.9 таблицы 2000 ф. №12</a:t>
            </a:r>
            <a:endParaRPr lang="ru-RU" sz="2000" dirty="0"/>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75</a:t>
            </a:fld>
            <a:endParaRPr lang="ru-RU" dirty="0"/>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385763" y="233363"/>
            <a:ext cx="8229600" cy="963389"/>
          </a:xfrm>
        </p:spPr>
        <p:txBody>
          <a:bodyPr/>
          <a:lstStyle/>
          <a:p>
            <a:pPr>
              <a:lnSpc>
                <a:spcPct val="80000"/>
              </a:lnSpc>
            </a:pPr>
            <a:r>
              <a:rPr lang="ru-RU" sz="2800" b="1" dirty="0" err="1" smtClean="0">
                <a:solidFill>
                  <a:srgbClr val="C00000"/>
                </a:solidFill>
                <a:latin typeface="+mn-lt"/>
              </a:rPr>
              <a:t>Межформенная</a:t>
            </a:r>
            <a:r>
              <a:rPr lang="ru-RU" sz="2800" b="1" dirty="0" smtClean="0">
                <a:solidFill>
                  <a:srgbClr val="C00000"/>
                </a:solidFill>
                <a:latin typeface="+mn-lt"/>
              </a:rPr>
              <a:t> проверка ф.№37 и ф.№12</a:t>
            </a:r>
            <a:endParaRPr lang="ru-RU" altLang="ru-RU" sz="2800" b="1" dirty="0" smtClean="0">
              <a:solidFill>
                <a:srgbClr val="C00000"/>
              </a:solidFill>
              <a:latin typeface="+mn-lt"/>
            </a:endParaRPr>
          </a:p>
        </p:txBody>
      </p:sp>
      <p:sp>
        <p:nvSpPr>
          <p:cNvPr id="92163" name="Rectangle 3"/>
          <p:cNvSpPr>
            <a:spLocks noGrp="1" noChangeArrowheads="1"/>
          </p:cNvSpPr>
          <p:nvPr>
            <p:ph type="body" idx="1"/>
          </p:nvPr>
        </p:nvSpPr>
        <p:spPr>
          <a:xfrm>
            <a:off x="206375" y="1340769"/>
            <a:ext cx="8686800" cy="5112420"/>
          </a:xfrm>
        </p:spPr>
        <p:txBody>
          <a:bodyPr/>
          <a:lstStyle/>
          <a:p>
            <a:r>
              <a:rPr lang="x-none" sz="1600" smtClean="0"/>
              <a:t>Сверка показателей в т.2100 ф.</a:t>
            </a:r>
            <a:r>
              <a:rPr lang="ru-RU" sz="1600" dirty="0" smtClean="0"/>
              <a:t>№</a:t>
            </a:r>
            <a:r>
              <a:rPr lang="x-none" sz="1600" smtClean="0"/>
              <a:t>37 со стр.6.1 ф. </a:t>
            </a:r>
            <a:r>
              <a:rPr lang="ru-RU" sz="1600" dirty="0" smtClean="0"/>
              <a:t>№</a:t>
            </a:r>
            <a:r>
              <a:rPr lang="x-none" sz="1600" smtClean="0"/>
              <a:t>12 «Сведения о числе заболеваний, зарегистрированных у пациентов, проживающих в районе обслуживания медицинской организации» в редакции приказа Росстата №355 от 21.07.2016 г.</a:t>
            </a:r>
            <a:endParaRPr lang="ru-RU" sz="1600" dirty="0" smtClean="0"/>
          </a:p>
          <a:p>
            <a:r>
              <a:rPr lang="ru-RU" sz="1600" dirty="0" smtClean="0"/>
              <a:t> </a:t>
            </a:r>
          </a:p>
          <a:p>
            <a:r>
              <a:rPr lang="ru-RU" sz="1600" dirty="0" smtClean="0"/>
              <a:t>Гр. 4 стр. 11 т. 2100  ф.№37 = гр. 8 по сумме строк 6.1 таблиц 1000, 2000, 3000 ф. №12 </a:t>
            </a:r>
          </a:p>
          <a:p>
            <a:r>
              <a:rPr lang="ru-RU" sz="1600" dirty="0" smtClean="0"/>
              <a:t>Гр. 5 стр. 11 т. 2100   ф.№37 = гр. 10 по сумме строк 6.1 таблиц 1000, 2000, 3000 ф. №12</a:t>
            </a:r>
          </a:p>
          <a:p>
            <a:r>
              <a:rPr lang="ru-RU" sz="1600" dirty="0" smtClean="0"/>
              <a:t>Гр. 6 стр. 11 т. 2100   ф.№37 = гр. 14 по сумме строк 6.1 таблиц 1000, 2000, 3000 ф. №12</a:t>
            </a:r>
          </a:p>
          <a:p>
            <a:r>
              <a:rPr lang="ru-RU" sz="1600" dirty="0" smtClean="0"/>
              <a:t>Гр. 8 стр. 11 т. 2100   ф.№37 = гр. 15 по сумме строк 6.1 таблиц 1000, 2000, 3000 ф. №12</a:t>
            </a:r>
          </a:p>
          <a:p>
            <a:r>
              <a:rPr lang="ru-RU" sz="1600" dirty="0" smtClean="0"/>
              <a:t>Гр. 10 стр. 11 т. 2100   ф.№37 = гр. 15 по строке. 6.1 т. 1000 ф. №12</a:t>
            </a:r>
          </a:p>
          <a:p>
            <a:r>
              <a:rPr lang="ru-RU" sz="1600" dirty="0" smtClean="0"/>
              <a:t>Гр. 11 стр. 11 т. 2100   ф.№37 = гр. 15 по строке 6.1 т. 2000 ф. №12</a:t>
            </a:r>
          </a:p>
          <a:p>
            <a:r>
              <a:rPr lang="x-none" sz="1600" smtClean="0"/>
              <a:t> </a:t>
            </a:r>
            <a:endParaRPr lang="ru-RU" sz="1600" dirty="0" smtClean="0"/>
          </a:p>
          <a:p>
            <a:r>
              <a:rPr lang="x-none" sz="1800" smtClean="0"/>
              <a:t>При этом межгодовое движение по строкам 6.1 в отдельности по таблицам 1000, 2000 и 3000 (по детям, подросткам и взрослым 18 лет и старше) в ф.№12 из-за возрастных переходов может не соблюдаться. Однако по сумме этих строк в ф.№12 баланс не должен быть нарушен.</a:t>
            </a:r>
            <a:endParaRPr lang="ru-RU" sz="1800" dirty="0" smtClean="0"/>
          </a:p>
          <a:p>
            <a:pPr>
              <a:lnSpc>
                <a:spcPct val="90000"/>
              </a:lnSpc>
              <a:buFontTx/>
              <a:buNone/>
            </a:pPr>
            <a:endParaRPr lang="ru-RU" altLang="ru-RU" dirty="0" smtClean="0">
              <a:solidFill>
                <a:srgbClr val="CC0000"/>
              </a:solidFill>
            </a:endParaRP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76</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566738" y="188913"/>
            <a:ext cx="8229600" cy="903287"/>
          </a:xfrm>
        </p:spPr>
        <p:txBody>
          <a:bodyPr/>
          <a:lstStyle/>
          <a:p>
            <a:pPr>
              <a:defRPr/>
            </a:pPr>
            <a:r>
              <a:rPr lang="ru-RU" dirty="0" smtClean="0">
                <a:solidFill>
                  <a:srgbClr val="C00000"/>
                </a:solidFill>
                <a:latin typeface="+mn-lt"/>
              </a:rPr>
              <a:t>Благодарим!</a:t>
            </a:r>
            <a:r>
              <a:rPr lang="ru-RU" b="1" dirty="0" smtClean="0">
                <a:solidFill>
                  <a:srgbClr val="CC0000"/>
                </a:solidFill>
                <a:cs typeface="Times New Roman" pitchFamily="18" charset="0"/>
                <a:sym typeface="Wingdings" pitchFamily="2" charset="2"/>
              </a:rPr>
              <a:t>   </a:t>
            </a:r>
            <a:r>
              <a:rPr lang="ru-RU" dirty="0" smtClean="0">
                <a:cs typeface="Times New Roman" pitchFamily="18" charset="0"/>
                <a:sym typeface="Wingdings" pitchFamily="2" charset="2"/>
              </a:rPr>
              <a:t> </a:t>
            </a:r>
            <a:r>
              <a:rPr lang="ru-RU" b="1" dirty="0" smtClean="0">
                <a:solidFill>
                  <a:srgbClr val="CC0000"/>
                </a:solidFill>
                <a:cs typeface="Times New Roman" pitchFamily="18" charset="0"/>
                <a:sym typeface="Wingdings" pitchFamily="2" charset="2"/>
              </a:rPr>
              <a:t>  </a:t>
            </a:r>
            <a:r>
              <a:rPr lang="ru-RU" dirty="0" smtClean="0">
                <a:cs typeface="Times New Roman" pitchFamily="18" charset="0"/>
              </a:rPr>
              <a:t> </a:t>
            </a:r>
            <a:r>
              <a:rPr lang="ru-RU" b="1" dirty="0" smtClean="0">
                <a:solidFill>
                  <a:srgbClr val="CC0000"/>
                </a:solidFill>
                <a:cs typeface="Times New Roman" pitchFamily="18" charset="0"/>
                <a:sym typeface="Wingdings" pitchFamily="2" charset="2"/>
              </a:rPr>
              <a:t></a:t>
            </a:r>
            <a:endParaRPr lang="ru-RU" dirty="0" smtClean="0">
              <a:solidFill>
                <a:srgbClr val="C00000"/>
              </a:solidFill>
              <a:latin typeface="+mn-lt"/>
            </a:endParaRPr>
          </a:p>
        </p:txBody>
      </p:sp>
      <p:sp>
        <p:nvSpPr>
          <p:cNvPr id="103426" name="Rectangle 3"/>
          <p:cNvSpPr>
            <a:spLocks noGrp="1" noChangeArrowheads="1"/>
          </p:cNvSpPr>
          <p:nvPr>
            <p:ph type="body" idx="1"/>
          </p:nvPr>
        </p:nvSpPr>
        <p:spPr>
          <a:xfrm>
            <a:off x="214282" y="1341438"/>
            <a:ext cx="8786874" cy="5256212"/>
          </a:xfrm>
        </p:spPr>
        <p:txBody>
          <a:bodyPr/>
          <a:lstStyle/>
          <a:p>
            <a:pPr>
              <a:lnSpc>
                <a:spcPct val="80000"/>
              </a:lnSpc>
              <a:buFontTx/>
              <a:buNone/>
            </a:pPr>
            <a:r>
              <a:rPr lang="ru-RU" sz="1600" dirty="0" smtClean="0"/>
              <a:t>	</a:t>
            </a:r>
            <a:r>
              <a:rPr lang="ru-RU" sz="2800" dirty="0" smtClean="0"/>
              <a:t>В заключение хочется указать территории, отчеты которые в наибольшей степени удовлетворяли требованиям составления ф.№11 и №37: </a:t>
            </a:r>
          </a:p>
          <a:p>
            <a:pPr>
              <a:lnSpc>
                <a:spcPct val="80000"/>
              </a:lnSpc>
              <a:buFontTx/>
              <a:buNone/>
            </a:pPr>
            <a:r>
              <a:rPr lang="ru-RU" sz="2800" b="1" dirty="0" smtClean="0">
                <a:solidFill>
                  <a:srgbClr val="CC0000"/>
                </a:solidFill>
              </a:rPr>
              <a:t>    </a:t>
            </a:r>
            <a:r>
              <a:rPr lang="ru-RU" sz="2800" b="1" dirty="0" smtClean="0">
                <a:solidFill>
                  <a:srgbClr val="CC0000"/>
                </a:solidFill>
                <a:cs typeface="Times New Roman" pitchFamily="18" charset="0"/>
              </a:rPr>
              <a:t>республики</a:t>
            </a:r>
            <a:r>
              <a:rPr lang="ru-RU" sz="2800" dirty="0" smtClean="0">
                <a:cs typeface="Times New Roman" pitchFamily="18" charset="0"/>
              </a:rPr>
              <a:t> </a:t>
            </a:r>
            <a:r>
              <a:rPr lang="ru-RU" sz="2800" dirty="0">
                <a:cs typeface="Times New Roman" pitchFamily="18" charset="0"/>
              </a:rPr>
              <a:t>Алтай, Башкортостан, Бурятия, Карелия, Марий Эл, Мордовия, Северная Осетия-Алания, Татарстан, Удмуртия, Хакасия, </a:t>
            </a:r>
            <a:endParaRPr lang="ru-RU" sz="2800" dirty="0" smtClean="0">
              <a:cs typeface="Times New Roman" pitchFamily="18" charset="0"/>
            </a:endParaRPr>
          </a:p>
          <a:p>
            <a:pPr>
              <a:lnSpc>
                <a:spcPct val="80000"/>
              </a:lnSpc>
              <a:buFontTx/>
              <a:buNone/>
            </a:pPr>
            <a:r>
              <a:rPr lang="ru-RU" sz="2800" b="1" dirty="0">
                <a:solidFill>
                  <a:srgbClr val="CC0000"/>
                </a:solidFill>
                <a:cs typeface="Times New Roman" pitchFamily="18" charset="0"/>
              </a:rPr>
              <a:t> </a:t>
            </a:r>
            <a:r>
              <a:rPr lang="ru-RU" sz="2800" b="1" dirty="0" smtClean="0">
                <a:solidFill>
                  <a:srgbClr val="CC0000"/>
                </a:solidFill>
                <a:cs typeface="Times New Roman" pitchFamily="18" charset="0"/>
              </a:rPr>
              <a:t>   </a:t>
            </a:r>
            <a:r>
              <a:rPr lang="ru-RU" sz="2800" b="1" dirty="0" smtClean="0">
                <a:solidFill>
                  <a:srgbClr val="CC0000"/>
                </a:solidFill>
              </a:rPr>
              <a:t>о</a:t>
            </a:r>
            <a:r>
              <a:rPr lang="ru-RU" sz="2800" b="1" dirty="0" smtClean="0">
                <a:solidFill>
                  <a:srgbClr val="CC0000"/>
                </a:solidFill>
                <a:cs typeface="Times New Roman" pitchFamily="18" charset="0"/>
              </a:rPr>
              <a:t>бласти</a:t>
            </a:r>
            <a:r>
              <a:rPr lang="ru-RU" sz="2800" b="1" dirty="0" smtClean="0"/>
              <a:t> </a:t>
            </a:r>
            <a:r>
              <a:rPr lang="ru-RU" sz="2800" dirty="0" smtClean="0">
                <a:cs typeface="Times New Roman" pitchFamily="18" charset="0"/>
              </a:rPr>
              <a:t>Астраханская, Вологодская, Воронежская, Ивановская, Курская, Кемеровская, Кировская, Магаданская, Московская, Мурманская, Новосибирская, Пензенская, Рязанская, Томская, Ярославская, </a:t>
            </a:r>
          </a:p>
          <a:p>
            <a:pPr>
              <a:lnSpc>
                <a:spcPct val="80000"/>
              </a:lnSpc>
              <a:buFontTx/>
              <a:buNone/>
            </a:pPr>
            <a:r>
              <a:rPr lang="ru-RU" sz="2800" b="1">
                <a:solidFill>
                  <a:srgbClr val="CC0000"/>
                </a:solidFill>
                <a:cs typeface="Times New Roman" pitchFamily="18" charset="0"/>
              </a:rPr>
              <a:t> </a:t>
            </a:r>
            <a:r>
              <a:rPr lang="ru-RU" sz="2800" b="1" smtClean="0">
                <a:solidFill>
                  <a:srgbClr val="CC0000"/>
                </a:solidFill>
                <a:cs typeface="Times New Roman" pitchFamily="18" charset="0"/>
              </a:rPr>
              <a:t>   края </a:t>
            </a:r>
            <a:r>
              <a:rPr lang="ru-RU" sz="2800" dirty="0" smtClean="0">
                <a:cs typeface="Times New Roman" pitchFamily="18" charset="0"/>
              </a:rPr>
              <a:t>Алтайский, Камчатский, Красноярский, Еврейская АО, Чукотский АО. </a:t>
            </a:r>
            <a:endParaRPr lang="ru-RU" sz="2800" dirty="0" smtClean="0"/>
          </a:p>
          <a:p>
            <a:pPr>
              <a:lnSpc>
                <a:spcPct val="80000"/>
              </a:lnSpc>
              <a:buFontTx/>
              <a:buNone/>
            </a:pPr>
            <a:endParaRPr lang="ru-RU" sz="2600" dirty="0" smtClean="0"/>
          </a:p>
          <a:p>
            <a:pPr>
              <a:lnSpc>
                <a:spcPct val="80000"/>
              </a:lnSpc>
              <a:buFontTx/>
              <a:buNone/>
            </a:pPr>
            <a:r>
              <a:rPr lang="ru-RU" sz="1600" dirty="0" smtClean="0"/>
              <a:t>                                                                         </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77</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Содержимое 2"/>
          <p:cNvSpPr>
            <a:spLocks noGrp="1"/>
          </p:cNvSpPr>
          <p:nvPr>
            <p:ph idx="1"/>
          </p:nvPr>
        </p:nvSpPr>
        <p:spPr>
          <a:xfrm>
            <a:off x="457200" y="548680"/>
            <a:ext cx="8229600" cy="5577483"/>
          </a:xfrm>
        </p:spPr>
        <p:txBody>
          <a:bodyPr/>
          <a:lstStyle/>
          <a:p>
            <a:pPr algn="ctr">
              <a:buFontTx/>
              <a:buNone/>
            </a:pPr>
            <a:endParaRPr lang="ru-RU" sz="5400" dirty="0" smtClean="0">
              <a:solidFill>
                <a:srgbClr val="C00000"/>
              </a:solidFill>
            </a:endParaRPr>
          </a:p>
          <a:p>
            <a:pPr algn="ctr">
              <a:buFontTx/>
              <a:buNone/>
            </a:pPr>
            <a:r>
              <a:rPr lang="ru-RU" sz="5400" dirty="0" smtClean="0">
                <a:solidFill>
                  <a:srgbClr val="C00000"/>
                </a:solidFill>
              </a:rPr>
              <a:t>Спасибо</a:t>
            </a:r>
          </a:p>
          <a:p>
            <a:pPr algn="ctr">
              <a:buFontTx/>
              <a:buNone/>
            </a:pPr>
            <a:r>
              <a:rPr lang="ru-RU" sz="5400" dirty="0" smtClean="0">
                <a:solidFill>
                  <a:srgbClr val="C00000"/>
                </a:solidFill>
              </a:rPr>
              <a:t>за внимание!</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78</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457200" y="414338"/>
            <a:ext cx="8229600" cy="765175"/>
          </a:xfrm>
        </p:spPr>
        <p:txBody>
          <a:bodyPr/>
          <a:lstStyle/>
          <a:p>
            <a:pPr>
              <a:defRPr/>
            </a:pPr>
            <a:r>
              <a:rPr lang="ru-RU" sz="2800" b="1" dirty="0" smtClean="0">
                <a:latin typeface="+mn-lt"/>
              </a:rPr>
              <a:t>(4000) продолжение</a:t>
            </a:r>
          </a:p>
        </p:txBody>
      </p:sp>
      <p:sp>
        <p:nvSpPr>
          <p:cNvPr id="28674" name="Rectangle 3"/>
          <p:cNvSpPr>
            <a:spLocks noGrp="1" noChangeArrowheads="1"/>
          </p:cNvSpPr>
          <p:nvPr>
            <p:ph type="body" idx="1"/>
          </p:nvPr>
        </p:nvSpPr>
        <p:spPr>
          <a:xfrm>
            <a:off x="142875" y="1584325"/>
            <a:ext cx="8740775" cy="4905375"/>
          </a:xfrm>
        </p:spPr>
        <p:txBody>
          <a:bodyPr/>
          <a:lstStyle/>
          <a:p>
            <a:pPr>
              <a:lnSpc>
                <a:spcPct val="90000"/>
              </a:lnSpc>
              <a:buFontTx/>
              <a:buNone/>
            </a:pPr>
            <a:r>
              <a:rPr lang="ru-RU" sz="1800" b="1" dirty="0" err="1" smtClean="0"/>
              <a:t>Внутритабличная</a:t>
            </a:r>
            <a:r>
              <a:rPr lang="ru-RU" sz="1800" b="1" dirty="0" smtClean="0"/>
              <a:t> проверка:</a:t>
            </a:r>
          </a:p>
          <a:p>
            <a:pPr>
              <a:lnSpc>
                <a:spcPct val="90000"/>
              </a:lnSpc>
              <a:buFontTx/>
              <a:buNone/>
            </a:pPr>
            <a:r>
              <a:rPr lang="ru-RU" sz="1600" dirty="0" smtClean="0"/>
              <a:t>• </a:t>
            </a:r>
            <a:r>
              <a:rPr lang="ru-RU" sz="1800" dirty="0" smtClean="0"/>
              <a:t>графа 3 </a:t>
            </a:r>
            <a:r>
              <a:rPr lang="ru-RU" sz="1800" b="1" dirty="0" smtClean="0"/>
              <a:t>&gt;</a:t>
            </a:r>
            <a:r>
              <a:rPr lang="ru-RU" sz="1800" dirty="0" smtClean="0"/>
              <a:t> графа 4; графа 5 </a:t>
            </a:r>
            <a:r>
              <a:rPr lang="ru-RU" sz="1800" b="1" dirty="0" smtClean="0"/>
              <a:t>&gt; </a:t>
            </a:r>
            <a:r>
              <a:rPr lang="ru-RU" sz="1800" dirty="0" smtClean="0"/>
              <a:t>графа 6; графа 7 </a:t>
            </a:r>
            <a:r>
              <a:rPr lang="ru-RU" sz="1800" b="1" dirty="0" smtClean="0"/>
              <a:t>&gt;</a:t>
            </a:r>
            <a:r>
              <a:rPr lang="ru-RU" sz="1800" dirty="0" smtClean="0"/>
              <a:t> графа 8 по всем строкам</a:t>
            </a:r>
          </a:p>
          <a:p>
            <a:pPr>
              <a:lnSpc>
                <a:spcPct val="90000"/>
              </a:lnSpc>
              <a:buFontTx/>
              <a:buNone/>
            </a:pPr>
            <a:r>
              <a:rPr lang="ru-RU" sz="1800" dirty="0" smtClean="0"/>
              <a:t>• строки1+2  </a:t>
            </a:r>
            <a:r>
              <a:rPr lang="ru-RU" sz="1800" b="1" dirty="0" smtClean="0"/>
              <a:t>&gt;= </a:t>
            </a:r>
            <a:r>
              <a:rPr lang="ru-RU" sz="1800" dirty="0" smtClean="0"/>
              <a:t>строка 3 по всем графам.</a:t>
            </a:r>
          </a:p>
          <a:p>
            <a:pPr>
              <a:lnSpc>
                <a:spcPct val="90000"/>
              </a:lnSpc>
              <a:buFontTx/>
              <a:buNone/>
            </a:pPr>
            <a:endParaRPr lang="ru-RU" sz="1600" dirty="0" smtClean="0"/>
          </a:p>
          <a:p>
            <a:pPr>
              <a:lnSpc>
                <a:spcPct val="90000"/>
              </a:lnSpc>
              <a:buFontTx/>
              <a:buNone/>
            </a:pPr>
            <a:r>
              <a:rPr lang="ru-RU" sz="1600" b="1" dirty="0" smtClean="0"/>
              <a:t> </a:t>
            </a:r>
            <a:r>
              <a:rPr lang="ru-RU" sz="1800" b="1" dirty="0" smtClean="0"/>
              <a:t>Межтабличная проверка:</a:t>
            </a:r>
          </a:p>
          <a:p>
            <a:pPr>
              <a:lnSpc>
                <a:spcPct val="90000"/>
              </a:lnSpc>
              <a:buFontTx/>
              <a:buNone/>
            </a:pPr>
            <a:r>
              <a:rPr lang="ru-RU" sz="1600" dirty="0" smtClean="0"/>
              <a:t>• </a:t>
            </a:r>
            <a:r>
              <a:rPr lang="ru-RU" sz="1800" dirty="0" smtClean="0"/>
              <a:t>таблица 4000 строка1графа 3 (также графы 5 и 7) </a:t>
            </a:r>
            <a:r>
              <a:rPr lang="en-US" sz="1800" dirty="0" smtClean="0"/>
              <a:t>&lt;</a:t>
            </a:r>
            <a:r>
              <a:rPr lang="ru-RU" sz="1800" dirty="0" smtClean="0"/>
              <a:t> таблица 1000 графа 4 строка 8;</a:t>
            </a:r>
          </a:p>
          <a:p>
            <a:pPr>
              <a:lnSpc>
                <a:spcPct val="90000"/>
              </a:lnSpc>
              <a:buFontTx/>
              <a:buNone/>
            </a:pPr>
            <a:r>
              <a:rPr lang="ru-RU" sz="1800" dirty="0" smtClean="0"/>
              <a:t>• таблица 4000 строка 2 графа 3 (также графы 5 и 7) </a:t>
            </a:r>
            <a:r>
              <a:rPr lang="en-US" sz="1800" dirty="0" smtClean="0"/>
              <a:t>&lt;</a:t>
            </a:r>
            <a:r>
              <a:rPr lang="ru-RU" sz="1800" dirty="0" smtClean="0"/>
              <a:t> таблица 1000 графа 4 строка16;</a:t>
            </a:r>
          </a:p>
          <a:p>
            <a:pPr>
              <a:lnSpc>
                <a:spcPct val="90000"/>
              </a:lnSpc>
              <a:buFontTx/>
              <a:buNone/>
            </a:pPr>
            <a:r>
              <a:rPr lang="ru-RU" sz="1800" dirty="0" smtClean="0"/>
              <a:t>• таблица 4000 строка 3 графа 3 (также графы 5 и 7) </a:t>
            </a:r>
            <a:r>
              <a:rPr lang="en-US" sz="1800" dirty="0" smtClean="0"/>
              <a:t>&lt;</a:t>
            </a:r>
            <a:r>
              <a:rPr lang="ru-RU" sz="1800" dirty="0" smtClean="0"/>
              <a:t> таблица 1000 графа 4 строка18;</a:t>
            </a:r>
          </a:p>
          <a:p>
            <a:pPr>
              <a:lnSpc>
                <a:spcPct val="90000"/>
              </a:lnSpc>
              <a:buFontTx/>
              <a:buNone/>
            </a:pPr>
            <a:r>
              <a:rPr lang="ru-RU" sz="1800" dirty="0" smtClean="0"/>
              <a:t>• таблица 4000 строка 1 графа 4 (также графы 6 и 8) </a:t>
            </a:r>
            <a:r>
              <a:rPr lang="en-US" sz="1800" dirty="0" smtClean="0"/>
              <a:t>&lt;</a:t>
            </a:r>
            <a:r>
              <a:rPr lang="ru-RU" sz="1800" dirty="0" smtClean="0"/>
              <a:t> таблица 1000 графа 7 строка 8;</a:t>
            </a:r>
          </a:p>
          <a:p>
            <a:pPr>
              <a:lnSpc>
                <a:spcPct val="90000"/>
              </a:lnSpc>
              <a:buFontTx/>
              <a:buNone/>
            </a:pPr>
            <a:r>
              <a:rPr lang="ru-RU" sz="1800" dirty="0" smtClean="0"/>
              <a:t>• таблица 4000 строка 2 графа 4 (также графы 6 и 8) </a:t>
            </a:r>
            <a:r>
              <a:rPr lang="en-US" sz="1800" dirty="0" smtClean="0"/>
              <a:t>&lt;</a:t>
            </a:r>
            <a:r>
              <a:rPr lang="ru-RU" sz="1800" dirty="0" smtClean="0"/>
              <a:t> таблица 1000 графа 7 строка16;</a:t>
            </a:r>
          </a:p>
          <a:p>
            <a:pPr>
              <a:lnSpc>
                <a:spcPct val="90000"/>
              </a:lnSpc>
              <a:buFontTx/>
              <a:buNone/>
            </a:pPr>
            <a:r>
              <a:rPr lang="ru-RU" sz="1800" dirty="0" smtClean="0"/>
              <a:t>• таблица 4000 строка 3 графа 4 (также графы 6 и 8) </a:t>
            </a:r>
            <a:r>
              <a:rPr lang="en-US" sz="1800" dirty="0" smtClean="0"/>
              <a:t>&lt;</a:t>
            </a:r>
            <a:r>
              <a:rPr lang="ru-RU" sz="1800" dirty="0" smtClean="0"/>
              <a:t> таблица 1000 графа 7 строка18.</a:t>
            </a:r>
          </a:p>
          <a:p>
            <a:pPr>
              <a:lnSpc>
                <a:spcPct val="90000"/>
              </a:lnSpc>
              <a:buFontTx/>
              <a:buNone/>
            </a:pPr>
            <a:endParaRPr lang="ru-RU" sz="1800" dirty="0" smtClean="0"/>
          </a:p>
          <a:p>
            <a:pPr>
              <a:lnSpc>
                <a:spcPct val="90000"/>
              </a:lnSpc>
              <a:buFontTx/>
              <a:buNone/>
            </a:pPr>
            <a:r>
              <a:rPr lang="ru-RU" sz="1600" b="1" dirty="0" smtClean="0"/>
              <a:t> </a:t>
            </a:r>
            <a:r>
              <a:rPr lang="ru-RU" sz="1800" b="1" dirty="0" smtClean="0"/>
              <a:t>Межгодовая проверка</a:t>
            </a:r>
          </a:p>
          <a:p>
            <a:pPr>
              <a:lnSpc>
                <a:spcPct val="90000"/>
              </a:lnSpc>
              <a:buFontTx/>
              <a:buNone/>
            </a:pPr>
            <a:r>
              <a:rPr lang="ru-RU" sz="1600" dirty="0" smtClean="0"/>
              <a:t>• </a:t>
            </a:r>
            <a:r>
              <a:rPr lang="ru-RU" sz="1800" dirty="0" smtClean="0"/>
              <a:t>Межгодовая проверка числа ВИЧ-инфицированных пациентов (графа 3 таблица 4000) – </a:t>
            </a:r>
            <a:r>
              <a:rPr lang="ru-RU" sz="1800" dirty="0" smtClean="0">
                <a:solidFill>
                  <a:srgbClr val="C00000"/>
                </a:solidFill>
              </a:rPr>
              <a:t>контроль условный,</a:t>
            </a:r>
            <a:r>
              <a:rPr lang="ru-RU" altLang="ru-RU" sz="1800" dirty="0" smtClean="0">
                <a:solidFill>
                  <a:srgbClr val="C00000"/>
                </a:solidFill>
              </a:rPr>
              <a:t> дается для сравнения и анализа.</a:t>
            </a:r>
          </a:p>
        </p:txBody>
      </p:sp>
      <p:sp>
        <p:nvSpPr>
          <p:cNvPr id="6" name="Номер слайда 5"/>
          <p:cNvSpPr>
            <a:spLocks noGrp="1"/>
          </p:cNvSpPr>
          <p:nvPr>
            <p:ph type="sldNum" sz="quarter" idx="12"/>
          </p:nvPr>
        </p:nvSpPr>
        <p:spPr/>
        <p:txBody>
          <a:bodyPr/>
          <a:lstStyle/>
          <a:p>
            <a:pPr>
              <a:defRPr/>
            </a:pPr>
            <a:fld id="{EE8E554C-6023-4FB9-8046-5AB7784B9FC8}" type="slidenum">
              <a:rPr lang="ru-RU" smtClean="0"/>
              <a:pPr>
                <a:defRPr/>
              </a:pPr>
              <a:t>8</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idx="4294967295"/>
          </p:nvPr>
        </p:nvSpPr>
        <p:spPr>
          <a:xfrm>
            <a:off x="457200" y="274638"/>
            <a:ext cx="8229600" cy="3289300"/>
          </a:xfrm>
        </p:spPr>
        <p:txBody>
          <a:bodyPr/>
          <a:lstStyle/>
          <a:p>
            <a:pPr>
              <a:defRPr/>
            </a:pPr>
            <a:r>
              <a:rPr lang="ru-RU" altLang="ru-RU" sz="3400" b="1" dirty="0" smtClean="0">
                <a:latin typeface="+mn-lt"/>
              </a:rPr>
              <a:t>Форма №37</a:t>
            </a:r>
            <a:br>
              <a:rPr lang="ru-RU" altLang="ru-RU" sz="3400" b="1" dirty="0" smtClean="0">
                <a:latin typeface="+mn-lt"/>
              </a:rPr>
            </a:br>
            <a:r>
              <a:rPr lang="ru-RU" sz="3400" b="1" dirty="0" smtClean="0">
                <a:latin typeface="+mn-lt"/>
              </a:rPr>
              <a:t>«Сведения о пациентах, больных алкоголизмом, наркоманиями, токсикоманиями»</a:t>
            </a:r>
            <a:r>
              <a:rPr lang="ru-RU" sz="3400" b="1" dirty="0" smtClean="0"/>
              <a:t/>
            </a:r>
            <a:br>
              <a:rPr lang="ru-RU" sz="3400" b="1" dirty="0" smtClean="0"/>
            </a:br>
            <a:endParaRPr lang="ru-RU" sz="3400" b="1" dirty="0" smtClean="0"/>
          </a:p>
        </p:txBody>
      </p:sp>
      <p:sp>
        <p:nvSpPr>
          <p:cNvPr id="29698" name="Rectangle 3"/>
          <p:cNvSpPr>
            <a:spLocks noGrp="1" noChangeArrowheads="1"/>
          </p:cNvSpPr>
          <p:nvPr>
            <p:ph type="body" idx="4294967295"/>
          </p:nvPr>
        </p:nvSpPr>
        <p:spPr>
          <a:xfrm>
            <a:off x="457200" y="3743325"/>
            <a:ext cx="8229600" cy="765795"/>
          </a:xfrm>
        </p:spPr>
        <p:txBody>
          <a:bodyPr/>
          <a:lstStyle/>
          <a:p>
            <a:pPr algn="ctr">
              <a:buFontTx/>
              <a:buNone/>
            </a:pPr>
            <a:r>
              <a:rPr lang="ru-RU" dirty="0" smtClean="0"/>
              <a:t>	Форма №37 (20 таблиц)</a:t>
            </a:r>
          </a:p>
          <a:p>
            <a:pPr>
              <a:buFontTx/>
              <a:buNone/>
            </a:pPr>
            <a:endParaRPr lang="ru-RU" dirty="0" smtClean="0"/>
          </a:p>
          <a:p>
            <a:pPr>
              <a:buFontTx/>
              <a:buNone/>
            </a:pPr>
            <a:r>
              <a:rPr lang="ru-RU" dirty="0" smtClean="0"/>
              <a:t>                                                                   </a:t>
            </a:r>
            <a:endParaRPr lang="ru-RU" sz="1600" b="1" dirty="0" smtClean="0"/>
          </a:p>
        </p:txBody>
      </p:sp>
      <p:sp>
        <p:nvSpPr>
          <p:cNvPr id="6" name="Номер слайда 5"/>
          <p:cNvSpPr>
            <a:spLocks noGrp="1"/>
          </p:cNvSpPr>
          <p:nvPr>
            <p:ph type="sldNum" sz="quarter" idx="12"/>
          </p:nvPr>
        </p:nvSpPr>
        <p:spPr/>
        <p:txBody>
          <a:bodyPr/>
          <a:lstStyle/>
          <a:p>
            <a:pPr>
              <a:defRPr/>
            </a:pPr>
            <a:fld id="{5E385AD7-E88C-46BF-BDFC-5F78145D539F}" type="slidenum">
              <a:rPr lang="ru-RU" smtClean="0"/>
              <a:pPr>
                <a:defRPr/>
              </a:pPr>
              <a:t>9</a:t>
            </a:fld>
            <a:endParaRPr lang="ru-RU"/>
          </a:p>
        </p:txBody>
      </p:sp>
      <p:sp>
        <p:nvSpPr>
          <p:cNvPr id="7" name="Нижний колонтитул 6"/>
          <p:cNvSpPr>
            <a:spLocks noGrp="1"/>
          </p:cNvSpPr>
          <p:nvPr>
            <p:ph type="ftr" sz="quarter" idx="11"/>
          </p:nvPr>
        </p:nvSpPr>
        <p:spPr/>
        <p:txBody>
          <a:bodyPr/>
          <a:lstStyle/>
          <a:p>
            <a:pPr>
              <a:defRPr/>
            </a:pPr>
            <a:endParaRPr lang="ru-RU"/>
          </a:p>
        </p:txBody>
      </p:sp>
    </p:spTree>
  </p:cSld>
  <p:clrMapOvr>
    <a:masterClrMapping/>
  </p:clrMapOvr>
</p:sld>
</file>

<file path=ppt/theme/theme1.xml><?xml version="1.0" encoding="utf-8"?>
<a:theme xmlns:a="http://schemas.openxmlformats.org/drawingml/2006/main" name="Оформление по умолчанию">
  <a:themeElements>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20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20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Layers</Template>
  <TotalTime>13372</TotalTime>
  <Words>5088</Words>
  <Application>Microsoft Office PowerPoint</Application>
  <PresentationFormat>Экран (4:3)</PresentationFormat>
  <Paragraphs>1036</Paragraphs>
  <Slides>78</Slides>
  <Notes>3</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78</vt:i4>
      </vt:variant>
    </vt:vector>
  </HeadingPairs>
  <TitlesOfParts>
    <vt:vector size="83" baseType="lpstr">
      <vt:lpstr>Arial</vt:lpstr>
      <vt:lpstr>Book Antiqua</vt:lpstr>
      <vt:lpstr>Times New Roman</vt:lpstr>
      <vt:lpstr>Wingdings</vt:lpstr>
      <vt:lpstr>Оформление по умолчанию</vt:lpstr>
      <vt:lpstr>Оценка качества составления форм федерального статистического наблюдения по наркологии</vt:lpstr>
      <vt:lpstr>Актуальные формы ФСН Новый Порядок диспансерного наблюдения пациентов наркологического профиля</vt:lpstr>
      <vt:lpstr>Программа «МЕДСТАТ» </vt:lpstr>
      <vt:lpstr> Часть I  Форма №11 «Сведения о заболеваниях наркологическими расстройствами» </vt:lpstr>
      <vt:lpstr>(1000) Число заболеваний наркологическими расстройствами, зарегистрированных организацией </vt:lpstr>
      <vt:lpstr>(2000) Число заболеваний наркологическими расстройствами, зарегистрированных организацией впервые в жизни </vt:lpstr>
      <vt:lpstr>Обследование зарегистрированных пациентов на наличие гемоконтактных инфекций</vt:lpstr>
      <vt:lpstr>(4000) продолжение</vt:lpstr>
      <vt:lpstr>Форма №37 «Сведения о пациентах, больных алкоголизмом, наркоманиями, токсикоманиями» </vt:lpstr>
      <vt:lpstr>Таблица 2100 «Контингенты пациентов, находящихся под наблюдением психиатра-нарколога»</vt:lpstr>
      <vt:lpstr>Таблица с кодом (2100),  продолжение 1</vt:lpstr>
      <vt:lpstr> Таблица с кодом (2100), продолжение 2  </vt:lpstr>
      <vt:lpstr>Таблица с кодом (2100), продолжение 3</vt:lpstr>
      <vt:lpstr>(2101) Сведения о пациентах, обратившихся по поводу никотиновой зависимости, употребления табака или табакокурения (F17)</vt:lpstr>
      <vt:lpstr>(2102) Число пациентов, снятых с наблюдения в связи со смертью</vt:lpstr>
      <vt:lpstr>(2110) Из числа пациентов, больных наркоманией, снятых с наблюдения в связи со смертью (графа 6 таблицы 2102), умерло по причинам</vt:lpstr>
      <vt:lpstr>(2130) Из числа пациентов, состоящих под наблюдением на конец года, находятся в ремиссии</vt:lpstr>
      <vt:lpstr> (2140) Из числа пациентов, находящихся под наблюдением  течение отчетного года, перенесли интоксикационные психозы </vt:lpstr>
      <vt:lpstr>(2150) Число пациентов, проходивших в течение отчетного года амбулаторное анонимное лечение и (или) реабилитацию </vt:lpstr>
      <vt:lpstr>(2160) Сведения об амбулаторной реабилитации</vt:lpstr>
      <vt:lpstr>(2160) продолжение</vt:lpstr>
      <vt:lpstr>(2170) Контингенты пациентов, проходивших обязательное или альтернативное амбулаторное лечение</vt:lpstr>
      <vt:lpstr>(2170) Контингенты пациентов, проходивших обязательное или альтернативное амбулаторное лечение </vt:lpstr>
      <vt:lpstr>(2170) продолжение </vt:lpstr>
      <vt:lpstr>Раздел II. (2200) Деятельность  врачей, осуществляющих амбулаторную помощь пациентам наркологического профиля </vt:lpstr>
      <vt:lpstr>Раздел II. (2200) Деятельность  врачей, осуществляющих амбулаторную помощь пациентам наркологического профиля (продолжение)</vt:lpstr>
      <vt:lpstr>  Формирование таблицы 2200</vt:lpstr>
      <vt:lpstr> (2200) продолжение</vt:lpstr>
      <vt:lpstr>(2200) продолжение  Оказание платных медицинских услуг  (далее ПМУ)</vt:lpstr>
      <vt:lpstr> (2200) продолжение</vt:lpstr>
      <vt:lpstr> (2200) продолжение  </vt:lpstr>
      <vt:lpstr>К размышлению</vt:lpstr>
      <vt:lpstr>Раздел II. (2210) Деятельность  психологов, специалистов по социальной работе, социальных работников</vt:lpstr>
      <vt:lpstr>Раздел II. (2210) Деятельность  психологов, специалистов по социальной работе, социальных работников</vt:lpstr>
      <vt:lpstr> (2210) продолжение. К размышлению</vt:lpstr>
      <vt:lpstr>Раздел III. Состав пациентов наркологического стационара (2300) </vt:lpstr>
      <vt:lpstr>Внимание!</vt:lpstr>
      <vt:lpstr>(2300) продолжение</vt:lpstr>
      <vt:lpstr> (2300) продолжение</vt:lpstr>
      <vt:lpstr>(2300) продолжение</vt:lpstr>
      <vt:lpstr>(2301) Обследование пациентов, поступивших в стационар, на ВИЧ  и другие гемоконтактные инфекции</vt:lpstr>
      <vt:lpstr>(2301) продолжение</vt:lpstr>
      <vt:lpstr>(2310) Из общего числа поступивших (из таблицы 2300 графы 4 строк 18 и 22)  («каналы поступления»)</vt:lpstr>
      <vt:lpstr>(2320) Сведения о больных, включенных в стационарные реабилитационные программы</vt:lpstr>
      <vt:lpstr>(2330) Из общего числа выбывших больных (графа 10 таблица 2300) – лечились на платной основе, в том числе с диагнозом</vt:lpstr>
      <vt:lpstr>      Раздел IV. Дневные стационары  для наркологических пациентов (2400)  Внутритабличной и межтабличной проверки нет.      </vt:lpstr>
      <vt:lpstr>Раздел V. Наркологическое освидетельствование лиц  для определения состояния алкогольного опьянения, а также факта употребления и (или)опьянения              наркотическими и иными ПАВ (2500)   </vt:lpstr>
      <vt:lpstr>Раздел VI. Врачебно-наркологическая             экспертиза (2600)</vt:lpstr>
      <vt:lpstr> Раздел VI. Врачебно-наркологическая     экспертиза</vt:lpstr>
      <vt:lpstr>Внимание!</vt:lpstr>
      <vt:lpstr>Раздел VII. Сведения о реабилитационных центрах  и отделениях медико-социальной реабилитации для наркологических пациентов (2700)</vt:lpstr>
      <vt:lpstr>(2700) продолжение</vt:lpstr>
      <vt:lpstr>(2700) продолжение</vt:lpstr>
      <vt:lpstr>Обратите внимание на допущенные ошибки</vt:lpstr>
      <vt:lpstr>Обратите внимание на допущенные ошибки</vt:lpstr>
      <vt:lpstr>Часть II</vt:lpstr>
      <vt:lpstr>Расхождение по впервые выявленным  Для 2016 года проверка изменена!</vt:lpstr>
      <vt:lpstr>Межформенная проверка форм №37 и №14 </vt:lpstr>
      <vt:lpstr>Просьба о предоставлении информация</vt:lpstr>
      <vt:lpstr>Межформенная проверка форм №37 и №30</vt:lpstr>
      <vt:lpstr>Занятые должности</vt:lpstr>
      <vt:lpstr>Занятые должности психотерапевтов, психологов и социальных работников в амбулаторных подразделениях</vt:lpstr>
      <vt:lpstr>Посещения к психиатрам-наркологам на амбулаторном приеме</vt:lpstr>
      <vt:lpstr>  Пациенты, поступившие в стационар  </vt:lpstr>
      <vt:lpstr>Места (койки дневного пребывания) в дневном стационаре (ДС)</vt:lpstr>
      <vt:lpstr>Освидетельствование на состояние опьянения</vt:lpstr>
      <vt:lpstr>Расхождение по реабилитационным койкам</vt:lpstr>
      <vt:lpstr> Обратите внимание на допущенные ошибки </vt:lpstr>
      <vt:lpstr>Обратите внимание на допущенные ошибки</vt:lpstr>
      <vt:lpstr>Часть III </vt:lpstr>
      <vt:lpstr> Внимание!  </vt:lpstr>
      <vt:lpstr>Внимание!</vt:lpstr>
      <vt:lpstr>Внимание!</vt:lpstr>
      <vt:lpstr>Особенности межформенной проверки ф. №11 и №37 в 2016 году</vt:lpstr>
      <vt:lpstr>Межформенная проверка ф. №11 и ф.№12  в 2016 году</vt:lpstr>
      <vt:lpstr>Межформенная проверка ф.№37 и ф.№12</vt:lpstr>
      <vt:lpstr>Благодарим!       </vt:lpstr>
      <vt:lpstr>Презентация PowerPoint</vt:lpstr>
    </vt:vector>
  </TitlesOfParts>
  <Company>DarkStar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Валентина Киржанова</dc:creator>
  <cp:lastModifiedBy>Марина Ефремова</cp:lastModifiedBy>
  <cp:revision>1825</cp:revision>
  <cp:lastPrinted>2016-12-05T14:09:17Z</cp:lastPrinted>
  <dcterms:created xsi:type="dcterms:W3CDTF">2010-09-29T13:24:53Z</dcterms:created>
  <dcterms:modified xsi:type="dcterms:W3CDTF">2016-12-15T13:04:25Z</dcterms:modified>
</cp:coreProperties>
</file>