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Default Extension="png" ContentType="image/png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84" r:id="rId1"/>
  </p:sldMasterIdLst>
  <p:sldIdLst>
    <p:sldId id="256" r:id="rId2"/>
    <p:sldId id="266" r:id="rId3"/>
    <p:sldId id="285" r:id="rId4"/>
    <p:sldId id="282" r:id="rId5"/>
    <p:sldId id="283" r:id="rId6"/>
    <p:sldId id="284" r:id="rId7"/>
    <p:sldId id="288" r:id="rId8"/>
    <p:sldId id="286" r:id="rId9"/>
    <p:sldId id="287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000"/>
    <a:srgbClr val="99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839D22-E410-43FD-8343-64D30768E0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C01956-4965-4193-9C9C-44165B6A683F}" type="pres">
      <dgm:prSet presAssocID="{70839D22-E410-43FD-8343-64D30768E0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AAC8C031-6601-45AB-B610-660D4C14CEFF}" type="presOf" srcId="{70839D22-E410-43FD-8343-64D30768E0E0}" destId="{E2C01956-4965-4193-9C9C-44165B6A683F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9330A9-253A-475C-8A15-DABC5D74BF1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8680D2FF-CACA-4A22-B1B2-DBE70E83B59F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Приказом Министерства здравоохранения Российской Федерации </a:t>
          </a:r>
          <a:r>
            <a:rPr lang="en-US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№ 834н от 15.12.2014 г. утверждены унифицированные формы медицинской документации, используемые в медицинских организациях, оказывающих медицинскую помощь в амбулаторных условиях и порядки по их заполнению</a:t>
          </a:r>
          <a:r>
            <a:rPr lang="ru-RU" sz="1600" dirty="0" smtClean="0"/>
            <a:t>.</a:t>
          </a:r>
          <a:endParaRPr lang="ru-RU" sz="1600" dirty="0"/>
        </a:p>
      </dgm:t>
    </dgm:pt>
    <dgm:pt modelId="{4AA027D4-F607-46B6-9C1C-EF6D9FCD2395}" type="parTrans" cxnId="{FA777AB9-E2F6-43FA-AC28-9A776C4F472D}">
      <dgm:prSet/>
      <dgm:spPr/>
      <dgm:t>
        <a:bodyPr/>
        <a:lstStyle/>
        <a:p>
          <a:endParaRPr lang="ru-RU"/>
        </a:p>
      </dgm:t>
    </dgm:pt>
    <dgm:pt modelId="{E8669183-AD3E-4A90-99CF-6592B9B6347B}" type="sibTrans" cxnId="{FA777AB9-E2F6-43FA-AC28-9A776C4F472D}">
      <dgm:prSet/>
      <dgm:spPr/>
      <dgm:t>
        <a:bodyPr/>
        <a:lstStyle/>
        <a:p>
          <a:endParaRPr lang="ru-RU"/>
        </a:p>
      </dgm:t>
    </dgm:pt>
    <dgm:pt modelId="{7148DA94-92C3-4374-B51B-7035561567AF}">
      <dgm:prSet phldrT="[Текст]" custT="1"/>
      <dgm:spPr/>
      <dgm:t>
        <a:bodyPr/>
        <a:lstStyle/>
        <a:p>
          <a:pPr algn="l"/>
          <a:endParaRPr lang="en-US" sz="1600" b="0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Учетная форма N 025/у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1600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МЕДИЦИНСКАЯ КАРТА</a:t>
          </a:r>
          <a:r>
            <a:rPr lang="en-US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ПАЦИЕНТА, ПОЛУЧАЮЩЕГО МЕДИЦИНСКУЮ ПОМОЩЬ</a:t>
          </a:r>
          <a:r>
            <a:rPr lang="en-US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В АМБУЛАТОРНЫХ УСЛОВИЯХ </a:t>
          </a:r>
          <a:endParaRPr lang="en-US" sz="1400" dirty="0" smtClean="0">
            <a:latin typeface="Times New Roman" pitchFamily="18" charset="0"/>
            <a:cs typeface="Times New Roman" pitchFamily="18" charset="0"/>
          </a:endParaRPr>
        </a:p>
        <a:p>
          <a:pPr algn="l"/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97702E16-7664-415A-89A2-FC16720472A8}" type="parTrans" cxnId="{6565229F-5B20-4662-BB60-CF75950AFAA4}">
      <dgm:prSet/>
      <dgm:spPr/>
      <dgm:t>
        <a:bodyPr/>
        <a:lstStyle/>
        <a:p>
          <a:endParaRPr lang="ru-RU"/>
        </a:p>
      </dgm:t>
    </dgm:pt>
    <dgm:pt modelId="{75B5D3CC-D862-4032-B961-5B6C7934E780}" type="sibTrans" cxnId="{6565229F-5B20-4662-BB60-CF75950AFAA4}">
      <dgm:prSet/>
      <dgm:spPr/>
      <dgm:t>
        <a:bodyPr/>
        <a:lstStyle/>
        <a:p>
          <a:endParaRPr lang="ru-RU"/>
        </a:p>
      </dgm:t>
    </dgm:pt>
    <dgm:pt modelId="{08D37DD7-3515-43F4-ADCE-FD58B7B52876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Учетная форма N 025-1/у</a:t>
          </a:r>
          <a:endParaRPr lang="en-US" sz="1600" b="0" dirty="0" smtClean="0">
            <a:latin typeface="Times New Roman" pitchFamily="18" charset="0"/>
            <a:cs typeface="Times New Roman" pitchFamily="18" charset="0"/>
          </a:endParaRPr>
        </a:p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ТАЛОН ПАЦИЕНТА, ПОЛУЧАЮЩЕГО МЕДИЦИНСКУЮ ПОМОЩЬ</a:t>
          </a:r>
          <a:r>
            <a:rPr lang="en-US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В АМБУЛАТОРНЫХ УСЛОВИЯХ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5D9821EC-B691-4DE4-AA1D-5EBAC606A199}" type="parTrans" cxnId="{EF0EBD9F-6DBD-48EC-A494-B5FD2255A794}">
      <dgm:prSet/>
      <dgm:spPr/>
      <dgm:t>
        <a:bodyPr/>
        <a:lstStyle/>
        <a:p>
          <a:endParaRPr lang="ru-RU"/>
        </a:p>
      </dgm:t>
    </dgm:pt>
    <dgm:pt modelId="{5DEC0A6B-9E81-487E-875F-41CC2DC6490C}" type="sibTrans" cxnId="{EF0EBD9F-6DBD-48EC-A494-B5FD2255A794}">
      <dgm:prSet/>
      <dgm:spPr/>
      <dgm:t>
        <a:bodyPr/>
        <a:lstStyle/>
        <a:p>
          <a:endParaRPr lang="ru-RU"/>
        </a:p>
      </dgm:t>
    </dgm:pt>
    <dgm:pt modelId="{CB502528-4F1F-400E-8DDA-21B3AEBFC78A}">
      <dgm:prSet custT="1"/>
      <dgm:spPr/>
      <dgm:t>
        <a:bodyPr/>
        <a:lstStyle/>
        <a:p>
          <a:r>
            <a:rPr lang="ru-RU" sz="2000" dirty="0" smtClean="0"/>
            <a:t>Учетная форма 030/</a:t>
          </a:r>
          <a:r>
            <a:rPr lang="ru-RU" sz="2000" dirty="0" err="1" smtClean="0"/>
            <a:t>н</a:t>
          </a:r>
          <a:r>
            <a:rPr lang="ru-RU" sz="2000" dirty="0" smtClean="0"/>
            <a:t> </a:t>
          </a:r>
        </a:p>
        <a:p>
          <a:r>
            <a:rPr lang="ru-RU" sz="2000" dirty="0" smtClean="0"/>
            <a:t>Контрольная карта диспансерного наблюдения </a:t>
          </a:r>
          <a:endParaRPr lang="ru-RU" sz="2000" dirty="0"/>
        </a:p>
      </dgm:t>
    </dgm:pt>
    <dgm:pt modelId="{BBB60314-160B-49F4-80B9-EC44A4B00FDB}" type="parTrans" cxnId="{461DC78E-3563-4E26-9CB9-60D100C2EFC5}">
      <dgm:prSet/>
      <dgm:spPr/>
      <dgm:t>
        <a:bodyPr/>
        <a:lstStyle/>
        <a:p>
          <a:endParaRPr lang="ru-RU"/>
        </a:p>
      </dgm:t>
    </dgm:pt>
    <dgm:pt modelId="{F4628622-747E-4A9C-877A-999A8B74ADC9}" type="sibTrans" cxnId="{461DC78E-3563-4E26-9CB9-60D100C2EFC5}">
      <dgm:prSet/>
      <dgm:spPr/>
      <dgm:t>
        <a:bodyPr/>
        <a:lstStyle/>
        <a:p>
          <a:endParaRPr lang="ru-RU"/>
        </a:p>
      </dgm:t>
    </dgm:pt>
    <dgm:pt modelId="{6F26EA80-7E89-43E2-BBFA-BC701957B7C5}" type="pres">
      <dgm:prSet presAssocID="{079330A9-253A-475C-8A15-DABC5D74BF1B}" presName="compositeShape" presStyleCnt="0">
        <dgm:presLayoutVars>
          <dgm:dir/>
          <dgm:resizeHandles/>
        </dgm:presLayoutVars>
      </dgm:prSet>
      <dgm:spPr/>
    </dgm:pt>
    <dgm:pt modelId="{549BCAA5-30E0-4AA8-8315-52DAA2ACF5B6}" type="pres">
      <dgm:prSet presAssocID="{079330A9-253A-475C-8A15-DABC5D74BF1B}" presName="pyramid" presStyleLbl="node1" presStyleIdx="0" presStyleCnt="1" custFlipHor="1" custScaleX="103421" custLinFactNeighborX="22919" custLinFactNeighborY="-1617"/>
      <dgm:spPr/>
    </dgm:pt>
    <dgm:pt modelId="{B51E4717-66F6-4F8F-B447-237C4211AF27}" type="pres">
      <dgm:prSet presAssocID="{079330A9-253A-475C-8A15-DABC5D74BF1B}" presName="theList" presStyleCnt="0"/>
      <dgm:spPr/>
    </dgm:pt>
    <dgm:pt modelId="{24773026-BA9A-46D7-BE30-FBCB16E1D44C}" type="pres">
      <dgm:prSet presAssocID="{8680D2FF-CACA-4A22-B1B2-DBE70E83B59F}" presName="aNode" presStyleLbl="fgAcc1" presStyleIdx="0" presStyleCnt="4" custScaleX="239214" custScaleY="101203" custLinFactY="-4365" custLinFactNeighborX="-1166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A96A5D-9198-4E42-BB86-152EE360FE56}" type="pres">
      <dgm:prSet presAssocID="{8680D2FF-CACA-4A22-B1B2-DBE70E83B59F}" presName="aSpace" presStyleCnt="0"/>
      <dgm:spPr/>
    </dgm:pt>
    <dgm:pt modelId="{4CCC97FE-9F9A-47BA-A479-2E37D76E410D}" type="pres">
      <dgm:prSet presAssocID="{7148DA94-92C3-4374-B51B-7035561567AF}" presName="aNode" presStyleLbl="fgAcc1" presStyleIdx="1" presStyleCnt="4" custScaleX="192235" custLinFactNeighborX="-715" custLinFactNeighborY="-26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A30A5F-0C7B-45A6-849E-47EBE29D6388}" type="pres">
      <dgm:prSet presAssocID="{7148DA94-92C3-4374-B51B-7035561567AF}" presName="aSpace" presStyleCnt="0"/>
      <dgm:spPr/>
    </dgm:pt>
    <dgm:pt modelId="{4E3C9D36-2E90-4821-B52B-C885455DDB69}" type="pres">
      <dgm:prSet presAssocID="{08D37DD7-3515-43F4-ADCE-FD58B7B52876}" presName="aNode" presStyleLbl="fgAcc1" presStyleIdx="2" presStyleCnt="4" custScaleX="176122" custScaleY="89745" custLinFactNeighborX="8074" custLinFactNeighborY="-148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45EBAB-5F6D-49E1-83AD-F7EDD3FCEA56}" type="pres">
      <dgm:prSet presAssocID="{08D37DD7-3515-43F4-ADCE-FD58B7B52876}" presName="aSpace" presStyleCnt="0"/>
      <dgm:spPr/>
    </dgm:pt>
    <dgm:pt modelId="{057F7D9F-A74E-4B11-9DB3-8A853A25C5E3}" type="pres">
      <dgm:prSet presAssocID="{CB502528-4F1F-400E-8DDA-21B3AEBFC78A}" presName="aNode" presStyleLbl="fgAcc1" presStyleIdx="3" presStyleCnt="4" custScaleX="143258" custLinFactNeighborX="-10588" custLinFactNeighborY="637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245CA0-CE99-4525-8EB4-6ACBBA02879B}" type="pres">
      <dgm:prSet presAssocID="{CB502528-4F1F-400E-8DDA-21B3AEBFC78A}" presName="aSpace" presStyleCnt="0"/>
      <dgm:spPr/>
    </dgm:pt>
  </dgm:ptLst>
  <dgm:cxnLst>
    <dgm:cxn modelId="{FA777AB9-E2F6-43FA-AC28-9A776C4F472D}" srcId="{079330A9-253A-475C-8A15-DABC5D74BF1B}" destId="{8680D2FF-CACA-4A22-B1B2-DBE70E83B59F}" srcOrd="0" destOrd="0" parTransId="{4AA027D4-F607-46B6-9C1C-EF6D9FCD2395}" sibTransId="{E8669183-AD3E-4A90-99CF-6592B9B6347B}"/>
    <dgm:cxn modelId="{0D37AFAF-6A65-4469-9EBF-EE7BABD87393}" type="presOf" srcId="{7148DA94-92C3-4374-B51B-7035561567AF}" destId="{4CCC97FE-9F9A-47BA-A479-2E37D76E410D}" srcOrd="0" destOrd="0" presId="urn:microsoft.com/office/officeart/2005/8/layout/pyramid2"/>
    <dgm:cxn modelId="{9030042E-DE24-48A1-897E-71036B29FA02}" type="presOf" srcId="{CB502528-4F1F-400E-8DDA-21B3AEBFC78A}" destId="{057F7D9F-A74E-4B11-9DB3-8A853A25C5E3}" srcOrd="0" destOrd="0" presId="urn:microsoft.com/office/officeart/2005/8/layout/pyramid2"/>
    <dgm:cxn modelId="{39A718A1-2D81-4F68-840B-FDBDAA85D38B}" type="presOf" srcId="{8680D2FF-CACA-4A22-B1B2-DBE70E83B59F}" destId="{24773026-BA9A-46D7-BE30-FBCB16E1D44C}" srcOrd="0" destOrd="0" presId="urn:microsoft.com/office/officeart/2005/8/layout/pyramid2"/>
    <dgm:cxn modelId="{7F27CA56-383C-40E2-BAF1-3666CEBD004E}" type="presOf" srcId="{08D37DD7-3515-43F4-ADCE-FD58B7B52876}" destId="{4E3C9D36-2E90-4821-B52B-C885455DDB69}" srcOrd="0" destOrd="0" presId="urn:microsoft.com/office/officeart/2005/8/layout/pyramid2"/>
    <dgm:cxn modelId="{6565229F-5B20-4662-BB60-CF75950AFAA4}" srcId="{079330A9-253A-475C-8A15-DABC5D74BF1B}" destId="{7148DA94-92C3-4374-B51B-7035561567AF}" srcOrd="1" destOrd="0" parTransId="{97702E16-7664-415A-89A2-FC16720472A8}" sibTransId="{75B5D3CC-D862-4032-B961-5B6C7934E780}"/>
    <dgm:cxn modelId="{1EA9DC66-D622-4659-840B-CD17CA582F9F}" type="presOf" srcId="{079330A9-253A-475C-8A15-DABC5D74BF1B}" destId="{6F26EA80-7E89-43E2-BBFA-BC701957B7C5}" srcOrd="0" destOrd="0" presId="urn:microsoft.com/office/officeart/2005/8/layout/pyramid2"/>
    <dgm:cxn modelId="{EF0EBD9F-6DBD-48EC-A494-B5FD2255A794}" srcId="{079330A9-253A-475C-8A15-DABC5D74BF1B}" destId="{08D37DD7-3515-43F4-ADCE-FD58B7B52876}" srcOrd="2" destOrd="0" parTransId="{5D9821EC-B691-4DE4-AA1D-5EBAC606A199}" sibTransId="{5DEC0A6B-9E81-487E-875F-41CC2DC6490C}"/>
    <dgm:cxn modelId="{461DC78E-3563-4E26-9CB9-60D100C2EFC5}" srcId="{079330A9-253A-475C-8A15-DABC5D74BF1B}" destId="{CB502528-4F1F-400E-8DDA-21B3AEBFC78A}" srcOrd="3" destOrd="0" parTransId="{BBB60314-160B-49F4-80B9-EC44A4B00FDB}" sibTransId="{F4628622-747E-4A9C-877A-999A8B74ADC9}"/>
    <dgm:cxn modelId="{8D5B71CA-D982-4CC9-8677-B4FF7AC59D0D}" type="presParOf" srcId="{6F26EA80-7E89-43E2-BBFA-BC701957B7C5}" destId="{549BCAA5-30E0-4AA8-8315-52DAA2ACF5B6}" srcOrd="0" destOrd="0" presId="urn:microsoft.com/office/officeart/2005/8/layout/pyramid2"/>
    <dgm:cxn modelId="{336F2C85-A7E8-45A5-AD33-E32EA1637445}" type="presParOf" srcId="{6F26EA80-7E89-43E2-BBFA-BC701957B7C5}" destId="{B51E4717-66F6-4F8F-B447-237C4211AF27}" srcOrd="1" destOrd="0" presId="urn:microsoft.com/office/officeart/2005/8/layout/pyramid2"/>
    <dgm:cxn modelId="{56CCDC92-5D00-459C-A814-E8F800EB739C}" type="presParOf" srcId="{B51E4717-66F6-4F8F-B447-237C4211AF27}" destId="{24773026-BA9A-46D7-BE30-FBCB16E1D44C}" srcOrd="0" destOrd="0" presId="urn:microsoft.com/office/officeart/2005/8/layout/pyramid2"/>
    <dgm:cxn modelId="{EBD37A3F-D5C2-4DAA-B0B1-9C478B93D0E9}" type="presParOf" srcId="{B51E4717-66F6-4F8F-B447-237C4211AF27}" destId="{FBA96A5D-9198-4E42-BB86-152EE360FE56}" srcOrd="1" destOrd="0" presId="urn:microsoft.com/office/officeart/2005/8/layout/pyramid2"/>
    <dgm:cxn modelId="{117FDEA3-DEC0-4305-8B0E-F63467F86435}" type="presParOf" srcId="{B51E4717-66F6-4F8F-B447-237C4211AF27}" destId="{4CCC97FE-9F9A-47BA-A479-2E37D76E410D}" srcOrd="2" destOrd="0" presId="urn:microsoft.com/office/officeart/2005/8/layout/pyramid2"/>
    <dgm:cxn modelId="{52687CF8-A18C-4CDE-9AFF-92EF9BF674C5}" type="presParOf" srcId="{B51E4717-66F6-4F8F-B447-237C4211AF27}" destId="{6AA30A5F-0C7B-45A6-849E-47EBE29D6388}" srcOrd="3" destOrd="0" presId="urn:microsoft.com/office/officeart/2005/8/layout/pyramid2"/>
    <dgm:cxn modelId="{A8EC8F5B-6942-441B-A387-101C6F8A5730}" type="presParOf" srcId="{B51E4717-66F6-4F8F-B447-237C4211AF27}" destId="{4E3C9D36-2E90-4821-B52B-C885455DDB69}" srcOrd="4" destOrd="0" presId="urn:microsoft.com/office/officeart/2005/8/layout/pyramid2"/>
    <dgm:cxn modelId="{3E358CA2-C551-4125-A154-9B3DA7970A03}" type="presParOf" srcId="{B51E4717-66F6-4F8F-B447-237C4211AF27}" destId="{FA45EBAB-5F6D-49E1-83AD-F7EDD3FCEA56}" srcOrd="5" destOrd="0" presId="urn:microsoft.com/office/officeart/2005/8/layout/pyramid2"/>
    <dgm:cxn modelId="{24730BB6-1A8A-4560-B0C8-207782381C77}" type="presParOf" srcId="{B51E4717-66F6-4F8F-B447-237C4211AF27}" destId="{057F7D9F-A74E-4B11-9DB3-8A853A25C5E3}" srcOrd="6" destOrd="0" presId="urn:microsoft.com/office/officeart/2005/8/layout/pyramid2"/>
    <dgm:cxn modelId="{91E84B7C-98E7-4D10-A43D-6797E094CA9F}" type="presParOf" srcId="{B51E4717-66F6-4F8F-B447-237C4211AF27}" destId="{EC245CA0-CE99-4525-8EB4-6ACBBA02879B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431850-17E7-4A38-BD86-36960063F7F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54A15585-C096-446A-BC57-824E8C5C87B2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Форма №9 «Сведения о заболеваниях инфекциями, передаваемыми половым путем и заразными кожными болезнями»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39F7BFA-0E62-4FF2-B17E-1FD73A935ACA}" type="parTrans" cxnId="{FF63E86B-BE8E-48C1-9B1E-6F2B0488C5A4}">
      <dgm:prSet/>
      <dgm:spPr/>
      <dgm:t>
        <a:bodyPr/>
        <a:lstStyle/>
        <a:p>
          <a:endParaRPr lang="ru-RU"/>
        </a:p>
      </dgm:t>
    </dgm:pt>
    <dgm:pt modelId="{5D2F55E8-DDB0-4C53-B425-71AADF873D60}" type="sibTrans" cxnId="{FF63E86B-BE8E-48C1-9B1E-6F2B0488C5A4}">
      <dgm:prSet/>
      <dgm:spPr/>
      <dgm:t>
        <a:bodyPr/>
        <a:lstStyle/>
        <a:p>
          <a:endParaRPr lang="ru-RU"/>
        </a:p>
      </dgm:t>
    </dgm:pt>
    <dgm:pt modelId="{DAD0A070-1A6A-4487-93C3-860C3AAAAF08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Форма №34 «Сведения о больных заболеваниями, передаваемыми преимущественно половым путем, и заразными кожными заболеваниями»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1633DE3-1E42-488E-8C90-FEAA9AF50AEC}" type="parTrans" cxnId="{B18C0385-696E-4D74-9A8F-1E6CBD428FD9}">
      <dgm:prSet/>
      <dgm:spPr/>
      <dgm:t>
        <a:bodyPr/>
        <a:lstStyle/>
        <a:p>
          <a:endParaRPr lang="ru-RU"/>
        </a:p>
      </dgm:t>
    </dgm:pt>
    <dgm:pt modelId="{AC4B2988-266E-4451-902F-BB0034CFD976}" type="sibTrans" cxnId="{B18C0385-696E-4D74-9A8F-1E6CBD428FD9}">
      <dgm:prSet/>
      <dgm:spPr/>
      <dgm:t>
        <a:bodyPr/>
        <a:lstStyle/>
        <a:p>
          <a:endParaRPr lang="ru-RU"/>
        </a:p>
      </dgm:t>
    </dgm:pt>
    <dgm:pt modelId="{01477636-980D-4920-AE9C-D9D9C65ABAF8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Утверждены приказом Росстата от 29.12.2011 г. №520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DE10684-9EB3-4103-8E52-0EED1B9386DB}" type="parTrans" cxnId="{E26A7575-5CAF-491E-AB5C-D385068D3B91}">
      <dgm:prSet/>
      <dgm:spPr/>
      <dgm:t>
        <a:bodyPr/>
        <a:lstStyle/>
        <a:p>
          <a:endParaRPr lang="ru-RU"/>
        </a:p>
      </dgm:t>
    </dgm:pt>
    <dgm:pt modelId="{2547A04C-7B2D-431B-B634-36FEF2B41C06}" type="sibTrans" cxnId="{E26A7575-5CAF-491E-AB5C-D385068D3B91}">
      <dgm:prSet/>
      <dgm:spPr/>
      <dgm:t>
        <a:bodyPr/>
        <a:lstStyle/>
        <a:p>
          <a:endParaRPr lang="ru-RU"/>
        </a:p>
      </dgm:t>
    </dgm:pt>
    <dgm:pt modelId="{ED0DE657-298E-4ECE-85F4-28DBE26E11EF}" type="pres">
      <dgm:prSet presAssocID="{62431850-17E7-4A38-BD86-36960063F7F7}" presName="compositeShape" presStyleCnt="0">
        <dgm:presLayoutVars>
          <dgm:dir/>
          <dgm:resizeHandles/>
        </dgm:presLayoutVars>
      </dgm:prSet>
      <dgm:spPr/>
    </dgm:pt>
    <dgm:pt modelId="{D5F66A94-ABD9-41DD-B841-BE5FED01A821}" type="pres">
      <dgm:prSet presAssocID="{62431850-17E7-4A38-BD86-36960063F7F7}" presName="pyramid" presStyleLbl="node1" presStyleIdx="0" presStyleCnt="1" custLinFactNeighborX="224" custLinFactNeighborY="-959"/>
      <dgm:spPr>
        <a:prstGeom prst="ellipse">
          <a:avLst/>
        </a:prstGeom>
      </dgm:spPr>
    </dgm:pt>
    <dgm:pt modelId="{117050D9-172D-4186-A644-50D54659ADBD}" type="pres">
      <dgm:prSet presAssocID="{62431850-17E7-4A38-BD86-36960063F7F7}" presName="theList" presStyleCnt="0"/>
      <dgm:spPr/>
    </dgm:pt>
    <dgm:pt modelId="{9254F3CA-187E-4100-A39F-619ABC868515}" type="pres">
      <dgm:prSet presAssocID="{54A15585-C096-446A-BC57-824E8C5C87B2}" presName="aNode" presStyleLbl="fgAcc1" presStyleIdx="0" presStyleCnt="3" custScaleX="123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A4406D-19A0-4E15-84F5-C11FF03FCBDD}" type="pres">
      <dgm:prSet presAssocID="{54A15585-C096-446A-BC57-824E8C5C87B2}" presName="aSpace" presStyleCnt="0"/>
      <dgm:spPr/>
    </dgm:pt>
    <dgm:pt modelId="{2D30A2BB-E4B9-4FC6-A3E4-D5DAF7585A44}" type="pres">
      <dgm:prSet presAssocID="{DAD0A070-1A6A-4487-93C3-860C3AAAAF08}" presName="aNode" presStyleLbl="fgAcc1" presStyleIdx="1" presStyleCnt="3" custScaleX="128683" custScaleY="1196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49EFA1-2453-4CFC-8C62-AFEB0AF5DFC4}" type="pres">
      <dgm:prSet presAssocID="{DAD0A070-1A6A-4487-93C3-860C3AAAAF08}" presName="aSpace" presStyleCnt="0"/>
      <dgm:spPr/>
    </dgm:pt>
    <dgm:pt modelId="{67789A11-3428-48F8-8DE8-C7112167651A}" type="pres">
      <dgm:prSet presAssocID="{01477636-980D-4920-AE9C-D9D9C65ABAF8}" presName="aNode" presStyleLbl="fgAcc1" presStyleIdx="2" presStyleCnt="3" custScaleX="1283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1F2BA1-8FAE-48B2-B274-62F711A61102}" type="pres">
      <dgm:prSet presAssocID="{01477636-980D-4920-AE9C-D9D9C65ABAF8}" presName="aSpace" presStyleCnt="0"/>
      <dgm:spPr/>
    </dgm:pt>
  </dgm:ptLst>
  <dgm:cxnLst>
    <dgm:cxn modelId="{FF63E86B-BE8E-48C1-9B1E-6F2B0488C5A4}" srcId="{62431850-17E7-4A38-BD86-36960063F7F7}" destId="{54A15585-C096-446A-BC57-824E8C5C87B2}" srcOrd="0" destOrd="0" parTransId="{439F7BFA-0E62-4FF2-B17E-1FD73A935ACA}" sibTransId="{5D2F55E8-DDB0-4C53-B425-71AADF873D60}"/>
    <dgm:cxn modelId="{E26A7575-5CAF-491E-AB5C-D385068D3B91}" srcId="{62431850-17E7-4A38-BD86-36960063F7F7}" destId="{01477636-980D-4920-AE9C-D9D9C65ABAF8}" srcOrd="2" destOrd="0" parTransId="{EDE10684-9EB3-4103-8E52-0EED1B9386DB}" sibTransId="{2547A04C-7B2D-431B-B634-36FEF2B41C06}"/>
    <dgm:cxn modelId="{01594D8F-6B16-4A03-9C6D-D6734EEBBC6A}" type="presOf" srcId="{01477636-980D-4920-AE9C-D9D9C65ABAF8}" destId="{67789A11-3428-48F8-8DE8-C7112167651A}" srcOrd="0" destOrd="0" presId="urn:microsoft.com/office/officeart/2005/8/layout/pyramid2"/>
    <dgm:cxn modelId="{210CA5AC-41B7-4DB0-A41D-1F5606B72126}" type="presOf" srcId="{54A15585-C096-446A-BC57-824E8C5C87B2}" destId="{9254F3CA-187E-4100-A39F-619ABC868515}" srcOrd="0" destOrd="0" presId="urn:microsoft.com/office/officeart/2005/8/layout/pyramid2"/>
    <dgm:cxn modelId="{B18C0385-696E-4D74-9A8F-1E6CBD428FD9}" srcId="{62431850-17E7-4A38-BD86-36960063F7F7}" destId="{DAD0A070-1A6A-4487-93C3-860C3AAAAF08}" srcOrd="1" destOrd="0" parTransId="{B1633DE3-1E42-488E-8C90-FEAA9AF50AEC}" sibTransId="{AC4B2988-266E-4451-902F-BB0034CFD976}"/>
    <dgm:cxn modelId="{7D4E4D52-0FFF-4481-A790-A0AFAB368D38}" type="presOf" srcId="{DAD0A070-1A6A-4487-93C3-860C3AAAAF08}" destId="{2D30A2BB-E4B9-4FC6-A3E4-D5DAF7585A44}" srcOrd="0" destOrd="0" presId="urn:microsoft.com/office/officeart/2005/8/layout/pyramid2"/>
    <dgm:cxn modelId="{16BDFB65-D8B3-4977-A562-39FBE300B934}" type="presOf" srcId="{62431850-17E7-4A38-BD86-36960063F7F7}" destId="{ED0DE657-298E-4ECE-85F4-28DBE26E11EF}" srcOrd="0" destOrd="0" presId="urn:microsoft.com/office/officeart/2005/8/layout/pyramid2"/>
    <dgm:cxn modelId="{E440FBA6-3089-42A3-B775-B6685BB41C57}" type="presParOf" srcId="{ED0DE657-298E-4ECE-85F4-28DBE26E11EF}" destId="{D5F66A94-ABD9-41DD-B841-BE5FED01A821}" srcOrd="0" destOrd="0" presId="urn:microsoft.com/office/officeart/2005/8/layout/pyramid2"/>
    <dgm:cxn modelId="{6FF7A866-3451-46DF-A5FE-1F560498E4AC}" type="presParOf" srcId="{ED0DE657-298E-4ECE-85F4-28DBE26E11EF}" destId="{117050D9-172D-4186-A644-50D54659ADBD}" srcOrd="1" destOrd="0" presId="urn:microsoft.com/office/officeart/2005/8/layout/pyramid2"/>
    <dgm:cxn modelId="{A041AE67-FEF5-41F8-87AC-C466B3AB82AC}" type="presParOf" srcId="{117050D9-172D-4186-A644-50D54659ADBD}" destId="{9254F3CA-187E-4100-A39F-619ABC868515}" srcOrd="0" destOrd="0" presId="urn:microsoft.com/office/officeart/2005/8/layout/pyramid2"/>
    <dgm:cxn modelId="{514F734B-1F64-4A22-AD2B-D0F733185A1E}" type="presParOf" srcId="{117050D9-172D-4186-A644-50D54659ADBD}" destId="{FDA4406D-19A0-4E15-84F5-C11FF03FCBDD}" srcOrd="1" destOrd="0" presId="urn:microsoft.com/office/officeart/2005/8/layout/pyramid2"/>
    <dgm:cxn modelId="{F4031264-76EA-49F7-BD27-CC380E8EA57D}" type="presParOf" srcId="{117050D9-172D-4186-A644-50D54659ADBD}" destId="{2D30A2BB-E4B9-4FC6-A3E4-D5DAF7585A44}" srcOrd="2" destOrd="0" presId="urn:microsoft.com/office/officeart/2005/8/layout/pyramid2"/>
    <dgm:cxn modelId="{DD4BD5A1-1A96-4FF3-8152-3B1E6F22C063}" type="presParOf" srcId="{117050D9-172D-4186-A644-50D54659ADBD}" destId="{AF49EFA1-2453-4CFC-8C62-AFEB0AF5DFC4}" srcOrd="3" destOrd="0" presId="urn:microsoft.com/office/officeart/2005/8/layout/pyramid2"/>
    <dgm:cxn modelId="{3FC2C415-A2D1-443D-B8BE-4A05931C02C7}" type="presParOf" srcId="{117050D9-172D-4186-A644-50D54659ADBD}" destId="{67789A11-3428-48F8-8DE8-C7112167651A}" srcOrd="4" destOrd="0" presId="urn:microsoft.com/office/officeart/2005/8/layout/pyramid2"/>
    <dgm:cxn modelId="{6AE8729C-71D2-4DBC-8362-40FAC9BBE2B3}" type="presParOf" srcId="{117050D9-172D-4186-A644-50D54659ADBD}" destId="{031F2BA1-8FAE-48B2-B274-62F711A6110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9BCAA5-30E0-4AA8-8315-52DAA2ACF5B6}">
      <dsp:nvSpPr>
        <dsp:cNvPr id="0" name=""/>
        <dsp:cNvSpPr/>
      </dsp:nvSpPr>
      <dsp:spPr>
        <a:xfrm flipH="1">
          <a:off x="1338143" y="0"/>
          <a:ext cx="5138526" cy="496855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773026-BA9A-46D7-BE30-FBCB16E1D44C}">
      <dsp:nvSpPr>
        <dsp:cNvPr id="0" name=""/>
        <dsp:cNvSpPr/>
      </dsp:nvSpPr>
      <dsp:spPr>
        <a:xfrm>
          <a:off x="144002" y="346919"/>
          <a:ext cx="7725556" cy="9113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Приказом Министерства здравоохранения Российской Федерации 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№ 834н от 15.12.2014 г. утверждены унифицированные формы медицинской документации, используемые в медицинских организациях, оказывающих медицинскую помощь в амбулаторных условиях и порядки по их заполнению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144002" y="346919"/>
        <a:ext cx="7725556" cy="911383"/>
      </dsp:txXfrm>
    </dsp:sp>
    <dsp:sp modelId="{4CCC97FE-9F9A-47BA-A479-2E37D76E410D}">
      <dsp:nvSpPr>
        <dsp:cNvPr id="0" name=""/>
        <dsp:cNvSpPr/>
      </dsp:nvSpPr>
      <dsp:spPr>
        <a:xfrm>
          <a:off x="1256181" y="1492670"/>
          <a:ext cx="6208342" cy="9005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Учетная форма N 025/у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16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МЕДИЦИНСКАЯ КАРТА</a:t>
          </a:r>
          <a:r>
            <a:rPr lang="en-US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ПАЦИЕНТА, ПОЛУЧАЮЩЕГО МЕДИЦИНСКУЮ ПОМОЩЬ</a:t>
          </a:r>
          <a:r>
            <a:rPr lang="en-US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В АМБУЛАТОРНЫХ УСЛОВИЯХ </a:t>
          </a:r>
          <a:endParaRPr lang="en-US" sz="1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56181" y="1492670"/>
        <a:ext cx="6208342" cy="900550"/>
      </dsp:txXfrm>
    </dsp:sp>
    <dsp:sp modelId="{4E3C9D36-2E90-4821-B52B-C885455DDB69}">
      <dsp:nvSpPr>
        <dsp:cNvPr id="0" name=""/>
        <dsp:cNvSpPr/>
      </dsp:nvSpPr>
      <dsp:spPr>
        <a:xfrm>
          <a:off x="1800216" y="2519181"/>
          <a:ext cx="5687963" cy="8081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Учетная форма N 025-1/у</a:t>
          </a:r>
          <a:endParaRPr lang="en-US" sz="16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ТАЛОН ПАЦИЕНТА, ПОЛУЧАЮЩЕГО МЕДИЦИНСКУЮ ПОМОЩЬ</a:t>
          </a:r>
          <a:r>
            <a:rPr lang="en-US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В АМБУЛАТОРНЫХ УСЛОВИЯХ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00216" y="2519181"/>
        <a:ext cx="5687963" cy="808198"/>
      </dsp:txXfrm>
    </dsp:sp>
    <dsp:sp modelId="{057F7D9F-A74E-4B11-9DB3-8A853A25C5E3}">
      <dsp:nvSpPr>
        <dsp:cNvPr id="0" name=""/>
        <dsp:cNvSpPr/>
      </dsp:nvSpPr>
      <dsp:spPr>
        <a:xfrm>
          <a:off x="1728197" y="3528392"/>
          <a:ext cx="4626601" cy="9005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Учетная форма 030/</a:t>
          </a:r>
          <a:r>
            <a:rPr lang="ru-RU" sz="2000" kern="1200" dirty="0" err="1" smtClean="0"/>
            <a:t>н</a:t>
          </a:r>
          <a:r>
            <a:rPr lang="ru-RU" sz="2000" kern="1200" dirty="0" smtClean="0"/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Контрольная карта диспансерного наблюдения </a:t>
          </a:r>
          <a:endParaRPr lang="ru-RU" sz="2000" kern="1200" dirty="0"/>
        </a:p>
      </dsp:txBody>
      <dsp:txXfrm>
        <a:off x="1728197" y="3528392"/>
        <a:ext cx="4626601" cy="9005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F66A94-ABD9-41DD-B841-BE5FED01A821}">
      <dsp:nvSpPr>
        <dsp:cNvPr id="0" name=""/>
        <dsp:cNvSpPr/>
      </dsp:nvSpPr>
      <dsp:spPr>
        <a:xfrm>
          <a:off x="1311554" y="0"/>
          <a:ext cx="4525963" cy="45259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4F3CA-187E-4100-A39F-619ABC868515}">
      <dsp:nvSpPr>
        <dsp:cNvPr id="0" name=""/>
        <dsp:cNvSpPr/>
      </dsp:nvSpPr>
      <dsp:spPr>
        <a:xfrm>
          <a:off x="3219566" y="454004"/>
          <a:ext cx="3631539" cy="10130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Форма №9 «Сведения о заболеваниях инфекциями, передаваемыми половым путем и заразными кожными болезнями»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19566" y="454004"/>
        <a:ext cx="3631539" cy="1013037"/>
      </dsp:txXfrm>
    </dsp:sp>
    <dsp:sp modelId="{2D30A2BB-E4B9-4FC6-A3E4-D5DAF7585A44}">
      <dsp:nvSpPr>
        <dsp:cNvPr id="0" name=""/>
        <dsp:cNvSpPr/>
      </dsp:nvSpPr>
      <dsp:spPr>
        <a:xfrm>
          <a:off x="3142489" y="1593672"/>
          <a:ext cx="3785694" cy="121198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Форма №34 «Сведения о больных заболеваниями, передаваемыми преимущественно половым путем, и заразными кожными заболеваниями»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42489" y="1593672"/>
        <a:ext cx="3785694" cy="1211988"/>
      </dsp:txXfrm>
    </dsp:sp>
    <dsp:sp modelId="{67789A11-3428-48F8-8DE8-C7112167651A}">
      <dsp:nvSpPr>
        <dsp:cNvPr id="0" name=""/>
        <dsp:cNvSpPr/>
      </dsp:nvSpPr>
      <dsp:spPr>
        <a:xfrm>
          <a:off x="3147563" y="2932290"/>
          <a:ext cx="3775544" cy="10130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Утверждены приказом Росстата от 29.12.2011 г. №520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47563" y="2932290"/>
        <a:ext cx="3775544" cy="1013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 anchor="b" anchorCtr="0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>
            <a:normAutofit/>
          </a:bodyPr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7729" y="1062637"/>
            <a:ext cx="4599432" cy="3977640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rtlCol="0" anchor="ctr">
            <a:normAutofit/>
          </a:bodyPr>
          <a:lstStyle/>
          <a:p>
            <a:pPr marL="0" indent="-274320" algn="l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z="20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/>
            </a:lvl1pPr>
          </a:lstStyle>
          <a:p>
            <a:r>
              <a:rPr lang="ru-RU" sz="2000" smtClean="0"/>
              <a:t>Вставка рисунка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ru-RU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48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indent="-274320" algn="l" eaLnBrk="1" hangingPunct="1"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784" indent="-228600" algn="l" eaLnBrk="1" hangingPunct="1"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3816" indent="-228600" algn="l" eaLnBrk="1" hangingPunct="1"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9848" indent="-228600" algn="l" eaLnBrk="1" hangingPunct="1"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316736" indent="-228600" algn="l" eaLnBrk="1" hangingPunct="1">
        <a:buClr>
          <a:schemeClr val="accent1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136904" cy="3384376"/>
          </a:xfrm>
          <a:effectLst/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учётные  и отчётные  формы</a:t>
            </a:r>
            <a:b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действующие  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медицинских организациях, оказывающих медицинскую помощь пациентам в амбулаторных условиях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Спасибо за внимание !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4294967295"/>
          </p:nvPr>
        </p:nvSpPr>
        <p:spPr>
          <a:xfrm>
            <a:off x="0" y="1535113"/>
            <a:ext cx="4040188" cy="63976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7592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Учетные формы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524000" y="4941168"/>
          <a:ext cx="95672" cy="519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4456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Минздрава России от 23.01.2015 N 10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"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 отмене приказа Министерства здравоохранения Российской Федерации от 12 августа 2003 г. N 403 "Об утверждении и введении в действие учетной формы N 089/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у-кв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"Извещение о больном с вновь установленным диагнозом сифилиса, гонореи, трихомоноза, хламидиоза, герпеса урогенитального, аногенитальными бородавками, микроспории, фавуса, трихофитии, микоза стоп, чесотки"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3530" y="0"/>
            <a:ext cx="7496902" cy="674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4088" y="38100"/>
            <a:ext cx="4695825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Отчетные формы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476673"/>
            <a:ext cx="65527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 №34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СВЕДЕНИЯ О БОЛЬНЫХ ЗАБОЛЕВАНИЯМИ, ПЕРЕДАВАЕМЫМИ ПРЕИМУЩЕСТВЕННО ПОЛОВЫМ ПУТЕМ И ЗАРАЗНЫМИ КОЖНЫМИ ЗАБОЛЕВАНИЯМИ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2016 год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051720" y="1124744"/>
            <a:ext cx="6912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 №9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СВЕДЕНИЯ  О ЗАБОЛЕВАНИЯХ ИНФЕКЦИЯМИ, ПЕРЕДАВАЕМЫМИ ПОЛОВЫМ ПУТЕМ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ЗАРАЗНЫМИ КОЖНЫМИ БОЛЕЗНЯМИ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2016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год.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3920"/>
          </a:xfrm>
        </p:spPr>
        <p:txBody>
          <a:bodyPr>
            <a:normAutofit fontScale="90000"/>
          </a:bodyPr>
          <a:lstStyle/>
          <a:p>
            <a:pPr lvl="0" algn="l" rt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4. Сведения о беременных, исходах беременности и детях, родившихся от женщин, состоящих на учете с диагнозом “сифилис”</a:t>
            </a:r>
            <a:r>
              <a:rPr lang="ru-RU" sz="1200" b="0" dirty="0" smtClean="0"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lang="ru-RU" sz="1200" b="0" dirty="0" smtClean="0"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lang="ru-RU" sz="1300" dirty="0" smtClean="0"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(2400)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764704"/>
          <a:ext cx="8568952" cy="6012029"/>
        </p:xfrm>
        <a:graphic>
          <a:graphicData uri="http://schemas.openxmlformats.org/drawingml/2006/table">
            <a:tbl>
              <a:tblPr/>
              <a:tblGrid>
                <a:gridCol w="1419785"/>
                <a:gridCol w="259862"/>
                <a:gridCol w="444628"/>
                <a:gridCol w="490550"/>
                <a:gridCol w="445709"/>
                <a:gridCol w="445709"/>
                <a:gridCol w="445709"/>
                <a:gridCol w="445168"/>
                <a:gridCol w="445709"/>
                <a:gridCol w="445709"/>
                <a:gridCol w="480285"/>
                <a:gridCol w="480285"/>
                <a:gridCol w="486227"/>
                <a:gridCol w="486227"/>
                <a:gridCol w="388982"/>
                <a:gridCol w="388982"/>
                <a:gridCol w="569426"/>
              </a:tblGrid>
              <a:tr h="16608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стр</a:t>
                      </a:r>
                      <a:endParaRPr lang="ru-RU" sz="1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Диагноз «сифилис» установлен: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Исход беременности: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  <a:cs typeface="Times New Roman"/>
                        </a:rPr>
                        <a:t>Число родившихся детей: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Arial Narrow" pitchFamily="34" charset="0"/>
                          <a:ea typeface="Times New Roman"/>
                          <a:cs typeface="Times New Roman"/>
                        </a:rPr>
                        <a:t>Мерт-ворож-денные с морфоло-гически подтверж-денным диагно-зом  </a:t>
                      </a:r>
                      <a:endParaRPr lang="ru-RU" sz="14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Arial Narrow" pitchFamily="34" charset="0"/>
                          <a:ea typeface="Times New Roman"/>
                          <a:cs typeface="Times New Roman"/>
                        </a:rPr>
                        <a:t>сифилис</a:t>
                      </a:r>
                      <a:endParaRPr lang="ru-RU" sz="14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0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до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беремен-ности</a:t>
                      </a:r>
                      <a:endParaRPr lang="ru-RU" sz="1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во время беременности</a:t>
                      </a:r>
                      <a:endParaRPr lang="ru-RU" sz="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Arial Narrow" pitchFamily="34" charset="0"/>
                          <a:ea typeface="Times New Roman"/>
                          <a:cs typeface="Times New Roman"/>
                        </a:rPr>
                        <a:t>во время родов, до и после- родо-вый период</a:t>
                      </a:r>
                      <a:endParaRPr lang="ru-RU" sz="16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само-произ-воль-ный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аборт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искус-ствен-ный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аборт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роды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продол-жают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вына-шивать</a:t>
                      </a:r>
                      <a:r>
                        <a:rPr lang="ru-RU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беременность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нет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сведе-ний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  <a:endParaRPr lang="ru-RU" sz="8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60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Arial Narrow" pitchFamily="34" charset="0"/>
                          <a:ea typeface="Times New Roman"/>
                          <a:cs typeface="Times New Roman"/>
                        </a:rPr>
                        <a:t>триместр</a:t>
                      </a:r>
                      <a:endParaRPr lang="ru-RU" sz="14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Arial Narrow" pitchFamily="34" charset="0"/>
                          <a:ea typeface="Times New Roman"/>
                          <a:cs typeface="Times New Roman"/>
                        </a:rPr>
                        <a:t>с врож-ден-ным сифи-лисом</a:t>
                      </a:r>
                      <a:endParaRPr lang="ru-RU" sz="16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Arial Narrow" pitchFamily="34" charset="0"/>
                          <a:ea typeface="Times New Roman"/>
                          <a:cs typeface="Times New Roman"/>
                        </a:rPr>
                        <a:t>из них</a:t>
                      </a:r>
                      <a:endParaRPr lang="ru-RU" sz="16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Arial Narrow" pitchFamily="34" charset="0"/>
                          <a:ea typeface="Times New Roman"/>
                          <a:cs typeface="Times New Roman"/>
                        </a:rPr>
                        <a:t>умер-ло от</a:t>
                      </a:r>
                      <a:endParaRPr lang="ru-RU" sz="16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Arial Narrow" pitchFamily="34" charset="0"/>
                          <a:ea typeface="Times New Roman"/>
                          <a:cs typeface="Times New Roman"/>
                        </a:rPr>
                        <a:t>дан-ного заболе-вания</a:t>
                      </a:r>
                      <a:endParaRPr lang="ru-RU" sz="16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62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I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II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III</a:t>
                      </a:r>
                      <a:endParaRPr lang="ru-RU" sz="16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60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число беременных женщин с вновь установленным </a:t>
                      </a:r>
                      <a:r>
                        <a:rPr lang="ru-RU" sz="9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диагно</a:t>
                      </a:r>
                      <a:r>
                        <a:rPr lang="ru-RU" sz="9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9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зом</a:t>
                      </a:r>
                      <a:r>
                        <a:rPr lang="ru-RU" sz="9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сифилис </a:t>
                      </a:r>
                      <a:endParaRPr lang="ru-RU" sz="105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(в отчетном году) </a:t>
                      </a:r>
                      <a:endParaRPr lang="ru-RU" sz="105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01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790">
                <a:tc>
                  <a:txBody>
                    <a:bodyPr/>
                    <a:lstStyle/>
                    <a:p>
                      <a:pPr marL="252730"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 Narrow" pitchFamily="34" charset="0"/>
                          <a:ea typeface="Times New Roman"/>
                          <a:cs typeface="Times New Roman"/>
                        </a:rPr>
                        <a:t>из них: </a:t>
                      </a:r>
                      <a:endParaRPr lang="ru-RU" sz="105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252730"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 Narrow" pitchFamily="34" charset="0"/>
                          <a:ea typeface="Times New Roman"/>
                          <a:cs typeface="Times New Roman"/>
                        </a:rPr>
                        <a:t>получили специфическое</a:t>
                      </a:r>
                      <a:endParaRPr lang="ru-RU" sz="105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252730"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 Narrow" pitchFamily="34" charset="0"/>
                          <a:ea typeface="Times New Roman"/>
                          <a:cs typeface="Times New Roman"/>
                        </a:rPr>
                        <a:t>лечение</a:t>
                      </a:r>
                      <a:endParaRPr lang="ru-RU" sz="105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02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39">
                <a:tc>
                  <a:txBody>
                    <a:bodyPr/>
                    <a:lstStyle/>
                    <a:p>
                      <a:pPr marL="252730">
                        <a:spcAft>
                          <a:spcPts val="0"/>
                        </a:spcAft>
                      </a:pPr>
                      <a:r>
                        <a:rPr lang="ru-RU" sz="900">
                          <a:latin typeface="Arial Narrow" pitchFamily="34" charset="0"/>
                          <a:ea typeface="Times New Roman"/>
                          <a:cs typeface="Times New Roman"/>
                        </a:rPr>
                        <a:t>не получили лечение</a:t>
                      </a:r>
                      <a:endParaRPr lang="ru-RU" sz="105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03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0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число беременных женщин, состоящих на клинико-серологическом контроле </a:t>
                      </a:r>
                      <a:endParaRPr lang="ru-RU" sz="105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(диагноз сифилис установлен в предыдущие годы)</a:t>
                      </a:r>
                      <a:endParaRPr lang="ru-RU" sz="105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04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65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число женщин, которые продолжают  вынашивать беременность с предыдущего года (диагноз сифилис установлен в предыдущие годы)</a:t>
                      </a:r>
                      <a:endParaRPr lang="ru-RU" sz="105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latin typeface="Arial Narrow" pitchFamily="34" charset="0"/>
                          <a:ea typeface="Times New Roman"/>
                          <a:cs typeface="Times New Roman"/>
                        </a:rPr>
                        <a:t>05</a:t>
                      </a: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1509" marR="415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25317"/>
            <a:ext cx="1709122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Код по ОКЕИ: человек – 792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19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528" y="980728"/>
          <a:ext cx="7848871" cy="1944216"/>
        </p:xfrm>
        <a:graphic>
          <a:graphicData uri="http://schemas.openxmlformats.org/drawingml/2006/table">
            <a:tbl>
              <a:tblPr/>
              <a:tblGrid>
                <a:gridCol w="2584859"/>
                <a:gridCol w="689469"/>
                <a:gridCol w="1667875"/>
                <a:gridCol w="1453334"/>
                <a:gridCol w="1453334"/>
              </a:tblGrid>
              <a:tr h="38246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  <a:endParaRPr lang="ru-RU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Лечение получали:</a:t>
                      </a:r>
                      <a:endParaRPr lang="ru-RU" sz="1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2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профилактическое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специфическое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2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3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 родившихся детей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01</a:t>
                      </a:r>
                      <a:endParaRPr lang="ru-RU" sz="12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0" y="3284983"/>
          <a:ext cx="8424941" cy="2952329"/>
        </p:xfrm>
        <a:graphic>
          <a:graphicData uri="http://schemas.openxmlformats.org/drawingml/2006/table">
            <a:tbl>
              <a:tblPr/>
              <a:tblGrid>
                <a:gridCol w="1422377"/>
                <a:gridCol w="292268"/>
                <a:gridCol w="426498"/>
                <a:gridCol w="426498"/>
                <a:gridCol w="426498"/>
                <a:gridCol w="426498"/>
                <a:gridCol w="426498"/>
                <a:gridCol w="426498"/>
                <a:gridCol w="426498"/>
                <a:gridCol w="426498"/>
                <a:gridCol w="549358"/>
                <a:gridCol w="549899"/>
                <a:gridCol w="549899"/>
                <a:gridCol w="549358"/>
                <a:gridCol w="549899"/>
                <a:gridCol w="549899"/>
              </a:tblGrid>
              <a:tr h="1759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нозологии</a:t>
                      </a: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стр.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Серологические методы</a:t>
                      </a: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бактерио-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скопи-ческий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ТПМ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бактерио-логи-ческий/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вирусоло-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гический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молеку-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лярно-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биологи-ческий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другие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методы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7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КСР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РМП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РПР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РПГА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ИФА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РИФ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РИБТ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имму-ноблот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92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5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Сифилис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01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Гонококковая инфекция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02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Хламидийные инфекции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03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Трихомоноз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04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8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Аногенитальная герпетическая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вирусная инфекция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05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5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Аногенитальные (вен.) бородавки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06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Микроспория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07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Трихофития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08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Микозы кистей и стоп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09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Чесотка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9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2295" marR="42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3568" y="54868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2401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2924944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2500</a:t>
            </a:r>
            <a:endParaRPr lang="ru-RU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uman">
  <a:themeElements>
    <a:clrScheme name="Human">
      <a:dk1>
        <a:sysClr val="windowText" lastClr="000000"/>
      </a:dk1>
      <a:lt1>
        <a:sysClr val="window" lastClr="FFFFFF"/>
      </a:lt1>
      <a:dk2>
        <a:srgbClr val="795339"/>
      </a:dk2>
      <a:lt2>
        <a:srgbClr val="F7EEDD"/>
      </a:lt2>
      <a:accent1>
        <a:srgbClr val="AD2E27"/>
      </a:accent1>
      <a:accent2>
        <a:srgbClr val="3F3D66"/>
      </a:accent2>
      <a:accent3>
        <a:srgbClr val="17517A"/>
      </a:accent3>
      <a:accent4>
        <a:srgbClr val="877E48"/>
      </a:accent4>
      <a:accent5>
        <a:srgbClr val="AF8B1E"/>
      </a:accent5>
      <a:accent6>
        <a:srgbClr val="A35E21"/>
      </a:accent6>
      <a:hlink>
        <a:srgbClr val="9B7300"/>
      </a:hlink>
      <a:folHlink>
        <a:srgbClr val="D6A73B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  <a:tileRect/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Human</Template>
  <TotalTime>990</TotalTime>
  <Words>504</Words>
  <Application>Microsoft Office PowerPoint</Application>
  <PresentationFormat>Экран (4:3)</PresentationFormat>
  <Paragraphs>176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Human</vt:lpstr>
      <vt:lpstr>учётные  и отчётные  формы действующие   в медицинских организациях, оказывающих медицинскую помощь пациентам в амбулаторных условиях</vt:lpstr>
      <vt:lpstr>Учетные формы</vt:lpstr>
      <vt:lpstr>Приказ Минздрава России от 23.01.2015 N 10 </vt:lpstr>
      <vt:lpstr>Слайд 4</vt:lpstr>
      <vt:lpstr>Слайд 5</vt:lpstr>
      <vt:lpstr>Отчетные формы</vt:lpstr>
      <vt:lpstr>Слайд 7</vt:lpstr>
      <vt:lpstr>4. Сведения о беременных, исходах беременности и детях, родившихся от женщин, состоящих на учете с диагнозом “сифилис”  (2400) </vt:lpstr>
      <vt:lpstr> </vt:lpstr>
      <vt:lpstr>Спасибо за внимание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melehina</cp:lastModifiedBy>
  <cp:revision>120</cp:revision>
  <dcterms:modified xsi:type="dcterms:W3CDTF">2016-12-07T14:43:59Z</dcterms:modified>
</cp:coreProperties>
</file>