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14"/>
  </p:notesMasterIdLst>
  <p:sldIdLst>
    <p:sldId id="267" r:id="rId2"/>
    <p:sldId id="345" r:id="rId3"/>
    <p:sldId id="354" r:id="rId4"/>
    <p:sldId id="353" r:id="rId5"/>
    <p:sldId id="347" r:id="rId6"/>
    <p:sldId id="346" r:id="rId7"/>
    <p:sldId id="355" r:id="rId8"/>
    <p:sldId id="349" r:id="rId9"/>
    <p:sldId id="350" r:id="rId10"/>
    <p:sldId id="348" r:id="rId11"/>
    <p:sldId id="351" r:id="rId12"/>
    <p:sldId id="352" r:id="rId13"/>
  </p:sldIdLst>
  <p:sldSz cx="9906000" cy="6858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A6585CB-1F17-45B7-BD1A-1AD4B30C639D}">
          <p14:sldIdLst>
            <p14:sldId id="267"/>
            <p14:sldId id="345"/>
            <p14:sldId id="354"/>
            <p14:sldId id="353"/>
            <p14:sldId id="347"/>
            <p14:sldId id="346"/>
            <p14:sldId id="355"/>
            <p14:sldId id="349"/>
            <p14:sldId id="350"/>
            <p14:sldId id="348"/>
            <p14:sldId id="351"/>
          </p14:sldIdLst>
        </p14:section>
        <p14:section name="Раздел без заголовка" id="{682D6AD9-0C9F-4E46-A008-ACCFC077E638}">
          <p14:sldIdLst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CCFF"/>
    <a:srgbClr val="F8F8F8"/>
    <a:srgbClr val="F2F2F2"/>
    <a:srgbClr val="FFCC99"/>
    <a:srgbClr val="DDDDDD"/>
    <a:srgbClr val="000000"/>
    <a:srgbClr val="FFCC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33" autoAdjust="0"/>
    <p:restoredTop sz="66204" autoAdjust="0"/>
  </p:normalViewPr>
  <p:slideViewPr>
    <p:cSldViewPr snapToGrid="0">
      <p:cViewPr varScale="1">
        <p:scale>
          <a:sx n="68" d="100"/>
          <a:sy n="68" d="100"/>
        </p:scale>
        <p:origin x="691" y="6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2498" cy="498714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94" y="2"/>
            <a:ext cx="2972498" cy="498714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fld id="{5A1E0675-34D7-4571-8824-1398CA262980}" type="datetimeFigureOut">
              <a:rPr lang="ru-RU" smtClean="0"/>
              <a:pPr/>
              <a:t>15.12.2016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244600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964" y="4787017"/>
            <a:ext cx="5486078" cy="3916650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563"/>
            <a:ext cx="2972498" cy="498714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94" y="9448563"/>
            <a:ext cx="2972498" cy="498714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fld id="{CB560283-DBF4-4BD6-85C6-5CE59DB837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94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Здравствуйте уважаемые коллеги! Близится</a:t>
            </a:r>
            <a:r>
              <a:rPr lang="ru-RU" baseline="0" dirty="0" smtClean="0"/>
              <a:t> время сдачи годового отчета, и в рамках этого я хотела бы остановиться на тех изменениях, которые коснулись годовых форм федерального статистического наблюдения </a:t>
            </a:r>
            <a:r>
              <a:rPr lang="ru-RU" b="1" dirty="0"/>
              <a:t>№19, №41, №54 </a:t>
            </a:r>
            <a:r>
              <a:rPr lang="ru-RU" baseline="0" dirty="0" smtClean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095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2140 Обратить внимание на заполнение графы 2 взято</a:t>
            </a:r>
            <a:r>
              <a:rPr lang="ru-RU" baseline="0" dirty="0" smtClean="0"/>
              <a:t> на усыновление и графы 5 </a:t>
            </a:r>
            <a:r>
              <a:rPr lang="ru-RU" dirty="0" smtClean="0"/>
              <a:t>взятых на международное усыновление </a:t>
            </a:r>
            <a:endParaRPr lang="ru-RU" baseline="0" dirty="0" smtClean="0"/>
          </a:p>
          <a:p>
            <a:endParaRPr lang="ru-RU" baseline="0" dirty="0" smtClean="0"/>
          </a:p>
          <a:p>
            <a:pPr algn="ctr"/>
            <a:r>
              <a:rPr lang="ru-RU" b="1" dirty="0" smtClean="0"/>
              <a:t>Межгодовой контроль (табл.2120)</a:t>
            </a:r>
          </a:p>
          <a:p>
            <a:pPr indent="462961" algn="just"/>
            <a:r>
              <a:rPr lang="ru-RU" dirty="0" smtClean="0"/>
              <a:t>Данные по гр.7 стр.1 табл. 2120 предыдущего года     (состоит всего на конец предыдущего года) + гр.3 – гр.4 – гр.5 стр.1 табл. 2120 = данным по гр.7 стр.1 отчетного года (табл. 2120)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62961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</a:t>
            </a:r>
            <a:r>
              <a:rPr lang="ru-RU" b="1" dirty="0"/>
              <a:t>Отчет врача детского дома, школы-интерната о лечебно-профилактической помощи воспитанникам</a:t>
            </a:r>
            <a:r>
              <a:rPr lang="ru-RU" b="1" dirty="0" smtClean="0"/>
              <a:t> – осталась без изменений -она заполняется полностью.</a:t>
            </a:r>
          </a:p>
          <a:p>
            <a:pPr indent="546551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Представляется в двух разрезах:</a:t>
            </a:r>
          </a:p>
          <a:p>
            <a:pPr indent="546551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indent="546551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indent="546551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Заполняются 2 разреза формы - всегда, даже если учреждения подобного рода отсутствуют – в данном случае</a:t>
            </a:r>
            <a:r>
              <a:rPr lang="ru-RU" baseline="0" dirty="0" smtClean="0"/>
              <a:t> </a:t>
            </a:r>
            <a:r>
              <a:rPr lang="ru-RU" dirty="0" smtClean="0"/>
              <a:t>представляется «нулевой» отчет, подписанный руководителем органа управления здравоохранения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субьекта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pPr indent="546551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indent="546551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b="1" dirty="0" smtClean="0"/>
              <a:t> контроль таблицы 2300 Данные</a:t>
            </a:r>
            <a:r>
              <a:rPr lang="ru-RU" dirty="0" smtClean="0"/>
              <a:t> по гр.4 стр.1 (зарегистрировано заболеваний всего) = </a:t>
            </a:r>
            <a:r>
              <a:rPr lang="ru-RU" b="1" dirty="0" smtClean="0">
                <a:cs typeface="Times New Roman"/>
              </a:rPr>
              <a:t>∑ данных </a:t>
            </a:r>
            <a:r>
              <a:rPr lang="ru-RU" dirty="0" smtClean="0">
                <a:cs typeface="Times New Roman"/>
              </a:rPr>
              <a:t>по гр. 4 стр. 2,  3,  4,  5,  6,  7,  8,  9,  10,  11,  12,  13,  14 (зарегистрировано </a:t>
            </a:r>
            <a:r>
              <a:rPr lang="ru-RU" b="1" dirty="0" smtClean="0">
                <a:cs typeface="Times New Roman"/>
              </a:rPr>
              <a:t>по отдельным классам болезней</a:t>
            </a:r>
            <a:r>
              <a:rPr lang="ru-RU" dirty="0" smtClean="0">
                <a:cs typeface="Times New Roman"/>
              </a:rPr>
              <a:t>).</a:t>
            </a:r>
          </a:p>
          <a:p>
            <a:pPr indent="546551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2310 </a:t>
            </a:r>
            <a:r>
              <a:rPr lang="ru-RU" dirty="0" smtClean="0"/>
              <a:t>Количество детей-инвалидов должно соответствовать </a:t>
            </a:r>
            <a:r>
              <a:rPr lang="ru-RU" u="sng" dirty="0" smtClean="0"/>
              <a:t>форме 19 в случае  несоответствия представляется Пояснительная записка</a:t>
            </a:r>
            <a:endParaRPr lang="ru-RU" b="1" dirty="0" smtClean="0"/>
          </a:p>
          <a:p>
            <a:pPr indent="546551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Табл. 2313 </a:t>
            </a:r>
            <a:r>
              <a:rPr lang="ru-RU" dirty="0" smtClean="0"/>
              <a:t>«Привито детей против» – в дополнительной графе 7 указать число детей, привитых против кори.</a:t>
            </a:r>
          </a:p>
          <a:p>
            <a:endParaRPr lang="ru-RU" dirty="0" smtClean="0"/>
          </a:p>
          <a:p>
            <a:pPr defTabSz="925921">
              <a:defRPr/>
            </a:pPr>
            <a:r>
              <a:rPr lang="ru-RU" dirty="0" smtClean="0">
                <a:cs typeface="Times New Roman"/>
              </a:rPr>
              <a:t>И в заключении хочу отметить, что</a:t>
            </a:r>
          </a:p>
          <a:p>
            <a:pPr defTabSz="925921">
              <a:defRPr/>
            </a:pPr>
            <a:r>
              <a:rPr lang="ru-RU" baseline="0" dirty="0" smtClean="0"/>
              <a:t>Полные контроли по всем формам Вам будет передан вместе с </a:t>
            </a:r>
            <a:r>
              <a:rPr lang="ru-RU" baseline="0" dirty="0" err="1" smtClean="0"/>
              <a:t>программым</a:t>
            </a:r>
            <a:r>
              <a:rPr lang="ru-RU" baseline="0" dirty="0" smtClean="0"/>
              <a:t> </a:t>
            </a:r>
            <a:r>
              <a:rPr lang="ru-RU" baseline="0" smtClean="0"/>
              <a:t>обеспечением  </a:t>
            </a:r>
          </a:p>
          <a:p>
            <a:pPr defTabSz="925921">
              <a:defRPr/>
            </a:pPr>
            <a:endParaRPr lang="ru-RU" dirty="0" smtClean="0"/>
          </a:p>
          <a:p>
            <a:pPr defTabSz="925921">
              <a:defRPr/>
            </a:pPr>
            <a:r>
              <a:rPr lang="ru-RU" dirty="0" smtClean="0">
                <a:cs typeface="Times New Roman"/>
              </a:rPr>
              <a:t>Благодарю за внимание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dirty="0" smtClean="0"/>
              <a:t>Начнем с формы </a:t>
            </a:r>
            <a:r>
              <a:rPr lang="ru-RU" dirty="0"/>
              <a:t>федерального статистического наблюдения № 19 «Сведения о детях-инвалидах». </a:t>
            </a:r>
          </a:p>
          <a:p>
            <a:pPr defTabSz="925921">
              <a:defRPr/>
            </a:pPr>
            <a:r>
              <a:rPr lang="ru-RU" dirty="0"/>
              <a:t>В соответствии с Постановлением Правительства РФ от 20 февраля 2006 г. № 95 п</a:t>
            </a:r>
            <a:r>
              <a:rPr lang="ru-RU" dirty="0" smtClean="0"/>
              <a:t>ризнание гражданина инвалидом осуществляется при проведении медико-социальной экспертизы исходя из комплексной оценки состояния организма.</a:t>
            </a:r>
          </a:p>
          <a:p>
            <a:pPr defTabSz="925921">
              <a:defRPr/>
            </a:pPr>
            <a:r>
              <a:rPr lang="ru-RU" dirty="0"/>
              <a:t>В зависимости от степени выраженности стойких расстройств функций организма, возникших в результате заболеваний, последствий травм или дефектов, гражданину, признанному инвалидом, в возрасте до 18 лет присваивается категория «ребенок-инвалид».</a:t>
            </a:r>
          </a:p>
          <a:p>
            <a:pPr defTabSz="925921">
              <a:defRPr/>
            </a:pPr>
            <a:r>
              <a:rPr lang="ru-RU" dirty="0" smtClean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dirty="0" smtClean="0"/>
              <a:t>Форма </a:t>
            </a:r>
            <a:r>
              <a:rPr lang="ru-RU" dirty="0"/>
              <a:t>№ 19 составляется всеми медицинскими организациями, входящие в номенклатуру медицинских организаций, оказывающие медицинскую помощь детям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заполняется полностью</a:t>
            </a:r>
            <a:endParaRPr lang="ru-RU" dirty="0" smtClean="0"/>
          </a:p>
          <a:p>
            <a:r>
              <a:rPr lang="ru-RU" dirty="0" smtClean="0"/>
              <a:t>Форма формируется на основании обратного талона к «Направлению на медико-социальную экспертизу организацией, оказывающей лечебно-профилактическую помощь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форма  088/у-06.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b="1" dirty="0"/>
              <a:t>Форма №19 «Сведения о детях-инвалидах» </a:t>
            </a:r>
            <a:endParaRPr lang="ru-RU" dirty="0" smtClean="0"/>
          </a:p>
          <a:p>
            <a:pPr defTabSz="925921">
              <a:defRPr/>
            </a:pPr>
            <a:r>
              <a:rPr lang="ru-RU" dirty="0" smtClean="0"/>
              <a:t>Итак </a:t>
            </a:r>
            <a:r>
              <a:rPr lang="ru-RU" baseline="0" dirty="0" smtClean="0"/>
              <a:t>таблица 1000  формы 19  </a:t>
            </a:r>
            <a:r>
              <a:rPr lang="ru-RU" dirty="0" smtClean="0"/>
              <a:t>В текущем году</a:t>
            </a:r>
            <a:r>
              <a:rPr lang="ru-RU" baseline="0" dirty="0" smtClean="0"/>
              <a:t> была дополнена графами с данными по числу детей проживающих в интернатных учреждениях системы Минтруда России.</a:t>
            </a:r>
          </a:p>
          <a:p>
            <a:pPr defTabSz="925921">
              <a:defRPr/>
            </a:pPr>
            <a:r>
              <a:rPr lang="ru-RU" baseline="0" dirty="0" smtClean="0"/>
              <a:t>Кроме того,  были добавлены графы с информацией о числе инвалидов, получивших медицинскую реабилитацию.  Графы с данными по в</a:t>
            </a:r>
            <a:r>
              <a:rPr lang="ru-RU" dirty="0" smtClean="0"/>
              <a:t>первые</a:t>
            </a:r>
            <a:r>
              <a:rPr lang="ru-RU" baseline="0" dirty="0" smtClean="0"/>
              <a:t> установленной инвалидности по Минздраву России и </a:t>
            </a:r>
            <a:r>
              <a:rPr lang="ru-RU" baseline="0" dirty="0" err="1" smtClean="0"/>
              <a:t>Минобразованию</a:t>
            </a:r>
            <a:r>
              <a:rPr lang="ru-RU" baseline="0" dirty="0" smtClean="0"/>
              <a:t> России, ранее присутствующие, в текущей редакции формы исключаются.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b="1" dirty="0" err="1"/>
              <a:t>Внутриформенный</a:t>
            </a:r>
            <a:r>
              <a:rPr lang="ru-RU" b="1" dirty="0"/>
              <a:t> контроль (Ф19, табл. 1000)</a:t>
            </a:r>
            <a:endParaRPr lang="ru-RU" dirty="0"/>
          </a:p>
          <a:p>
            <a:endParaRPr lang="ru-RU" b="1" dirty="0"/>
          </a:p>
          <a:p>
            <a:r>
              <a:rPr lang="ru-RU" b="1" dirty="0"/>
              <a:t>Данные</a:t>
            </a:r>
            <a:r>
              <a:rPr lang="ru-RU" dirty="0"/>
              <a:t> графы 4 по строкам с 1 по </a:t>
            </a:r>
            <a:r>
              <a:rPr lang="en-US" dirty="0"/>
              <a:t>10</a:t>
            </a:r>
            <a:r>
              <a:rPr lang="ru-RU" dirty="0"/>
              <a:t> </a:t>
            </a:r>
            <a:r>
              <a:rPr lang="en-US" dirty="0"/>
              <a:t>&gt;</a:t>
            </a:r>
            <a:r>
              <a:rPr lang="ru-RU" dirty="0"/>
              <a:t> </a:t>
            </a:r>
            <a:r>
              <a:rPr lang="ru-RU" dirty="0">
                <a:cs typeface="Times New Roman"/>
              </a:rPr>
              <a:t>суммы гр.</a:t>
            </a:r>
            <a:r>
              <a:rPr lang="en-US" dirty="0">
                <a:cs typeface="Times New Roman"/>
              </a:rPr>
              <a:t>7</a:t>
            </a:r>
            <a:r>
              <a:rPr lang="ru-RU" dirty="0">
                <a:cs typeface="Times New Roman"/>
              </a:rPr>
              <a:t> + гр.</a:t>
            </a:r>
            <a:r>
              <a:rPr lang="en-US" dirty="0">
                <a:cs typeface="Times New Roman"/>
              </a:rPr>
              <a:t>9</a:t>
            </a:r>
            <a:r>
              <a:rPr lang="ru-RU" dirty="0">
                <a:cs typeface="Times New Roman"/>
              </a:rPr>
              <a:t> + гр.</a:t>
            </a:r>
            <a:r>
              <a:rPr lang="en-US" dirty="0">
                <a:cs typeface="Times New Roman"/>
              </a:rPr>
              <a:t>11</a:t>
            </a:r>
            <a:r>
              <a:rPr lang="ru-RU" dirty="0">
                <a:cs typeface="Times New Roman"/>
              </a:rPr>
              <a:t> по всем строкам</a:t>
            </a:r>
          </a:p>
          <a:p>
            <a:r>
              <a:rPr lang="ru-RU" b="1" dirty="0">
                <a:cs typeface="Times New Roman"/>
              </a:rPr>
              <a:t>Данные по </a:t>
            </a:r>
            <a:r>
              <a:rPr lang="ru-RU" dirty="0">
                <a:cs typeface="Times New Roman"/>
              </a:rPr>
              <a:t> строке 9 граф с 4 по 12 = сумме данных по строкам 1, 3, 5, 7 граф с 4 по 12. (м) Это дети мужского пола </a:t>
            </a:r>
          </a:p>
          <a:p>
            <a:r>
              <a:rPr lang="ru-RU" dirty="0">
                <a:cs typeface="Times New Roman"/>
              </a:rPr>
              <a:t>Соответственно по </a:t>
            </a:r>
            <a:r>
              <a:rPr lang="ru-RU" b="1" dirty="0">
                <a:cs typeface="Times New Roman"/>
              </a:rPr>
              <a:t>10 строке </a:t>
            </a:r>
            <a:r>
              <a:rPr lang="ru-RU" dirty="0">
                <a:cs typeface="Times New Roman"/>
              </a:rPr>
              <a:t>- дети женского пола.</a:t>
            </a:r>
          </a:p>
          <a:p>
            <a:r>
              <a:rPr lang="ru-RU" b="1" dirty="0"/>
              <a:t>Также Данные</a:t>
            </a:r>
            <a:r>
              <a:rPr lang="ru-RU" dirty="0"/>
              <a:t> графы 4 по всем строкам </a:t>
            </a:r>
            <a:r>
              <a:rPr lang="en-US" dirty="0"/>
              <a:t>&gt;</a:t>
            </a:r>
            <a:r>
              <a:rPr lang="ru-RU" dirty="0"/>
              <a:t> </a:t>
            </a:r>
            <a:r>
              <a:rPr lang="ru-RU" dirty="0">
                <a:cs typeface="Times New Roman"/>
              </a:rPr>
              <a:t>данных графы 5 и графы 6  по всем строкам, </a:t>
            </a:r>
          </a:p>
          <a:p>
            <a:r>
              <a:rPr lang="ru-RU" b="1" dirty="0"/>
              <a:t>Соответственно</a:t>
            </a:r>
            <a:r>
              <a:rPr lang="ru-RU" dirty="0"/>
              <a:t> графа 7 </a:t>
            </a:r>
            <a:r>
              <a:rPr lang="en-US" dirty="0"/>
              <a:t>&gt;=</a:t>
            </a:r>
            <a:r>
              <a:rPr lang="ru-RU" dirty="0"/>
              <a:t> </a:t>
            </a:r>
            <a:r>
              <a:rPr lang="ru-RU" dirty="0">
                <a:cs typeface="Times New Roman"/>
              </a:rPr>
              <a:t>графы </a:t>
            </a:r>
            <a:r>
              <a:rPr lang="en-US" dirty="0">
                <a:cs typeface="Times New Roman"/>
              </a:rPr>
              <a:t>8</a:t>
            </a:r>
            <a:r>
              <a:rPr lang="ru-RU" dirty="0">
                <a:cs typeface="Times New Roman"/>
              </a:rPr>
              <a:t> по всем строкам, </a:t>
            </a:r>
            <a:r>
              <a:rPr lang="ru-RU" dirty="0"/>
              <a:t> графа </a:t>
            </a:r>
            <a:r>
              <a:rPr lang="en-US" dirty="0"/>
              <a:t>9</a:t>
            </a:r>
            <a:r>
              <a:rPr lang="ru-RU" dirty="0"/>
              <a:t> </a:t>
            </a:r>
            <a:r>
              <a:rPr lang="en-US" dirty="0"/>
              <a:t>&gt;=</a:t>
            </a:r>
            <a:r>
              <a:rPr lang="ru-RU" dirty="0"/>
              <a:t> </a:t>
            </a:r>
            <a:r>
              <a:rPr lang="ru-RU" dirty="0">
                <a:cs typeface="Times New Roman"/>
              </a:rPr>
              <a:t>графы </a:t>
            </a:r>
            <a:r>
              <a:rPr lang="en-US" dirty="0">
                <a:cs typeface="Times New Roman"/>
              </a:rPr>
              <a:t>10</a:t>
            </a:r>
            <a:r>
              <a:rPr lang="ru-RU" dirty="0">
                <a:cs typeface="Times New Roman"/>
              </a:rPr>
              <a:t>, </a:t>
            </a:r>
            <a:r>
              <a:rPr lang="ru-RU" dirty="0"/>
              <a:t> графа </a:t>
            </a:r>
            <a:r>
              <a:rPr lang="en-US" dirty="0"/>
              <a:t>11</a:t>
            </a:r>
            <a:r>
              <a:rPr lang="ru-RU" dirty="0"/>
              <a:t> </a:t>
            </a:r>
            <a:r>
              <a:rPr lang="en-US" dirty="0"/>
              <a:t>&gt;=</a:t>
            </a:r>
            <a:r>
              <a:rPr lang="ru-RU" dirty="0"/>
              <a:t> </a:t>
            </a:r>
            <a:r>
              <a:rPr lang="ru-RU" dirty="0">
                <a:cs typeface="Times New Roman"/>
              </a:rPr>
              <a:t>графы </a:t>
            </a:r>
            <a:r>
              <a:rPr lang="en-US" dirty="0">
                <a:cs typeface="Times New Roman"/>
              </a:rPr>
              <a:t>12</a:t>
            </a:r>
            <a:r>
              <a:rPr lang="ru-RU" dirty="0">
                <a:cs typeface="Times New Roman"/>
              </a:rPr>
              <a:t>.</a:t>
            </a:r>
          </a:p>
          <a:p>
            <a:endParaRPr lang="ru-RU" dirty="0">
              <a:cs typeface="Times New Roman"/>
            </a:endParaRPr>
          </a:p>
          <a:p>
            <a:pPr defTabSz="925921">
              <a:defRPr/>
            </a:pPr>
            <a:r>
              <a:rPr lang="ru-RU" b="1" dirty="0" err="1"/>
              <a:t>Межформенный</a:t>
            </a:r>
            <a:r>
              <a:rPr lang="ru-RU" b="1" dirty="0"/>
              <a:t> контроль (Ф19, табл. 1000)</a:t>
            </a:r>
          </a:p>
          <a:p>
            <a:pPr defTabSz="925921">
              <a:defRPr/>
            </a:pPr>
            <a:r>
              <a:rPr lang="ru-RU" b="1" dirty="0">
                <a:cs typeface="Times New Roman"/>
              </a:rPr>
              <a:t>Данные Ф30 табл. 2610</a:t>
            </a:r>
            <a:r>
              <a:rPr lang="ru-RU" dirty="0">
                <a:cs typeface="Times New Roman"/>
              </a:rPr>
              <a:t> гр.1 стр.1 =  </a:t>
            </a:r>
            <a:r>
              <a:rPr lang="ru-RU" b="1" dirty="0">
                <a:cs typeface="Times New Roman"/>
              </a:rPr>
              <a:t>Ф19 </a:t>
            </a:r>
            <a:r>
              <a:rPr lang="ru-RU" dirty="0">
                <a:cs typeface="Times New Roman"/>
              </a:rPr>
              <a:t>∑ данных гр. 4 по строкам 9, 10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Продолжим</a:t>
            </a:r>
          </a:p>
          <a:p>
            <a:pPr defTabSz="925921">
              <a:defRPr/>
            </a:pPr>
            <a:r>
              <a:rPr lang="ru-RU" dirty="0" smtClean="0"/>
              <a:t>Таблица</a:t>
            </a:r>
            <a:r>
              <a:rPr lang="ru-RU" baseline="0" dirty="0" smtClean="0"/>
              <a:t> 2000 претерпела изменения </a:t>
            </a:r>
            <a:r>
              <a:rPr lang="ru-RU" dirty="0" smtClean="0"/>
              <a:t>Класс</a:t>
            </a:r>
            <a:r>
              <a:rPr lang="ru-RU" baseline="0" dirty="0" smtClean="0"/>
              <a:t> психические расстройства и расстройства поведения, который теперь  будет представлен только умственной отсталостью и детским аутизмом </a:t>
            </a:r>
            <a:r>
              <a:rPr lang="ru-RU" b="1" dirty="0">
                <a:solidFill>
                  <a:srgbClr val="0000FF"/>
                </a:solidFill>
              </a:rPr>
              <a:t>Исключены</a:t>
            </a:r>
            <a:r>
              <a:rPr lang="ru-RU" dirty="0">
                <a:solidFill>
                  <a:srgbClr val="0000FF"/>
                </a:solidFill>
              </a:rPr>
              <a:t> психозы и органические , включая симптоматические, психические расстройства</a:t>
            </a:r>
            <a:endParaRPr lang="ru-RU" baseline="0" dirty="0" smtClean="0"/>
          </a:p>
          <a:p>
            <a:r>
              <a:rPr lang="ru-RU" baseline="0" dirty="0" smtClean="0"/>
              <a:t>В классе болезней глаза и его придаточного отростка  теперь дополнительно надо выделять слепоту обоих глаз, а в классе болезней уха и сосцевидного отростка  - когнитивную потерю слуха двустороннюю и </a:t>
            </a:r>
            <a:r>
              <a:rPr lang="ru-RU" baseline="0" dirty="0" err="1" smtClean="0"/>
              <a:t>нейросенсорную</a:t>
            </a:r>
            <a:r>
              <a:rPr lang="ru-RU" baseline="0" dirty="0" smtClean="0"/>
              <a:t> потерю слуха двустороннюю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2000)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Осуществляется</a:t>
            </a:r>
            <a:r>
              <a:rPr lang="ru-RU" baseline="0" dirty="0" smtClean="0"/>
              <a:t> по </a:t>
            </a:r>
            <a:r>
              <a:rPr lang="ru-RU" dirty="0" smtClean="0"/>
              <a:t> первой строке - всего заболеваний – которая должна  равняться сумме всех классов болезней по всем графам </a:t>
            </a:r>
          </a:p>
          <a:p>
            <a:pPr defTabSz="925921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Межтабличный контроль (Ф19, табл. 1000  и табл. 2000) осуществляется по</a:t>
            </a:r>
          </a:p>
          <a:p>
            <a:r>
              <a:rPr lang="ru-RU" b="1" dirty="0" smtClean="0">
                <a:cs typeface="Times New Roman"/>
              </a:rPr>
              <a:t>Данные</a:t>
            </a:r>
            <a:r>
              <a:rPr lang="ru-RU" dirty="0" smtClean="0">
                <a:cs typeface="Times New Roman"/>
              </a:rPr>
              <a:t> гр.4 </a:t>
            </a:r>
            <a:r>
              <a:rPr lang="ru-RU" b="1" dirty="0" smtClean="0">
                <a:cs typeface="Times New Roman"/>
              </a:rPr>
              <a:t>табл. 1000 </a:t>
            </a:r>
            <a:r>
              <a:rPr lang="ru-RU" dirty="0" smtClean="0">
                <a:cs typeface="Times New Roman"/>
              </a:rPr>
              <a:t>= </a:t>
            </a:r>
            <a:r>
              <a:rPr lang="ru-RU" b="1" dirty="0" smtClean="0">
                <a:cs typeface="Times New Roman"/>
              </a:rPr>
              <a:t>данным</a:t>
            </a:r>
            <a:r>
              <a:rPr lang="ru-RU" dirty="0" smtClean="0">
                <a:cs typeface="Times New Roman"/>
              </a:rPr>
              <a:t> стр. 1 </a:t>
            </a:r>
            <a:r>
              <a:rPr lang="ru-RU" b="1" dirty="0" smtClean="0">
                <a:cs typeface="Times New Roman"/>
              </a:rPr>
              <a:t>табл. 2000</a:t>
            </a:r>
          </a:p>
          <a:p>
            <a:r>
              <a:rPr lang="ru-RU" dirty="0" smtClean="0">
                <a:cs typeface="Times New Roman"/>
              </a:rPr>
              <a:t>Пример: табл. 1000 стр. 9 гр. 4 = табл. 2000 стр. 1 гр. 4 – это</a:t>
            </a:r>
            <a:r>
              <a:rPr lang="ru-RU" baseline="0" dirty="0" smtClean="0">
                <a:cs typeface="Times New Roman"/>
              </a:rPr>
              <a:t> дети мужского пола</a:t>
            </a:r>
            <a:r>
              <a:rPr lang="ru-RU" dirty="0" smtClean="0">
                <a:cs typeface="Times New Roman"/>
              </a:rPr>
              <a:t> 0-17 лет</a:t>
            </a:r>
          </a:p>
          <a:p>
            <a:r>
              <a:rPr lang="ru-RU" dirty="0" smtClean="0">
                <a:cs typeface="Times New Roman"/>
              </a:rPr>
              <a:t>табл. 1000 стр. 10 гр. 4 = табл. 2000 стр. 1 гр. 5 – это</a:t>
            </a:r>
            <a:r>
              <a:rPr lang="ru-RU" baseline="0" dirty="0" smtClean="0">
                <a:cs typeface="Times New Roman"/>
              </a:rPr>
              <a:t> дети женского пола</a:t>
            </a:r>
            <a:r>
              <a:rPr lang="ru-RU" dirty="0" smtClean="0">
                <a:cs typeface="Times New Roman"/>
              </a:rPr>
              <a:t> 0-17 лет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921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Переходим к следующей форме №41 «Сведения о доме ребенка». </a:t>
            </a:r>
          </a:p>
          <a:p>
            <a:pPr algn="just"/>
            <a:r>
              <a:rPr lang="ru-RU" dirty="0"/>
              <a:t>Дом ребенка является самостоятельной медицинской организацией, созданной для круглосуточного содержания, воспитания, оказания медицинской и социальной помощи, реабилитации детей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рождения до четырехлетнего возраста включительно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Дети с органическими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поражениями центральной нервной системы </a:t>
            </a:r>
            <a:r>
              <a:rPr lang="ru-RU" dirty="0"/>
              <a:t>с нарушением психики, дефектами умственного и физического развития содержатся в специализированных группах дома ребенка.</a:t>
            </a:r>
          </a:p>
          <a:p>
            <a:pPr defTabSz="925921">
              <a:defRPr/>
            </a:pPr>
            <a:endParaRPr lang="ru-RU" b="0" dirty="0" smtClean="0"/>
          </a:p>
          <a:p>
            <a:pPr defTabSz="925921">
              <a:defRPr/>
            </a:pPr>
            <a:endParaRPr lang="ru-RU" b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осталась без изменений.</a:t>
            </a:r>
          </a:p>
          <a:p>
            <a:r>
              <a:rPr lang="ru-RU" dirty="0" smtClean="0"/>
              <a:t>Заполняются полностью 2 разреза формы:</a:t>
            </a:r>
          </a:p>
          <a:p>
            <a:pPr>
              <a:buFontTx/>
              <a:buChar char="-"/>
            </a:pPr>
            <a:r>
              <a:rPr lang="ru-RU" dirty="0" smtClean="0"/>
              <a:t> по всем домам ребенка 4101,</a:t>
            </a:r>
          </a:p>
          <a:p>
            <a:pPr>
              <a:buFontTx/>
              <a:buChar char="-"/>
            </a:pPr>
            <a:r>
              <a:rPr lang="ru-RU" dirty="0" smtClean="0"/>
              <a:t> в том числе по домам ребенка для детей с поражением ЦНС 4102</a:t>
            </a:r>
          </a:p>
          <a:p>
            <a:r>
              <a:rPr lang="ru-RU" dirty="0" smtClean="0"/>
              <a:t>В случае отсутствия сведений по разрезу (учреждений подобного рода)  необходимо предоставить «нулевые» формы, заверенные в органе управления здравоохранением.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Данные 4101 должны быть больше данных 4102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/>
              <a:t>Табл. 2100 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Количество штатных и занятых ставок – представляется число, кратное 0,25.</a:t>
            </a:r>
          </a:p>
          <a:p>
            <a:r>
              <a:rPr lang="ru-RU" dirty="0" smtClean="0"/>
              <a:t>- Данные гр. 3 стр. 1-4 = гр. 4+гр.5+гр.6+гр.7 стр. 1-4 </a:t>
            </a:r>
          </a:p>
          <a:p>
            <a:r>
              <a:rPr lang="ru-RU" b="1" dirty="0" err="1" smtClean="0"/>
              <a:t>Межформенный</a:t>
            </a:r>
            <a:r>
              <a:rPr lang="ru-RU" b="1" dirty="0" smtClean="0"/>
              <a:t> контроль  ф№47 табл. 1800 </a:t>
            </a:r>
            <a:r>
              <a:rPr lang="ru-RU" dirty="0" smtClean="0"/>
              <a:t>стр. 9 «Дома ребенка»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Табл. 2120</a:t>
            </a:r>
          </a:p>
          <a:p>
            <a:r>
              <a:rPr lang="ru-RU" dirty="0" smtClean="0"/>
              <a:t> - Количество детей-инвалидов должно соответствовать </a:t>
            </a:r>
            <a:r>
              <a:rPr lang="ru-RU" u="sng" dirty="0" smtClean="0"/>
              <a:t>форме 19.</a:t>
            </a:r>
          </a:p>
          <a:p>
            <a:pPr>
              <a:buFontTx/>
              <a:buChar char="-"/>
            </a:pPr>
            <a:r>
              <a:rPr lang="ru-RU" dirty="0" smtClean="0"/>
              <a:t>Должно прослеживаться движение контингента по всем трем строкам.</a:t>
            </a:r>
          </a:p>
          <a:p>
            <a:r>
              <a:rPr lang="ru-RU" u="sng" dirty="0" smtClean="0"/>
              <a:t> в случае  несоответствия представляется пояснительная записка.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60283-DBF4-4BD6-85C6-5CE59DB8372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CCF8B-ACA8-4C7E-BCE0-FE3576D98836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08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D771C-B1E8-4A83-9AF1-0D13231373D8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99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5058-4DC6-4295-808E-5E0028A81A3B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12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88EC5-14EF-4809-BAB6-407EB3B317B4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61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ABB7-5592-441C-9E29-910A262FB1FB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5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50C9-A62B-49B3-B569-D6ECBADF359A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65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8AAA1-30E6-4836-91A9-D648868D59A0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9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320B8-179A-4035-BF47-E487751F369D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1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73E6-C927-4D29-93A8-FBF5CA0127AD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9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35AE-2E21-473F-B022-53E98574DDAB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9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A880-0800-4EB3-8204-A3AF27ACE583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9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4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01394-BD94-4081-86B3-4C60AD41524D}" type="datetime1">
              <a:rPr lang="ru-RU" smtClean="0"/>
              <a:pPr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2249-0E77-4C2B-98F8-5713E4F493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76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0" y="1989138"/>
            <a:ext cx="9906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8682" y="2554287"/>
            <a:ext cx="7897018" cy="1578769"/>
          </a:xfr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ru-RU" sz="2800" b="1" dirty="0" smtClean="0"/>
              <a:t>Формы ФСН №19, №41, №54 за 2016 год</a:t>
            </a:r>
            <a:endParaRPr lang="ru-RU" sz="2800" b="1" dirty="0"/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703388"/>
            <a:ext cx="9906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5112"/>
            <a:ext cx="6143625" cy="143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673601" y="4221540"/>
            <a:ext cx="4533900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24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№41 «Сведения о доме ребенка»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70856" y="1549178"/>
            <a:ext cx="83058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Табл. 2140 </a:t>
            </a:r>
          </a:p>
          <a:p>
            <a:r>
              <a:rPr lang="ru-RU" dirty="0" smtClean="0"/>
              <a:t>Обратить внимание на заполнение гр. 2 «взято на усыновление» и гр.5 «взятых на международное усыновление».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52071" y="3080656"/>
            <a:ext cx="7264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Межгодовой контроль (табл.2120)</a:t>
            </a:r>
          </a:p>
          <a:p>
            <a:pPr algn="ctr"/>
            <a:endParaRPr lang="ru-RU" b="1" dirty="0" smtClean="0"/>
          </a:p>
          <a:p>
            <a:pPr indent="457200" algn="just"/>
            <a:r>
              <a:rPr lang="ru-RU" dirty="0" smtClean="0"/>
              <a:t>Данные по гр.7 стр.1 табл. 2120 предыдущего года     (состоит всего на конец предыдущего года) + гр.3 – гр.4 – гр.5 стр.1 табл. 2120 = данным по гр.7 стр.1 отчетного года (табл. 2120)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1530473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№54 «Отчет врача детского дома, школы-интерната о лечебно-профилактической помощи воспитанникам»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570837" y="1532528"/>
            <a:ext cx="879087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Форма № 54 – осталась без изменений - заполняется полностью.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/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Представляется в двух разрезах: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-       сводный по организациям  образования – разрез «01»;</a:t>
            </a:r>
          </a:p>
          <a:p>
            <a:pPr marR="0" lvl="0" indent="5397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-       сводный по организациям  соцобеспечения (</a:t>
            </a:r>
            <a:r>
              <a:rPr lang="ru-RU" dirty="0" err="1" smtClean="0"/>
              <a:t>соцзашиты</a:t>
            </a:r>
            <a:r>
              <a:rPr lang="ru-RU" dirty="0" smtClean="0"/>
              <a:t>) – разрез  «02».</a:t>
            </a:r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Заполняются 2 разреза формы, если учреждения подобного рода отсутствуют - представляется «нулевой» отчет.</a:t>
            </a:r>
            <a:br>
              <a:rPr lang="ru-RU" dirty="0" smtClean="0"/>
            </a:br>
            <a:endParaRPr lang="ru-RU" dirty="0" smtClean="0"/>
          </a:p>
          <a:p>
            <a:pPr indent="53975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cs typeface="Times New Roman"/>
              </a:rPr>
              <a:t>Табл. 2101  </a:t>
            </a:r>
            <a:r>
              <a:rPr lang="ru-RU" dirty="0" smtClean="0">
                <a:cs typeface="Times New Roman"/>
              </a:rPr>
              <a:t>Данные по гр.3 (число детей на конец отчетного года табл. 2101) </a:t>
            </a:r>
            <a:r>
              <a:rPr lang="ru-RU" b="1" dirty="0" smtClean="0">
                <a:cs typeface="Times New Roman"/>
              </a:rPr>
              <a:t>≥ </a:t>
            </a:r>
            <a:r>
              <a:rPr lang="ru-RU" dirty="0" smtClean="0">
                <a:cs typeface="Times New Roman"/>
              </a:rPr>
              <a:t>данных по гр.1 стр.1 табл. 2310 (находящиеся под диспансерным наблюдением на конец отчетного года).</a:t>
            </a:r>
            <a:endParaRPr lang="ru-RU" dirty="0" smtClean="0"/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/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/>
              <a:t>Табл. 2120</a:t>
            </a:r>
            <a:r>
              <a:rPr lang="ru-RU" dirty="0" smtClean="0"/>
              <a:t> Количество штатных и занятых ставок – представляется число, кратное 0,25.</a:t>
            </a: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1530473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№54 «Отчет врача детского дома, школы-интерната о лечебно-профилактической помощи воспитанникам»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80897" name="Picture 1"/>
          <p:cNvPicPr>
            <a:picLocks noChangeAspect="1" noChangeArrowheads="1"/>
          </p:cNvPicPr>
          <p:nvPr/>
        </p:nvPicPr>
        <p:blipFill>
          <a:blip r:embed="rId4" cstate="print"/>
          <a:srcRect l="36009" t="31434" r="34331" b="26326"/>
          <a:stretch>
            <a:fillRect/>
          </a:stretch>
        </p:blipFill>
        <p:spPr bwMode="auto">
          <a:xfrm>
            <a:off x="493485" y="1926772"/>
            <a:ext cx="4746172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239658" y="1885250"/>
            <a:ext cx="429622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Табл.2300</a:t>
            </a:r>
          </a:p>
          <a:p>
            <a:r>
              <a:rPr lang="ru-RU" b="1" dirty="0" smtClean="0"/>
              <a:t>Данные</a:t>
            </a:r>
            <a:r>
              <a:rPr lang="ru-RU" dirty="0" smtClean="0"/>
              <a:t> по гр.4 стр.1 (зарегистрировано заболеваний всего) = </a:t>
            </a:r>
            <a:r>
              <a:rPr lang="ru-RU" b="1" dirty="0" smtClean="0">
                <a:cs typeface="Times New Roman"/>
              </a:rPr>
              <a:t>∑</a:t>
            </a:r>
            <a:r>
              <a:rPr lang="ru-RU" dirty="0" smtClean="0">
                <a:cs typeface="Times New Roman"/>
              </a:rPr>
              <a:t> данных по гр. 4 стр. 2,  3,  4,  5,  6,  7,  8,  9,  10,  11,  12,  13,  14 (зарегистрировано по отдельным классам болезней).</a:t>
            </a:r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/>
          </a:p>
          <a:p>
            <a:pPr marR="0"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/>
              <a:t>Табл</a:t>
            </a:r>
            <a:r>
              <a:rPr lang="ru-RU" b="1" dirty="0"/>
              <a:t>. 2310 </a:t>
            </a:r>
            <a:r>
              <a:rPr lang="ru-RU" dirty="0"/>
              <a:t>Количество детей-инвалидов должно соответствовать </a:t>
            </a:r>
            <a:r>
              <a:rPr lang="ru-RU" u="sng" dirty="0"/>
              <a:t>форме 19 в случае  несоответствия представляется Пояснительная записка</a:t>
            </a:r>
            <a:endParaRPr lang="ru-RU" b="1" dirty="0"/>
          </a:p>
          <a:p>
            <a:pPr marR="0" lvl="0" indent="5397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/>
          </a:p>
          <a:p>
            <a:pPr marR="0"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/>
              <a:t>Табл</a:t>
            </a:r>
            <a:r>
              <a:rPr lang="ru-RU" b="1" dirty="0"/>
              <a:t>. 2313 </a:t>
            </a:r>
            <a:r>
              <a:rPr lang="ru-RU" dirty="0"/>
              <a:t>«Привито детей против» – в дополнительной графе 7 указать число детей, привитых против кори</a:t>
            </a:r>
            <a:endParaRPr lang="ru-RU" dirty="0" smtClean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3912" y="2120598"/>
            <a:ext cx="87879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Признание гражданина инвалидом осуществляется при проведении медико-социальной экспертизы исходя из комплексной оценки состояния организма гражданина на основе анализа его клинико-функциональных, социально-бытовых, профессионально-трудовых и психологических данных с использованием классификаций и критериев, утверждаемых Министерством труда и социальной защиты Российской Федерации</a:t>
            </a:r>
            <a:r>
              <a:rPr lang="ru-RU" dirty="0" smtClean="0"/>
              <a:t>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687" y="1113325"/>
            <a:ext cx="94923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РФ от 20 февраля 2006 г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95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порядке и условиях признания лица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инвалидом»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912" y="4039895"/>
            <a:ext cx="878797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/>
              <a:t>В зависимости от степени выраженности стойких расстройств функций организма, возникших в результате заболеваний, последствий травм или дефектов, гражданину, признанному инвалидом, устанавливается I, II или III группа инвалидности, а гражданину в возрасте до 18 лет - </a:t>
            </a: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категория </a:t>
            </a: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«ребенок-инвалид</a:t>
            </a:r>
            <a:r>
              <a:rPr lang="ru-RU" sz="2200" dirty="0" smtClean="0"/>
              <a:t>».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34142" y="1554539"/>
            <a:ext cx="80554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Форма федерального статистического наблюдения № 19 «Сведения о детях-инвалидах», составляется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всеми медицинскими организациями</a:t>
            </a:r>
            <a:r>
              <a:rPr lang="ru-RU" dirty="0" smtClean="0"/>
              <a:t>, входящими в номенклатуру медицинских организаций,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оказывающих медицинскую помощь детям </a:t>
            </a:r>
            <a:r>
              <a:rPr lang="ru-RU" dirty="0" smtClean="0"/>
              <a:t>(приказ Минздрава России от 6 августа 2013 г. № 529н «Об утверждении номенклатуры медицинских организаций», зарегистрирован Министерством юстиции Российской Федерации 13.09.2013 № 29950) 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заполняется полностью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0427" y="4106146"/>
            <a:ext cx="77647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Форма № </a:t>
            </a:r>
            <a:r>
              <a:rPr lang="ru-RU" dirty="0"/>
              <a:t>19 «Сведения о детях-инвалидах» </a:t>
            </a:r>
            <a:r>
              <a:rPr lang="ru-RU" dirty="0" smtClean="0"/>
              <a:t>заполняется </a:t>
            </a:r>
            <a:r>
              <a:rPr lang="ru-RU" dirty="0"/>
              <a:t>на основании обратного талона к «Направлению на медико-социальную экспертизу организацией, оказывающей лечебно-профилактическую помощь»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№ 088/у-06.</a:t>
            </a:r>
          </a:p>
        </p:txBody>
      </p:sp>
    </p:spTree>
    <p:extLst>
      <p:ext uri="{BB962C8B-B14F-4D97-AF65-F5344CB8AC3E}">
        <p14:creationId xmlns:p14="http://schemas.microsoft.com/office/powerpoint/2010/main" val="237750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4" cstate="print"/>
          <a:srcRect l="19048" t="22888" r="19048" b="26948"/>
          <a:stretch>
            <a:fillRect/>
          </a:stretch>
        </p:blipFill>
        <p:spPr bwMode="auto">
          <a:xfrm>
            <a:off x="723900" y="1219145"/>
            <a:ext cx="8458200" cy="443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7652657" y="1553763"/>
            <a:ext cx="1615440" cy="1653540"/>
          </a:xfrm>
          <a:prstGeom prst="round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 l="19048" t="22888" r="19048" b="26948"/>
          <a:stretch>
            <a:fillRect/>
          </a:stretch>
        </p:blipFill>
        <p:spPr bwMode="auto">
          <a:xfrm>
            <a:off x="231820" y="874669"/>
            <a:ext cx="5396248" cy="484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81456" y="1643453"/>
            <a:ext cx="3740333" cy="707886"/>
          </a:xfrm>
          <a:prstGeom prst="rect">
            <a:avLst/>
          </a:prstGeom>
          <a:solidFill>
            <a:srgbClr val="FFFFFF">
              <a:alpha val="74902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1000)</a:t>
            </a:r>
            <a:endParaRPr lang="ru-RU" sz="2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5975" y="2914434"/>
            <a:ext cx="8190963" cy="2554545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гр.</a:t>
            </a:r>
            <a:r>
              <a:rPr lang="en-US" sz="2000" dirty="0" smtClean="0">
                <a:cs typeface="Times New Roman"/>
              </a:rPr>
              <a:t>7</a:t>
            </a:r>
            <a:r>
              <a:rPr lang="ru-RU" sz="2000" dirty="0" smtClean="0">
                <a:cs typeface="Times New Roman"/>
              </a:rPr>
              <a:t> + гр.</a:t>
            </a:r>
            <a:r>
              <a:rPr lang="en-US" sz="2000" dirty="0" smtClean="0">
                <a:cs typeface="Times New Roman"/>
              </a:rPr>
              <a:t>9</a:t>
            </a:r>
            <a:r>
              <a:rPr lang="ru-RU" sz="2000" dirty="0" smtClean="0">
                <a:cs typeface="Times New Roman"/>
              </a:rPr>
              <a:t> + гр.</a:t>
            </a:r>
            <a:r>
              <a:rPr lang="en-US" sz="2000" dirty="0" smtClean="0">
                <a:cs typeface="Times New Roman"/>
              </a:rPr>
              <a:t>11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>
                <a:cs typeface="Times New Roman"/>
              </a:rPr>
              <a:t>Данные</a:t>
            </a:r>
            <a:r>
              <a:rPr lang="ru-RU" sz="2000" dirty="0" smtClean="0">
                <a:cs typeface="Times New Roman"/>
              </a:rPr>
              <a:t> гр. с 4 по 12 стр. 9 = ∑ данных гр. 4 по 12 по строкам 1, 3, 5, 7 (м) </a:t>
            </a:r>
          </a:p>
          <a:p>
            <a:r>
              <a:rPr lang="ru-RU" sz="2000" b="1" dirty="0" smtClean="0">
                <a:cs typeface="Times New Roman"/>
              </a:rPr>
              <a:t>Данные</a:t>
            </a:r>
            <a:r>
              <a:rPr lang="ru-RU" sz="2000" dirty="0" smtClean="0">
                <a:cs typeface="Times New Roman"/>
              </a:rPr>
              <a:t> гр. с 4 по 12 стр. 10 = ∑ данных гр. 4 по 12 по строкам 2, 4, 6, 8 (ж) </a:t>
            </a: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гр.5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гр.4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гр.6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гр.7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8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</a:t>
            </a:r>
            <a:r>
              <a:rPr lang="en-US" sz="2000" dirty="0" smtClean="0"/>
              <a:t>9</a:t>
            </a:r>
            <a:r>
              <a:rPr lang="ru-RU" sz="2000" dirty="0" smtClean="0"/>
              <a:t>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10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</a:p>
          <a:p>
            <a:r>
              <a:rPr lang="ru-RU" sz="2000" b="1" dirty="0" smtClean="0"/>
              <a:t>Данные</a:t>
            </a:r>
            <a:r>
              <a:rPr lang="ru-RU" sz="2000" dirty="0" smtClean="0"/>
              <a:t> гр.</a:t>
            </a:r>
            <a:r>
              <a:rPr lang="en-US" sz="2000" dirty="0" smtClean="0"/>
              <a:t>11</a:t>
            </a:r>
            <a:r>
              <a:rPr lang="ru-RU" sz="2000" dirty="0" smtClean="0"/>
              <a:t> по стр.1</a:t>
            </a:r>
            <a:r>
              <a:rPr lang="en-US" sz="2000" dirty="0" smtClean="0"/>
              <a:t>-10</a:t>
            </a:r>
            <a:r>
              <a:rPr lang="ru-RU" sz="2000" dirty="0" smtClean="0"/>
              <a:t> </a:t>
            </a:r>
            <a:r>
              <a:rPr lang="en-US" sz="2000" dirty="0" smtClean="0"/>
              <a:t>&gt;=</a:t>
            </a:r>
            <a:r>
              <a:rPr lang="ru-RU" sz="2000" dirty="0" smtClean="0"/>
              <a:t> </a:t>
            </a:r>
            <a:r>
              <a:rPr lang="ru-RU" sz="2000" dirty="0" smtClean="0">
                <a:cs typeface="Times New Roman"/>
              </a:rPr>
              <a:t>данных гр.</a:t>
            </a:r>
            <a:r>
              <a:rPr lang="en-US" sz="2000" dirty="0" smtClean="0">
                <a:cs typeface="Times New Roman"/>
              </a:rPr>
              <a:t>12</a:t>
            </a:r>
            <a:r>
              <a:rPr lang="ru-RU" sz="2000" dirty="0" smtClean="0">
                <a:cs typeface="Times New Roman"/>
              </a:rPr>
              <a:t> по стр.1</a:t>
            </a:r>
            <a:r>
              <a:rPr lang="en-US" sz="2000" dirty="0" smtClean="0">
                <a:cs typeface="Times New Roman"/>
              </a:rPr>
              <a:t>-10</a:t>
            </a:r>
            <a:endParaRPr lang="ru-RU" sz="2000" dirty="0" smtClean="0"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7952" y="5784517"/>
            <a:ext cx="6754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Межформенный</a:t>
            </a: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1000)</a:t>
            </a:r>
            <a:endParaRPr lang="ru-RU" sz="2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87456" y="6128724"/>
            <a:ext cx="82978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cs typeface="Times New Roman"/>
              </a:rPr>
              <a:t>Данные Ф30 табл. 2610</a:t>
            </a:r>
            <a:r>
              <a:rPr lang="ru-RU" sz="2000" dirty="0" smtClean="0">
                <a:cs typeface="Times New Roman"/>
              </a:rPr>
              <a:t> гр.1 стр.1 =  </a:t>
            </a:r>
            <a:r>
              <a:rPr lang="ru-RU" sz="2000" b="1" dirty="0" smtClean="0">
                <a:cs typeface="Times New Roman"/>
              </a:rPr>
              <a:t>Ф19 </a:t>
            </a:r>
            <a:r>
              <a:rPr lang="ru-RU" sz="2000" dirty="0" smtClean="0">
                <a:cs typeface="Times New Roman"/>
              </a:rPr>
              <a:t>∑ данных гр. 4 по строкам 9, 10</a:t>
            </a:r>
          </a:p>
          <a:p>
            <a:r>
              <a:rPr lang="ru-RU" sz="2000" b="1" dirty="0" smtClean="0">
                <a:cs typeface="Times New Roman"/>
              </a:rPr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4" cstate="print"/>
          <a:srcRect l="18095" t="22420" r="17381" b="12616"/>
          <a:stretch>
            <a:fillRect/>
          </a:stretch>
        </p:blipFill>
        <p:spPr bwMode="auto">
          <a:xfrm>
            <a:off x="428171" y="1024007"/>
            <a:ext cx="8991600" cy="548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586740" y="1927860"/>
            <a:ext cx="3695700" cy="975360"/>
          </a:xfrm>
          <a:prstGeom prst="round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366260" y="2346960"/>
            <a:ext cx="670560" cy="4343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158740" y="2522220"/>
            <a:ext cx="355854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00FF"/>
                </a:solidFill>
              </a:rPr>
              <a:t>Исключены психозы и органические , включая симптоматические, психические расстройства</a:t>
            </a:r>
            <a:endParaRPr lang="ru-RU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№19 «Сведения о детях-инвалидах» 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15656" y="1288534"/>
            <a:ext cx="535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Внутриформенный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(Ф19, табл. 2000)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3300" y="1993900"/>
            <a:ext cx="767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cs typeface="Times New Roman"/>
              </a:rPr>
              <a:t>Данные</a:t>
            </a:r>
            <a:r>
              <a:rPr lang="ru-RU" dirty="0" smtClean="0">
                <a:cs typeface="Times New Roman"/>
              </a:rPr>
              <a:t> гр.4 по 13 стр. 1 = ∑ данных гр. 4 по 13 по строкам 20,30,40,50,60,70,80,90,100,110,120,130,140,150,160,170,180,190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29295" y="3245692"/>
            <a:ext cx="64188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Межтабличный контроль (Ф19, табл. 1000  и табл. 2000)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03300" y="3904734"/>
            <a:ext cx="767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cs typeface="Times New Roman"/>
              </a:rPr>
              <a:t>Данные</a:t>
            </a:r>
            <a:r>
              <a:rPr lang="ru-RU" dirty="0" smtClean="0">
                <a:cs typeface="Times New Roman"/>
              </a:rPr>
              <a:t> гр.4 </a:t>
            </a:r>
            <a:r>
              <a:rPr lang="ru-RU" b="1" dirty="0" smtClean="0">
                <a:cs typeface="Times New Roman"/>
              </a:rPr>
              <a:t>табл. 1000 </a:t>
            </a:r>
            <a:r>
              <a:rPr lang="ru-RU" dirty="0" smtClean="0">
                <a:cs typeface="Times New Roman"/>
              </a:rPr>
              <a:t>= </a:t>
            </a:r>
            <a:r>
              <a:rPr lang="ru-RU" b="1" dirty="0" smtClean="0">
                <a:cs typeface="Times New Roman"/>
              </a:rPr>
              <a:t>данным</a:t>
            </a:r>
            <a:r>
              <a:rPr lang="ru-RU" dirty="0" smtClean="0">
                <a:cs typeface="Times New Roman"/>
              </a:rPr>
              <a:t> стр. 1 </a:t>
            </a:r>
            <a:r>
              <a:rPr lang="ru-RU" b="1" dirty="0" smtClean="0">
                <a:cs typeface="Times New Roman"/>
              </a:rPr>
              <a:t>табл. 2000</a:t>
            </a:r>
          </a:p>
          <a:p>
            <a:r>
              <a:rPr lang="ru-RU" dirty="0" smtClean="0">
                <a:cs typeface="Times New Roman"/>
              </a:rPr>
              <a:t>Пример: табл. 1000 стр. 9 гр. 4 = табл. 2000 стр. 1 гр. 4 – мужчины 0-17 лет</a:t>
            </a:r>
          </a:p>
          <a:p>
            <a:r>
              <a:rPr lang="ru-RU" dirty="0" smtClean="0">
                <a:cs typeface="Times New Roman"/>
              </a:rPr>
              <a:t>табл. 1000 стр. 10 гр. 4 = табл. 2000 стр. 1 гр. 5 – женщины 0-17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28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/>
              <a:t>Форма №41 «Сведения о доме ребенка»</a:t>
            </a: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7029" y="2202651"/>
            <a:ext cx="89851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Дом ребенка является самостоятельной медицинской организацией, созданной для круглосуточного содержания, воспитания, оказания медицинской и социальной помощи, комплексной медико-психологической и педагогической реабилитации, защиты прав и законных интересов детей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рождения до четырехлетнего возраста включительно</a:t>
            </a:r>
            <a:r>
              <a:rPr lang="ru-RU" sz="2000" dirty="0"/>
              <a:t>, оставшихся без попечения родителей, а также детей, имеющих родителей (законных представителей) и временно помещенных в дом ребенка в соответствии с законодательством Российской Федерации (далее - дети</a:t>
            </a:r>
            <a:r>
              <a:rPr lang="ru-RU" sz="2000" dirty="0" smtClean="0"/>
              <a:t>).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Дети </a:t>
            </a:r>
            <a:r>
              <a:rPr lang="ru-RU" sz="2000" dirty="0"/>
              <a:t>с органическими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поражениями центральной нервной системы </a:t>
            </a:r>
            <a:r>
              <a:rPr lang="ru-RU" sz="2000" dirty="0"/>
              <a:t>с нарушением психики, дефектами умственного и физического развития с рождения до четырехлетнего возраста включительно (до достижении четырехлетнего возраста - по решению медико-психолого-педагогической комиссии) содержатся в специализированных группах дома ребенка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88687" y="886207"/>
            <a:ext cx="9492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Министерства здравоохранения и социального развития РФ от 12 апреля 2012 г. N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344н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"Об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утверждении Типового положения о доме ребенка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Федеральное государственное бюджетное учреждение «Центральный научно-исследовательский институт организации и информатизации здравоохранения» Министерства здравоохранения Российской Федерации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412"/>
          <a:stretch/>
        </p:blipFill>
        <p:spPr bwMode="auto">
          <a:xfrm>
            <a:off x="0" y="6128724"/>
            <a:ext cx="741084" cy="729276"/>
          </a:xfrm>
          <a:prstGeom prst="rect">
            <a:avLst/>
          </a:prstGeom>
          <a:noFill/>
          <a:ln>
            <a:noFill/>
          </a:ln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04" y="113270"/>
            <a:ext cx="9359089" cy="780375"/>
          </a:xfr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/>
              <a:t>Форма №41 «Сведения о доме ребенка»</a:t>
            </a:r>
            <a:endParaRPr lang="ru-RU" sz="2800" b="1" dirty="0"/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971600" y="-27384"/>
            <a:ext cx="1428750" cy="1444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2249-0E77-4C2B-98F8-5713E4F4937E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41084" y="1076208"/>
            <a:ext cx="84860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осталась без изменений.</a:t>
            </a:r>
          </a:p>
          <a:p>
            <a:endParaRPr lang="ru-RU" dirty="0" smtClean="0"/>
          </a:p>
          <a:p>
            <a:r>
              <a:rPr lang="ru-RU" dirty="0" smtClean="0"/>
              <a:t>Заполняются полностью 2 разреза формы:</a:t>
            </a:r>
          </a:p>
          <a:p>
            <a:pPr>
              <a:buFontTx/>
              <a:buChar char="-"/>
            </a:pPr>
            <a:r>
              <a:rPr lang="ru-RU" dirty="0" smtClean="0"/>
              <a:t> по всем домам ребенка 4101,</a:t>
            </a:r>
          </a:p>
          <a:p>
            <a:pPr>
              <a:buFontTx/>
              <a:buChar char="-"/>
            </a:pPr>
            <a:r>
              <a:rPr lang="ru-RU" dirty="0" smtClean="0"/>
              <a:t> в том числе по домам ребенка для детей с поражением ЦНС 4102</a:t>
            </a:r>
          </a:p>
          <a:p>
            <a:r>
              <a:rPr lang="ru-RU" dirty="0" smtClean="0"/>
              <a:t>В случае отсутствия сведений по разрезу (учреждений подобного рода)  необходимо предоставить «нулевые» формы, подписанных руководителем органа управления здравоохранением. 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Данные 4101 должно быть больше данных 4102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/>
              <a:t>Табл. 2100 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Количество штатных и занятых ставок – представляется число, кратное 0,25.</a:t>
            </a:r>
          </a:p>
          <a:p>
            <a:r>
              <a:rPr lang="ru-RU" dirty="0" smtClean="0"/>
              <a:t>- Данные гр. 3 стр. 1-4 = гр. 4+гр.5+гр.6+гр.7 стр. 1-4 </a:t>
            </a:r>
          </a:p>
          <a:p>
            <a:r>
              <a:rPr lang="ru-RU" b="1" dirty="0" err="1" smtClean="0"/>
              <a:t>Межформенный</a:t>
            </a:r>
            <a:r>
              <a:rPr lang="ru-RU" b="1" dirty="0" smtClean="0"/>
              <a:t> контроль  ф№47 табл. 1800 </a:t>
            </a:r>
            <a:r>
              <a:rPr lang="ru-RU" dirty="0" smtClean="0"/>
              <a:t>стр. 9 «Дома ребенка»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Табл. 2120</a:t>
            </a:r>
          </a:p>
          <a:p>
            <a:r>
              <a:rPr lang="ru-RU" dirty="0" smtClean="0"/>
              <a:t> - Количество детей-инвалидов должно соответствовать </a:t>
            </a:r>
            <a:r>
              <a:rPr lang="ru-RU" u="sng" dirty="0" smtClean="0"/>
              <a:t>форме 19.</a:t>
            </a:r>
          </a:p>
          <a:p>
            <a:pPr>
              <a:buFontTx/>
              <a:buChar char="-"/>
            </a:pPr>
            <a:r>
              <a:rPr lang="ru-RU" dirty="0" smtClean="0"/>
              <a:t>Должно прослеживаться движение контингента по всем трем строкам.</a:t>
            </a:r>
          </a:p>
          <a:p>
            <a:r>
              <a:rPr lang="ru-RU" u="sng" dirty="0" smtClean="0"/>
              <a:t> в случае  несоответствия представляется пояснительная записка.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4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5901</TotalTime>
  <Words>1847</Words>
  <Application>Microsoft Office PowerPoint</Application>
  <PresentationFormat>Лист A4 (210x297 мм)</PresentationFormat>
  <Paragraphs>166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Формы ФСН №19, №41, №54 за 2016 год</vt:lpstr>
      <vt:lpstr>Форма №19 «Сведения о детях-инвалидах» </vt:lpstr>
      <vt:lpstr>Форма №19 «Сведения о детях-инвалидах» </vt:lpstr>
      <vt:lpstr>Форма №19 «Сведения о детях-инвалидах» </vt:lpstr>
      <vt:lpstr>Форма №19 «Сведения о детях-инвалидах»</vt:lpstr>
      <vt:lpstr>Форма №19 «Сведения о детях-инвалидах» </vt:lpstr>
      <vt:lpstr>Форма №19 «Сведения о детях-инвалидах» </vt:lpstr>
      <vt:lpstr>Форма №41 «Сведения о доме ребенка»</vt:lpstr>
      <vt:lpstr>Форма №41 «Сведения о доме ребенка»</vt:lpstr>
      <vt:lpstr>Форма №41 «Сведения о доме ребенка»</vt:lpstr>
      <vt:lpstr>Форма №54 «Отчет врача детского дома, школы-интерната о лечебно-профилактической помощи воспитанникам» </vt:lpstr>
      <vt:lpstr>Форма №54 «Отчет врача детского дома, школы-интерната о лечебно-профилактической помощи воспитанникам»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С. Сошников</dc:creator>
  <cp:lastModifiedBy>Марина Ефремова</cp:lastModifiedBy>
  <cp:revision>396</cp:revision>
  <cp:lastPrinted>2016-12-12T22:59:58Z</cp:lastPrinted>
  <dcterms:created xsi:type="dcterms:W3CDTF">2014-09-30T10:01:07Z</dcterms:created>
  <dcterms:modified xsi:type="dcterms:W3CDTF">2016-12-15T13:12:53Z</dcterms:modified>
</cp:coreProperties>
</file>