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39"/>
  </p:notesMasterIdLst>
  <p:sldIdLst>
    <p:sldId id="722" r:id="rId2"/>
    <p:sldId id="807" r:id="rId3"/>
    <p:sldId id="653" r:id="rId4"/>
    <p:sldId id="654" r:id="rId5"/>
    <p:sldId id="655" r:id="rId6"/>
    <p:sldId id="532" r:id="rId7"/>
    <p:sldId id="533" r:id="rId8"/>
    <p:sldId id="534" r:id="rId9"/>
    <p:sldId id="808" r:id="rId10"/>
    <p:sldId id="809" r:id="rId11"/>
    <p:sldId id="569" r:id="rId12"/>
    <p:sldId id="572" r:id="rId13"/>
    <p:sldId id="574" r:id="rId14"/>
    <p:sldId id="575" r:id="rId15"/>
    <p:sldId id="576" r:id="rId16"/>
    <p:sldId id="586" r:id="rId17"/>
    <p:sldId id="801" r:id="rId18"/>
    <p:sldId id="802" r:id="rId19"/>
    <p:sldId id="803" r:id="rId20"/>
    <p:sldId id="804" r:id="rId21"/>
    <p:sldId id="805" r:id="rId22"/>
    <p:sldId id="818" r:id="rId23"/>
    <p:sldId id="806" r:id="rId24"/>
    <p:sldId id="822" r:id="rId25"/>
    <p:sldId id="820" r:id="rId26"/>
    <p:sldId id="577" r:id="rId27"/>
    <p:sldId id="811" r:id="rId28"/>
    <p:sldId id="578" r:id="rId29"/>
    <p:sldId id="579" r:id="rId30"/>
    <p:sldId id="580" r:id="rId31"/>
    <p:sldId id="581" r:id="rId32"/>
    <p:sldId id="582" r:id="rId33"/>
    <p:sldId id="813" r:id="rId34"/>
    <p:sldId id="585" r:id="rId35"/>
    <p:sldId id="589" r:id="rId36"/>
    <p:sldId id="590" r:id="rId37"/>
    <p:sldId id="50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FF33"/>
    <a:srgbClr val="CC0066"/>
    <a:srgbClr val="FF9933"/>
    <a:srgbClr val="990033"/>
    <a:srgbClr val="8744AC"/>
    <a:srgbClr val="FFCC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3705" autoAdjust="0"/>
  </p:normalViewPr>
  <p:slideViewPr>
    <p:cSldViewPr>
      <p:cViewPr varScale="1">
        <p:scale>
          <a:sx n="97" d="100"/>
          <a:sy n="97" d="100"/>
        </p:scale>
        <p:origin x="45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318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0D0DC4-3897-44E8-B166-BBD0285C79BD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4FE1A5-C41B-477A-A0C5-59F1D97DE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44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274C8-9C40-4C9A-8D3F-2FD541EE25D1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2867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D7C4CF9-D837-4125-8AD8-C72947461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3F393-83FD-402B-B04B-00AF15E3F5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3B10A-5117-4B5D-BEEC-D537DE147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0BDA647-2EF5-40A4-9449-209029B32C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C03F3-70AA-4DD8-9BE4-6FE679A084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5AB6C-AAF7-4FD7-9A5D-C5C97F6730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30FC8DC-B3AD-4284-A909-87D0D6EEFF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EE954-D48D-4CFA-9ACE-DF52F8ED1A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681FD-9B71-492C-B812-5E31F14ED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31F4C-F334-4B0B-B941-FFB973C859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51C2E-58A1-42CF-88A4-CAB17B4E2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90757A0-B4A7-4484-99AE-EE4FC03C6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10mkb.ru/articles.php-path=base-block16-block1-block2.htm" TargetMode="External"/><Relationship Id="rId2" Type="http://schemas.openxmlformats.org/officeDocument/2006/relationships/hyperlink" Target="http://10mkb.ru/articles.php-path=base-block16-block1-block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0mkb.ru/articles.php-path=base-block16-block1-block5.htm" TargetMode="External"/><Relationship Id="rId5" Type="http://schemas.openxmlformats.org/officeDocument/2006/relationships/hyperlink" Target="http://10mkb.ru/articles.php-path=base-block16-block1-block4.htm" TargetMode="External"/><Relationship Id="rId4" Type="http://schemas.openxmlformats.org/officeDocument/2006/relationships/hyperlink" Target="http://10mkb.ru/articles.php-path=base-block16-block1-block3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905000"/>
            <a:ext cx="7848600" cy="2514600"/>
          </a:xfrm>
        </p:spPr>
        <p:txBody>
          <a:bodyPr/>
          <a:lstStyle/>
          <a:p>
            <a:pPr algn="r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Заболеваемость населения</a:t>
            </a:r>
            <a:b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676400"/>
            <a:ext cx="7848600" cy="25146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ФСН №12 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«Сведения о числе заболеваний, зарегистрированных у пациентов, проживающих в районе обслуживания медицинской организации»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338"/>
            <a:ext cx="4572000" cy="64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9650"/>
            <a:ext cx="4572001" cy="64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505200"/>
            <a:ext cx="4419600" cy="1981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Форма ФСН №12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«Сведения о числе заболеваний, зарегистрированных у пациентов, проживающих в районе обслуживания медицинской организации»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066800"/>
            <a:ext cx="77708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200" kern="0" dirty="0" smtClean="0">
                <a:cs typeface="+mn-cs"/>
              </a:rPr>
              <a:t>с</a:t>
            </a: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оставляется всеми медицинскими организациями, входящими в номенклатуру медицинских организаций, оказывающих медицинскую помощь в амбулаторных условиях (приказ МЗ РФ №529н от 06.08.2013 г.);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200" kern="0" dirty="0" smtClean="0">
                <a:cs typeface="+mn-cs"/>
              </a:rPr>
              <a:t>при наличии у юридического лица обособленных подразделений Форма заполняется как по каждому обособленному подразделению, так и по юридическому лицу без этих обособленных подразделений;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u-RU" sz="2200" kern="0" dirty="0" smtClean="0"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200" kern="0" dirty="0" smtClean="0"/>
              <a:t>обособленное</a:t>
            </a: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подразделение – любое территориально обособленное подразделение, по месту нахождения которого оборудованы стационарные рабочие места (не зависимо от наделенных полномочий и от того, отражено это в учредительных документах или нет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143000"/>
            <a:ext cx="77708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в Форму не включают сведения о заболеваниях с кодами по МКБ-10, отмеченных звездочкой (*);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u-RU" sz="2300" kern="0" dirty="0" smtClean="0"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в Форму включают один раз в год сведения об основном, фоновом, конкурирующем и сопутствующем заболеваниях;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сведения об осложнениях основного и других заболеваний в Форму не включают;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пациенты, имеющие два и более заболевания, показываются по соответствующим строкам по числу выявленных и зарегистрированных заболеваний</a:t>
            </a:r>
            <a:endParaRPr kumimoji="0" lang="ru-RU" sz="2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295400"/>
            <a:ext cx="7770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в таблицы 1000, 2000, 3000 и 4000 по соответствующим строкам включают сведения о заболеваниях, зарегистрированных у пациентов впервые в жизни (графа 9), впервые в жизни и повторно (графа 4) один раз в году;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u-RU" sz="2300" kern="0" dirty="0" smtClean="0"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также включают число заболеваний у пациентов, состоящих под диспансерным наблюдением на конец отчетного года по соответствующему заболеванию (графа 15);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u-RU" sz="2300" kern="0" dirty="0" smtClean="0"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в графе 8 отмечают, сколько пациентов с заболеваниями взято под диспансерное наблюдение из графы 4  </a:t>
            </a:r>
            <a:endParaRPr kumimoji="0" lang="ru-RU" sz="2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 (структура)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143000"/>
            <a:ext cx="77708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ru-RU" sz="2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1850" y="1752600"/>
            <a:ext cx="77708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800" b="1" u="sng" kern="0" dirty="0" smtClean="0">
                <a:cs typeface="+mn-cs"/>
              </a:rPr>
              <a:t>Информация формируется в двух разрезах: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3400" b="1" kern="0" dirty="0" smtClean="0">
              <a:cs typeface="+mn-cs"/>
            </a:endParaRPr>
          </a:p>
          <a:p>
            <a:pPr algn="ctr">
              <a:buFont typeface="Wingdings 2" pitchFamily="18" charset="2"/>
              <a:buNone/>
            </a:pPr>
            <a:r>
              <a:rPr lang="ru-RU" sz="3400" dirty="0" smtClean="0">
                <a:cs typeface="Times New Roman" pitchFamily="18" charset="0"/>
              </a:rPr>
              <a:t>0 – заболеваемость всего населения субъекта РФ;</a:t>
            </a:r>
          </a:p>
          <a:p>
            <a:pPr algn="ctr">
              <a:buFont typeface="Wingdings 2" pitchFamily="18" charset="2"/>
              <a:buNone/>
            </a:pPr>
            <a:endParaRPr lang="ru-RU" sz="3400" dirty="0" smtClean="0"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400" dirty="0" smtClean="0">
                <a:cs typeface="Times New Roman" pitchFamily="18" charset="0"/>
              </a:rPr>
              <a:t>1 – заболеваемость сельского населения субъекта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 (структура)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143000"/>
            <a:ext cx="77708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ru-RU" sz="2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1850" y="1295400"/>
            <a:ext cx="7770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300" b="1" kern="0" dirty="0" smtClean="0">
                <a:cs typeface="+mn-cs"/>
              </a:rPr>
              <a:t>Информация формируется по следующим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300" b="1" kern="0" dirty="0" smtClean="0">
                <a:cs typeface="+mn-cs"/>
              </a:rPr>
              <a:t>возрастным группам (</a:t>
            </a:r>
            <a:r>
              <a:rPr lang="ru-RU" sz="2300" b="1" kern="0" dirty="0" smtClean="0">
                <a:solidFill>
                  <a:srgbClr val="FF0000"/>
                </a:solidFill>
                <a:cs typeface="+mn-cs"/>
              </a:rPr>
              <a:t>6 разделов</a:t>
            </a:r>
            <a:r>
              <a:rPr lang="ru-RU" sz="2300" b="1" kern="0" dirty="0" smtClean="0">
                <a:cs typeface="+mn-cs"/>
              </a:rPr>
              <a:t>):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2300" b="1" kern="0" dirty="0" smtClean="0"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>
                <a:cs typeface="+mn-cs"/>
              </a:rPr>
              <a:t>Дети (0-14 лет включительно) </a:t>
            </a:r>
            <a:r>
              <a:rPr lang="en-US" sz="2300" kern="0" dirty="0" smtClean="0">
                <a:cs typeface="+mn-cs"/>
              </a:rPr>
              <a:t>[</a:t>
            </a:r>
            <a:r>
              <a:rPr lang="ru-RU" sz="2300" kern="0" dirty="0" smtClean="0">
                <a:cs typeface="+mn-cs"/>
              </a:rPr>
              <a:t>1000, 1001, 1002, 1100</a:t>
            </a:r>
            <a:r>
              <a:rPr lang="en-US" sz="2300" kern="0" dirty="0" smtClean="0">
                <a:cs typeface="+mn-cs"/>
              </a:rPr>
              <a:t>]</a:t>
            </a:r>
            <a:r>
              <a:rPr lang="ru-RU" sz="2300" kern="0" dirty="0" smtClean="0">
                <a:cs typeface="+mn-cs"/>
              </a:rPr>
              <a:t>;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>
                <a:cs typeface="+mn-cs"/>
              </a:rPr>
              <a:t>Дети первого года жизни</a:t>
            </a:r>
            <a:r>
              <a:rPr lang="en-US" sz="2300" kern="0" dirty="0" smtClean="0"/>
              <a:t> [</a:t>
            </a:r>
            <a:r>
              <a:rPr lang="ru-RU" sz="2300" kern="0" dirty="0" smtClean="0"/>
              <a:t>1500, 1600, 1650, 1700, 1800, 1900</a:t>
            </a:r>
            <a:r>
              <a:rPr lang="en-US" sz="2300" kern="0" dirty="0" smtClean="0"/>
              <a:t>]</a:t>
            </a:r>
            <a:r>
              <a:rPr lang="ru-RU" sz="2300" kern="0" dirty="0" smtClean="0"/>
              <a:t> </a:t>
            </a:r>
            <a:r>
              <a:rPr lang="ru-RU" sz="2300" b="1" kern="0" dirty="0" smtClean="0">
                <a:solidFill>
                  <a:srgbClr val="FF0000"/>
                </a:solidFill>
              </a:rPr>
              <a:t>НОВЫЙ РАЗДЕЛ!!!</a:t>
            </a:r>
            <a:r>
              <a:rPr lang="ru-RU" sz="2300" kern="0" dirty="0" smtClean="0"/>
              <a:t>;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/>
              <a:t>Дети (15-17 лет включительно)</a:t>
            </a:r>
            <a:r>
              <a:rPr lang="en-US" sz="2300" kern="0" dirty="0" smtClean="0"/>
              <a:t> [</a:t>
            </a:r>
            <a:r>
              <a:rPr lang="ru-RU" sz="2300" kern="0" dirty="0" smtClean="0"/>
              <a:t>2000, 2001, 2100</a:t>
            </a:r>
            <a:r>
              <a:rPr lang="en-US" sz="2300" kern="0" dirty="0" smtClean="0"/>
              <a:t>]</a:t>
            </a:r>
            <a:r>
              <a:rPr lang="ru-RU" sz="2300" kern="0" dirty="0" smtClean="0"/>
              <a:t>;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/>
              <a:t>Взрослые 18 лет и более </a:t>
            </a:r>
            <a:r>
              <a:rPr lang="en-US" sz="2300" kern="0" dirty="0" smtClean="0"/>
              <a:t>[</a:t>
            </a:r>
            <a:r>
              <a:rPr lang="ru-RU" sz="2300" kern="0" dirty="0" smtClean="0"/>
              <a:t>3000, 3002, 3100</a:t>
            </a:r>
            <a:r>
              <a:rPr lang="en-US" sz="2300" kern="0" dirty="0" smtClean="0"/>
              <a:t>]</a:t>
            </a:r>
            <a:r>
              <a:rPr lang="ru-RU" sz="2300" kern="0" dirty="0" smtClean="0"/>
              <a:t>;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/>
              <a:t>Взрослые старше трудоспособного возраста (с 55 лет у женщин и 60 лет у мужчин) </a:t>
            </a:r>
            <a:r>
              <a:rPr lang="en-US" sz="2300" kern="0" dirty="0" smtClean="0"/>
              <a:t>[</a:t>
            </a:r>
            <a:r>
              <a:rPr lang="ru-RU" sz="2300" kern="0" dirty="0" smtClean="0"/>
              <a:t>4000, 4001, 4100</a:t>
            </a:r>
            <a:r>
              <a:rPr lang="en-US" sz="2300" kern="0" dirty="0" smtClean="0"/>
              <a:t>]</a:t>
            </a:r>
            <a:r>
              <a:rPr lang="ru-RU" sz="2300" kern="0" dirty="0" smtClean="0"/>
              <a:t>;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/>
              <a:t>Диспансеризация студентов высших учебных заведений </a:t>
            </a:r>
            <a:r>
              <a:rPr lang="en-US" sz="2300" kern="0" dirty="0" smtClean="0"/>
              <a:t>[</a:t>
            </a:r>
            <a:r>
              <a:rPr lang="ru-RU" sz="2300" kern="0" dirty="0" smtClean="0"/>
              <a:t>5000, 5100</a:t>
            </a:r>
            <a:r>
              <a:rPr lang="en-US" sz="2300" kern="0" dirty="0" smtClean="0"/>
              <a:t>]</a:t>
            </a:r>
            <a:endParaRPr lang="ru-RU" sz="2300" kern="0" dirty="0" smtClean="0">
              <a:cs typeface="+mn-cs"/>
            </a:endParaRPr>
          </a:p>
          <a:p>
            <a:pPr algn="just">
              <a:buFont typeface="Wingdings 2" pitchFamily="18" charset="2"/>
              <a:buNone/>
            </a:pPr>
            <a:endParaRPr lang="ru-RU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 (структура)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7082"/>
            <a:ext cx="9144000" cy="267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419600" y="2209800"/>
            <a:ext cx="914400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276600" y="4038600"/>
            <a:ext cx="22860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 (структура)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891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72000"/>
            <a:ext cx="912135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3403600"/>
            <a:ext cx="8839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u="sng" noProof="0" dirty="0" smtClean="0"/>
              <a:t>Контроль «девушек»:</a:t>
            </a:r>
          </a:p>
          <a:p>
            <a:pPr lvl="0" algn="ctr"/>
            <a:r>
              <a:rPr kumimoji="0" lang="ru-RU" sz="1600" b="1" i="0" u="none" strike="noStrike" kern="0" cap="none" spc="0" normalizeH="0" baseline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«всего» (гр.4) – «из</a:t>
            </a:r>
            <a:r>
              <a:rPr kumimoji="0" lang="ru-RU" sz="1600" b="1" i="0" u="none" strike="noStrike" kern="0" cap="none" spc="0" normalizeH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 них: юноши» (гр.7) = «всего девушки»;</a:t>
            </a:r>
          </a:p>
          <a:p>
            <a:pPr lvl="0" algn="ctr"/>
            <a:r>
              <a:rPr lang="ru-RU" sz="1600" b="1" kern="0" dirty="0" smtClean="0">
                <a:ea typeface="+mj-ea"/>
                <a:cs typeface="+mj-cs"/>
              </a:rPr>
              <a:t>«с впервые в жизни …» (гр.9) – «из заболеваний … юноши» (гр.13) = «девушки впервые»</a:t>
            </a:r>
          </a:p>
          <a:p>
            <a:pPr lvl="0" algn="ctr"/>
            <a:r>
              <a:rPr lang="ru-RU" sz="1600" b="1" kern="0" dirty="0" smtClean="0">
                <a:ea typeface="+mj-ea"/>
                <a:cs typeface="+mj-cs"/>
              </a:rPr>
              <a:t> Итого: </a:t>
            </a:r>
            <a:r>
              <a:rPr lang="ru-RU" sz="1600" b="1" kern="0" dirty="0" smtClean="0"/>
              <a:t>«всего девушки» - «</a:t>
            </a:r>
            <a:r>
              <a:rPr lang="ru-RU" sz="1600" b="1" kern="0" dirty="0" err="1" smtClean="0"/>
              <a:t>девушки</a:t>
            </a:r>
            <a:r>
              <a:rPr lang="ru-RU" sz="1600" b="1" kern="0" dirty="0" smtClean="0"/>
              <a:t> впервые» - не должно быть отрицательных значений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05600" y="2590800"/>
            <a:ext cx="5334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 (структура)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43038"/>
            <a:ext cx="8839200" cy="22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3632200"/>
            <a:ext cx="8839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800" b="1" u="sng" noProof="0" dirty="0" smtClean="0"/>
              <a:t>Контроль «</a:t>
            </a:r>
            <a:r>
              <a:rPr lang="ru-RU" sz="1800" b="1" u="sng" noProof="0" dirty="0" err="1" smtClean="0"/>
              <a:t>врослых</a:t>
            </a:r>
            <a:r>
              <a:rPr lang="ru-RU" sz="1800" b="1" u="sng" noProof="0" dirty="0" smtClean="0"/>
              <a:t>»:</a:t>
            </a:r>
          </a:p>
          <a:p>
            <a:pPr lvl="0" algn="ctr"/>
            <a:r>
              <a:rPr kumimoji="0" lang="ru-RU" sz="1800" b="1" i="0" u="none" strike="noStrike" kern="0" cap="none" spc="0" normalizeH="0" baseline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Значения в </a:t>
            </a:r>
            <a:r>
              <a:rPr kumimoji="0" lang="ru-RU" sz="1800" b="1" i="0" u="none" strike="noStrike" kern="0" cap="none" spc="0" normalizeH="0" baseline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графоклетках</a:t>
            </a:r>
            <a:r>
              <a:rPr kumimoji="0" lang="ru-RU" sz="1800" b="1" i="0" u="none" strike="noStrike" kern="0" cap="none" spc="0" normalizeH="0" baseline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 т. 4000 не могут быть больше, чем в соответствующих </a:t>
            </a:r>
            <a:r>
              <a:rPr kumimoji="0" lang="ru-RU" sz="1800" b="1" i="0" u="none" strike="noStrike" kern="0" cap="none" spc="0" normalizeH="0" baseline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графоклетках</a:t>
            </a:r>
            <a:r>
              <a:rPr kumimoji="0" lang="ru-RU" sz="1800" b="1" i="0" u="none" strike="noStrike" kern="0" cap="none" spc="0" normalizeH="0" baseline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 т. 3000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5073650"/>
            <a:ext cx="62103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275513" cy="9398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</a:rPr>
              <a:t>Заболеваемость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1600200"/>
            <a:ext cx="7770813" cy="2486025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None/>
            </a:pPr>
            <a:r>
              <a:rPr lang="ru-RU" sz="2600" dirty="0" smtClean="0">
                <a:solidFill>
                  <a:srgbClr val="320E04"/>
                </a:solidFill>
                <a:latin typeface="Times New Roman" pitchFamily="18" charset="0"/>
              </a:rPr>
              <a:t>– важнейший показатель состояния общественного здоровья, характеризующий </a:t>
            </a:r>
            <a:r>
              <a:rPr lang="ru-RU" sz="2600" b="1" dirty="0" smtClean="0">
                <a:solidFill>
                  <a:srgbClr val="320E04"/>
                </a:solidFill>
                <a:latin typeface="Times New Roman" pitchFamily="18" charset="0"/>
              </a:rPr>
              <a:t>распространенность, структуру и динамику зарегистрированных врачами болезней</a:t>
            </a:r>
            <a:r>
              <a:rPr lang="ru-RU" sz="2600" dirty="0" smtClean="0">
                <a:solidFill>
                  <a:srgbClr val="320E04"/>
                </a:solidFill>
                <a:latin typeface="Times New Roman" pitchFamily="18" charset="0"/>
              </a:rPr>
              <a:t> среди населения в целом или в отдельных его группах (возрастных, половых, территориальных, профессиональных и др.) и </a:t>
            </a:r>
            <a:r>
              <a:rPr lang="ru-RU" sz="2600" b="1" dirty="0" smtClean="0">
                <a:solidFill>
                  <a:srgbClr val="320E04"/>
                </a:solidFill>
                <a:latin typeface="Times New Roman" pitchFamily="18" charset="0"/>
              </a:rPr>
              <a:t>служащий одним из критериев оценки работы</a:t>
            </a:r>
            <a:r>
              <a:rPr lang="ru-RU" sz="2600" dirty="0" smtClean="0">
                <a:solidFill>
                  <a:srgbClr val="320E04"/>
                </a:solidFill>
                <a:latin typeface="Times New Roman" pitchFamily="18" charset="0"/>
              </a:rPr>
              <a:t> врача, медицинского учреждения, органа здравоохранения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14874"/>
            <a:ext cx="8534400" cy="153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 (структура)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78313"/>
            <a:ext cx="8515350" cy="100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28600" y="2971800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475" y="3799778"/>
            <a:ext cx="8518525" cy="115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28600" y="4038600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181600" y="3505200"/>
            <a:ext cx="25146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088038"/>
            <a:ext cx="8610600" cy="9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28600" y="5029200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600" b="1" dirty="0" smtClean="0"/>
              <a:t>Форма ФСН №12 (структура)</a:t>
            </a:r>
            <a:endParaRPr kumimoji="0" lang="ru-RU" sz="26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4267200"/>
            <a:ext cx="86868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620000" cy="56022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Указаниями по заполнению формы федерального статистического наблюдения №12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таблицы формы заполняются по всем </a:t>
            </a:r>
            <a:b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строкам и графам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6021388"/>
            <a:ext cx="8229600" cy="104775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Некоторые условия контроля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337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Обязательно проводить 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внутриформенный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межформенный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 и межгодовой контроли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373688"/>
            <a:ext cx="6400800" cy="265112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4608513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Исключение: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строка 10.4.1.1 –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I20.0 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нестабильная стенокардия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заполняется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физическим лицам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графы 4 и 7 ?????????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5876925"/>
            <a:ext cx="8229600" cy="249238"/>
          </a:xfrm>
        </p:spPr>
        <p:txBody>
          <a:bodyPr>
            <a:normAutofit fontScale="32500" lnSpcReduction="20000"/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524000"/>
            <a:ext cx="77708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600" kern="0" noProof="0" dirty="0" smtClean="0">
                <a:cs typeface="+mn-cs"/>
              </a:rPr>
              <a:t>повторно возникающие в течение года острые пневмонии, острая ревматическая лихорадка, острые и повторные инфаркты миокарда, острые нарушения мозгового кровообращения регистрируются как острые со знаком (+);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60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600" kern="0" noProof="0" dirty="0" smtClean="0">
                <a:cs typeface="+mn-cs"/>
              </a:rPr>
              <a:t>по строкам, соответствующим указанным патологическим состояниям графы 4 (всего) и 9 (впервые) таблиц 1000, 1500, 2000, 3000, 4000 д.б. равны </a:t>
            </a:r>
            <a:endParaRPr kumimoji="0" lang="ru-RU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62400" y="3352800"/>
            <a:ext cx="2514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 = ВПЕРВЫЕ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>
            <a:off x="4419600" y="2895600"/>
            <a:ext cx="8001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7" idx="4"/>
          </p:cNvCxnSpPr>
          <p:nvPr/>
        </p:nvCxnSpPr>
        <p:spPr>
          <a:xfrm flipV="1">
            <a:off x="4419600" y="4800600"/>
            <a:ext cx="8001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4"/>
          </p:cNvCxnSpPr>
          <p:nvPr/>
        </p:nvCxnSpPr>
        <p:spPr>
          <a:xfrm flipH="1" flipV="1">
            <a:off x="5219700" y="4800600"/>
            <a:ext cx="8001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181600" y="2895600"/>
            <a:ext cx="7620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305800" y="32766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00400" y="32766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295400"/>
            <a:ext cx="7770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200" kern="0" dirty="0" smtClean="0"/>
              <a:t>пациенты</a:t>
            </a: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с острыми пневмониями наблюдаются в течение 6 месяцев, а затем снимаются с диспансерного учета (графа 15 – заболевшие во втором полугодии);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200" kern="0" dirty="0" smtClean="0">
                <a:cs typeface="+mn-cs"/>
              </a:rPr>
              <a:t>пациенты с острыми, повторными инфарктами миокарда и острыми нарушениями мозгового кровообращения наблюдаются в течение 28-30 дней, </a:t>
            </a:r>
            <a:r>
              <a:rPr lang="ru-RU" sz="2200" kern="0" dirty="0" smtClean="0"/>
              <a:t>а затем снимаются с диспансерного учета (графа 15 – заболевшие в декабре месяце);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200" kern="0" dirty="0" smtClean="0"/>
              <a:t>пациенты</a:t>
            </a:r>
            <a:r>
              <a:rPr lang="ru-RU" sz="2200" kern="0" noProof="0" dirty="0" smtClean="0">
                <a:cs typeface="+mn-cs"/>
              </a:rPr>
              <a:t> с </a:t>
            </a:r>
            <a:r>
              <a:rPr lang="ru-RU" sz="2200" kern="0" dirty="0" smtClean="0">
                <a:cs typeface="+mn-cs"/>
              </a:rPr>
              <a:t>острой ревматической лихорадкой наблюдаются в течение 3-х месяцев, </a:t>
            </a:r>
            <a:r>
              <a:rPr lang="ru-RU" sz="2200" kern="0" dirty="0" smtClean="0"/>
              <a:t>а затем снимаются с диспансерного учета (графа 15 – заболевшие в четвертом квартале)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295400"/>
            <a:ext cx="77708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500" dirty="0" smtClean="0"/>
              <a:t>некоторые острые заболевания (острый отит, острый миокардит, острые респираторные инфекции верхних и нижних дыхательных путей, грипп, травмы, за исключением последствий) регистрируются столько раз, сколько они возникают в течение отчетного года, при этом графа «Всего» должна быть равна графе «Зарегистрировано впервые» по соответствующим строкам;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500" dirty="0" smtClean="0"/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500" kern="0" noProof="0" dirty="0" smtClean="0">
                <a:cs typeface="+mn-cs"/>
              </a:rPr>
              <a:t>при</a:t>
            </a:r>
            <a:r>
              <a:rPr kumimoji="0" lang="ru-RU" sz="25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500" dirty="0" smtClean="0">
                <a:cs typeface="Times New Roman" pitchFamily="18" charset="0"/>
              </a:rPr>
              <a:t>обострении хронических заболеваний регистрируют эти хронические заболевания, а не их острые формы</a:t>
            </a:r>
            <a:endParaRPr kumimoji="0" lang="ru-RU" sz="25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275513" cy="9398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</a:rPr>
              <a:t>Заболеваемость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1400175"/>
            <a:ext cx="7770813" cy="2486025"/>
          </a:xfrm>
        </p:spPr>
        <p:txBody>
          <a:bodyPr>
            <a:normAutofit fontScale="77500" lnSpcReduction="20000"/>
          </a:bodyPr>
          <a:lstStyle/>
          <a:p>
            <a:pPr marL="0" indent="0"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собственно заболеваемость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(первичная заболеваемость) — совокупность новых, нигде ранее не учтенных и впервые в данном календарном году выявленных среди населения заболеваний;</a:t>
            </a:r>
          </a:p>
          <a:p>
            <a:pPr marL="0" indent="0" algn="just" eaLnBrk="1" hangingPunct="1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болезненность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(распространенность заболеваний) — совокупность всех имеющихся среди населения заболеваний, как впервые определенных в данном календарном году, так и зарегистрированных в предыдущие годы, по поводу которых больные вновь обратились за медпомощью в данном году (накопленная заболеваемость) </a:t>
            </a:r>
            <a:r>
              <a:rPr lang="ru-RU" sz="2400" b="1" dirty="0" smtClean="0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600200"/>
            <a:ext cx="77708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dirty="0" smtClean="0"/>
              <a:t>т.к. продолжительность стенокардии в МКБ-10 не определена, стенокардия регистрируется как самостоятельное заболевание, впервые выявленное – первый раз в жизни, а затем – один раз в год со знаком (–)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600" dirty="0" smtClean="0"/>
          </a:p>
          <a:p>
            <a:pPr marL="342900" lvl="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600" b="1" dirty="0" smtClean="0">
                <a:solidFill>
                  <a:srgbClr val="FF0000"/>
                </a:solidFill>
              </a:rPr>
              <a:t>Случаи приступов стенокардии при атеросклеротической болезни сердца как самостоятельные заболевания не регистрируются!!!</a:t>
            </a:r>
            <a:endParaRPr kumimoji="0" lang="ru-RU" sz="2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600200"/>
            <a:ext cx="77708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800" dirty="0" smtClean="0"/>
              <a:t>отдельные состояния, возникающие в перинатальном периоде у детей регистрируются как острые (графа «Всего» должна быть равна графе «Зарегистрировано впервые»), дети наблюдаются в течение 1 месяца, поэтому в графе «Состоит под диспансерным наблюдением» на конец отчетного периода показывают только тех детей, у которых эти состояния развились в декабре месяце отчетного года</a:t>
            </a:r>
            <a:endParaRPr kumimoji="0" lang="ru-RU" sz="26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447800"/>
            <a:ext cx="77708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dirty="0" smtClean="0"/>
              <a:t>строка 17.0 «отдельные состояния, возникающие в перинатальном периоде» таблиц 2000 и 3000 заполняется только в случаях перинатальной смертности и касается состояния здоровья матери;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kumimoji="0" lang="ru-RU" sz="2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kern="0" dirty="0" smtClean="0">
                <a:cs typeface="+mn-cs"/>
              </a:rPr>
              <a:t>данные случаи кодируются кодами Р00-Р04, а не кодами </a:t>
            </a:r>
            <a:r>
              <a:rPr lang="en-US" sz="2600" kern="0" dirty="0" smtClean="0">
                <a:cs typeface="+mn-cs"/>
              </a:rPr>
              <a:t>XV</a:t>
            </a:r>
            <a:r>
              <a:rPr lang="ru-RU" sz="2600" kern="0" dirty="0" smtClean="0">
                <a:cs typeface="+mn-cs"/>
              </a:rPr>
              <a:t> класса (Беременность, роды и послеродовый период;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kumimoji="0" lang="ru-RU" sz="2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kern="0" dirty="0" smtClean="0">
                <a:cs typeface="+mn-cs"/>
              </a:rPr>
              <a:t>в связи с чем, в таблице 1000 коды МКБ-10 </a:t>
            </a:r>
            <a:r>
              <a:rPr lang="en-US" sz="2600" kern="0" dirty="0" smtClean="0">
                <a:solidFill>
                  <a:srgbClr val="FF0000"/>
                </a:solidFill>
                <a:cs typeface="+mn-cs"/>
              </a:rPr>
              <a:t>P</a:t>
            </a:r>
            <a:r>
              <a:rPr lang="ru-RU" sz="2600" kern="0" dirty="0" smtClean="0">
                <a:solidFill>
                  <a:srgbClr val="FF0000"/>
                </a:solidFill>
                <a:cs typeface="+mn-cs"/>
              </a:rPr>
              <a:t>05-96</a:t>
            </a:r>
            <a:r>
              <a:rPr lang="ru-RU" sz="2600" kern="0" dirty="0" smtClean="0">
                <a:cs typeface="+mn-cs"/>
              </a:rPr>
              <a:t>, в таблицах 2000 и 3000 – </a:t>
            </a:r>
            <a:r>
              <a:rPr lang="en-US" sz="2600" kern="0" dirty="0" smtClean="0">
                <a:solidFill>
                  <a:srgbClr val="FF0000"/>
                </a:solidFill>
                <a:cs typeface="+mn-cs"/>
              </a:rPr>
              <a:t>P</a:t>
            </a:r>
            <a:r>
              <a:rPr lang="ru-RU" sz="2600" kern="0" dirty="0" smtClean="0">
                <a:solidFill>
                  <a:srgbClr val="FF0000"/>
                </a:solidFill>
                <a:cs typeface="+mn-cs"/>
              </a:rPr>
              <a:t>00-04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800" y="1371600"/>
          <a:ext cx="7924800" cy="4953001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87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P00-P04 Поражения плода и новорожденного, обусловленные состояниями матери, осложнениями беременности, родов и родоразрешения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P00 Поражения плода и новорожденного, обусловленные состояниями матери, которые могут быть не связаны с настоящей беременностью 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P01 Поражения плода и новорожденного обусловленные осложнениями беременности у матери 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P02 Поражения плода и новорожденного, обусловленные осложнениями со стороны плаценты, пуповины и плодных оболочек 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P03 Поражения плода и новорожденного, обусловленные другими осложнениями родов и родоразрешения 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P04 Поражения плода и новорожденного, обусловленные воздействием вредных веществ, проникающих через плаценту или грудное молоко 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447800"/>
            <a:ext cx="77708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dirty="0" smtClean="0"/>
              <a:t>по классу «Некоторые инфекционные и паразитарные болезни» Форма заполняется на основании  учётной формы № 060/у «Журнал учёта инфекционных заболеваний»;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600" dirty="0" smtClean="0"/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dirty="0" smtClean="0"/>
              <a:t>по строкам «Злокачественные новообразования» и «Психические расстройства» Форма должна совпадать с соответствующими специализированными Формами по количеству зарегистрированных заболеваний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524000"/>
            <a:ext cx="77708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dirty="0" smtClean="0">
                <a:cs typeface="Times New Roman" pitchFamily="18" charset="0"/>
              </a:rPr>
              <a:t>состояния класса </a:t>
            </a:r>
            <a:r>
              <a:rPr lang="en-US" sz="2600" dirty="0" smtClean="0">
                <a:cs typeface="Times New Roman" pitchFamily="18" charset="0"/>
              </a:rPr>
              <a:t>XVIII</a:t>
            </a:r>
            <a:r>
              <a:rPr lang="ru-RU" sz="2600" dirty="0" smtClean="0">
                <a:cs typeface="Times New Roman" pitchFamily="18" charset="0"/>
              </a:rPr>
              <a:t> «Симптомы, признаки и отклонения от нормы, выявленные при клинических и лабораторных исследованиях, не классифицированные в других рубриках» (стр. 19.0), как правило, не должны регистрироваться;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600" dirty="0" smtClean="0"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dirty="0" smtClean="0">
                <a:cs typeface="Times New Roman" pitchFamily="18" charset="0"/>
              </a:rPr>
              <a:t>в данный класс рекомендовано включать </a:t>
            </a:r>
            <a:r>
              <a:rPr lang="ru-RU" sz="2600" dirty="0" err="1" smtClean="0">
                <a:cs typeface="Times New Roman" pitchFamily="18" charset="0"/>
              </a:rPr>
              <a:t>тубинфицированность</a:t>
            </a:r>
            <a:r>
              <a:rPr lang="ru-RU" sz="2600" dirty="0" smtClean="0">
                <a:cs typeface="Times New Roman" pitchFamily="18" charset="0"/>
              </a:rPr>
              <a:t> и вираж туберкулиновых проб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600" dirty="0" smtClean="0"/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752600"/>
            <a:ext cx="77708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800" dirty="0" smtClean="0">
                <a:cs typeface="Times New Roman" pitchFamily="18" charset="0"/>
              </a:rPr>
              <a:t>состояния класса «Травмы, отравления и некоторые другие последствия воздействия внешних причин» (стр. 20.0) должны соответствовать патологическим состояниям, указанным в форме №57 «Сведения о травмах, отравлениях и некоторых других последствиях воздействия внешних причин» </a:t>
            </a:r>
            <a:endParaRPr lang="ru-RU" sz="2800" dirty="0" smtClean="0"/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848600" cy="2590800"/>
          </a:xfrm>
        </p:spPr>
        <p:txBody>
          <a:bodyPr/>
          <a:lstStyle/>
          <a:p>
            <a:pPr algn="r" eaLnBrk="1" hangingPunct="1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275513" cy="9398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</a:rPr>
              <a:t>Заболеваемость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1781175"/>
            <a:ext cx="7770813" cy="2486025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Наиболее полные и точные данные 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заболеваемости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могут быть получены путем проведения специально организованных, чаще всего выборочных, медико-статистических и эпидемиологических исследований, а также на основе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достоверного учета данных обращений к врачам амбулаторно-поликлинических учреждений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275513" cy="9398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</a:rPr>
              <a:t>Заболеваемость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1704975"/>
            <a:ext cx="7770813" cy="2486025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На основе сплошного учета заболеваний, зарегистрированных при обращении к врачам, изучают 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общую заболеваемость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населения </a:t>
            </a:r>
          </a:p>
          <a:p>
            <a:pPr marL="0" indent="0" algn="ctr" eaLnBrk="1" hangingPunct="1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 единицу учета в этом случае принимают первое обращение к врачу по данному заболеванию в данном календарном году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(острые заболевания регистрируются при каждом новом их возникновении, хронические учитываются только один раз в году)</a:t>
            </a:r>
            <a:endParaRPr lang="ru-RU" sz="2600" b="1" i="1" dirty="0" smtClean="0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Заболеваемость по обращаемости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0813" cy="440848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«обращение»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носит обобщающий характер, объединяя изложенные в письменной или устной форме предложения, заявления, ходатайства или жалобы гражданина. Другими словами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обращение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пациента в учреждение здравоохранения это просьба об оказании ему медицинской помощи по проблемам, связанным со здоровьем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Врачебное посещение»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статистическая единица учета, соответствующая одному посещению здоровым (больным) врача или одному посещению врачом здорового (больного) на дому в зависимости от цели обращения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Заболеваемость по обращаемости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3978275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Каждое обращение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больного (здорового) пациента по поводу жалоб на здоровье или конкретных факторов, влияющих на состояние его здоровья, 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сопровождается первичным врачебным посещением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Если эпизод контакта пациента с врачом заканчивается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 одно посещение, то число посещений будет соответствовать числу обращений.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Однако редко врачу удается разрешить проблему пациента в одно посещение, следовательно, 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число посещений</a:t>
            </a:r>
            <a:r>
              <a:rPr lang="en-US" sz="2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практически всегда будет превышать число обращений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Заболеваемость по обращаемости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1677988"/>
            <a:ext cx="7770813" cy="345916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500" b="1" dirty="0" smtClean="0">
                <a:latin typeface="Times New Roman" pitchFamily="18" charset="0"/>
              </a:rPr>
              <a:t>Первичное обращение</a:t>
            </a:r>
            <a:r>
              <a:rPr lang="ru-RU" sz="2500" dirty="0" smtClean="0">
                <a:latin typeface="Times New Roman" pitchFamily="18" charset="0"/>
              </a:rPr>
              <a:t> (синоним первичное посещение) – первое обращение за медицинской помощью в данном календарном году по поводу заболевания, как впервые возникшего, так и зарегистрированного в прошлые годы </a:t>
            </a:r>
          </a:p>
          <a:p>
            <a:pPr algn="just" eaLnBrk="1" hangingPunct="1"/>
            <a:endParaRPr lang="ru-RU" sz="2500" b="1" dirty="0" smtClean="0">
              <a:latin typeface="Times New Roman" pitchFamily="18" charset="0"/>
            </a:endParaRPr>
          </a:p>
          <a:p>
            <a:pPr algn="just" eaLnBrk="1" hangingPunct="1"/>
            <a:r>
              <a:rPr lang="ru-RU" sz="2500" b="1" dirty="0" smtClean="0">
                <a:latin typeface="Times New Roman" pitchFamily="18" charset="0"/>
              </a:rPr>
              <a:t>Первичное обращение</a:t>
            </a:r>
            <a:r>
              <a:rPr lang="ru-RU" sz="2500" dirty="0" smtClean="0">
                <a:latin typeface="Times New Roman" pitchFamily="18" charset="0"/>
              </a:rPr>
              <a:t> служит единицей учета заболеваемости населения по данным обращаемости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275513" cy="9398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</a:rPr>
              <a:t>Заболеваемость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1600200"/>
            <a:ext cx="7770813" cy="24860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Статистика заболеваемости в амбулаторно-поликлинических учреждениях базируется на регистрации и кодировании всех болезней и других причин обращения за медицинской помощью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dirty="0" smtClean="0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Учет статистической информации о заболеваемости в амбулаторно-поликлинических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учреждениях осуществляется для формирования государственной статистической отчетности учреждений здравоохранения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7652</TotalTime>
  <Words>1634</Words>
  <Application>Microsoft Office PowerPoint</Application>
  <PresentationFormat>Экран (4:3)</PresentationFormat>
  <Paragraphs>129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Заболеваемость населения </vt:lpstr>
      <vt:lpstr>Заболеваемость</vt:lpstr>
      <vt:lpstr>Заболеваемость</vt:lpstr>
      <vt:lpstr>Заболеваемость</vt:lpstr>
      <vt:lpstr>Заболеваемость</vt:lpstr>
      <vt:lpstr>Заболеваемость по обращаемости</vt:lpstr>
      <vt:lpstr>Заболеваемость по обращаемости</vt:lpstr>
      <vt:lpstr>Заболеваемость по обращаемости</vt:lpstr>
      <vt:lpstr>Заболеваемость</vt:lpstr>
      <vt:lpstr>Форма ФСН №12  «Сведения о числе заболеваний, зарегистрированных у пациентов, проживающих в районе обслуживания медицинской организации»</vt:lpstr>
      <vt:lpstr>Форма ФСН №12  «Сведения о числе заболеваний, зарегистрированных у пациентов, проживающих в районе обслуживания медицинской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В соответствии с Указаниями по заполнению формы федерального статистического наблюдения №12 все таблицы формы заполняются по всем  строкам и графам </vt:lpstr>
      <vt:lpstr>Некоторые условия контроля</vt:lpstr>
      <vt:lpstr>Обязательно проводить внутриформенный, межформенный и межгодовой контроли </vt:lpstr>
      <vt:lpstr>Исключение: строка 10.4.1.1 – I20.0 –нестабильная стенокардия заполняется  по физическим лицам  графы 4 и 7 ?????????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Шиблаков Иван Петрович</dc:creator>
  <cp:lastModifiedBy>Марина Ефремова</cp:lastModifiedBy>
  <cp:revision>845</cp:revision>
  <cp:lastPrinted>1601-01-01T00:00:00Z</cp:lastPrinted>
  <dcterms:created xsi:type="dcterms:W3CDTF">2013-09-18T03:44:48Z</dcterms:created>
  <dcterms:modified xsi:type="dcterms:W3CDTF">2016-12-15T13:02:35Z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