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7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02CBA-44C4-4460-87DE-34B07AC56935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852A3-4A6B-4752-980B-2686F1DE7B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014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dirty="0"/>
              <a:t>Новая отчетная форма №</a:t>
            </a:r>
            <a:r>
              <a:rPr lang="ru-RU" dirty="0" smtClean="0"/>
              <a:t>13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Сведения  о беременности с абортивным исходом»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301208"/>
            <a:ext cx="7854696" cy="11521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Форма № 30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	 </a:t>
            </a:r>
            <a:r>
              <a:rPr lang="ru-RU" sz="3600" dirty="0" smtClean="0"/>
              <a:t>«</a:t>
            </a:r>
            <a:r>
              <a:rPr lang="ru-RU" sz="3600" dirty="0"/>
              <a:t>Сведения о медицинской организации» страница 39 таблица 2401 представляет информацию о женщинах, применяющих </a:t>
            </a:r>
            <a:r>
              <a:rPr lang="ru-RU" sz="3600" i="1" dirty="0"/>
              <a:t>контрацепцию</a:t>
            </a:r>
            <a:r>
              <a:rPr lang="ru-RU" sz="3600" dirty="0"/>
              <a:t>:  состоит под наблюдением на конец года женщин, имеющих ВМС; использующих гормональную контрацепцию; введено ВМС в отчетном году.</a:t>
            </a:r>
          </a:p>
        </p:txBody>
      </p:sp>
    </p:spTree>
    <p:extLst>
      <p:ext uri="{BB962C8B-B14F-4D97-AF65-F5344CB8AC3E}">
        <p14:creationId xmlns:p14="http://schemas.microsoft.com/office/powerpoint/2010/main" val="2080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Форма № 32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</a:t>
            </a:r>
            <a:r>
              <a:rPr lang="ru-RU" sz="3200" dirty="0" smtClean="0"/>
              <a:t>«</a:t>
            </a:r>
            <a:r>
              <a:rPr lang="ru-RU" sz="3600" dirty="0"/>
              <a:t>Сведения о медицинской помощи беременным, роженицам и родильницам» в разделе </a:t>
            </a:r>
            <a:r>
              <a:rPr lang="ru-RU" sz="3600" dirty="0" smtClean="0"/>
              <a:t>2. Родовспоможение </a:t>
            </a:r>
            <a:r>
              <a:rPr lang="ru-RU" sz="3600" dirty="0"/>
              <a:t>в стационаре таблица </a:t>
            </a:r>
            <a:r>
              <a:rPr lang="ru-RU" sz="3600" dirty="0" smtClean="0"/>
              <a:t>2210 </a:t>
            </a:r>
            <a:r>
              <a:rPr lang="ru-RU" sz="3600" dirty="0"/>
              <a:t>строка 1-2 графа 3  регистрирует </a:t>
            </a:r>
            <a:r>
              <a:rPr lang="ru-RU" sz="3600" i="1" dirty="0"/>
              <a:t>роды  у девочек до 14 лет</a:t>
            </a:r>
            <a:r>
              <a:rPr lang="ru-RU" sz="3600" dirty="0"/>
              <a:t> и их называют «дети до 14 лет» (включает в себя возраст 14 лет 11 месяцев 29 дней) – из общего числа родов: принято родов у детей до 14 лет.</a:t>
            </a:r>
          </a:p>
        </p:txBody>
      </p:sp>
    </p:spTree>
    <p:extLst>
      <p:ext uri="{BB962C8B-B14F-4D97-AF65-F5344CB8AC3E}">
        <p14:creationId xmlns:p14="http://schemas.microsoft.com/office/powerpoint/2010/main" val="36304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</a:t>
            </a:r>
            <a:r>
              <a:rPr lang="ru-RU" dirty="0"/>
              <a:t>№13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600" dirty="0" smtClean="0"/>
              <a:t>Новая </a:t>
            </a:r>
            <a:r>
              <a:rPr lang="ru-RU" sz="3600" dirty="0"/>
              <a:t>отчетная форма №</a:t>
            </a:r>
            <a:r>
              <a:rPr lang="ru-RU" sz="3600" dirty="0" smtClean="0"/>
              <a:t>13 вобрала в себя </a:t>
            </a:r>
            <a:r>
              <a:rPr lang="ru-RU" sz="3600" dirty="0" smtClean="0">
                <a:solidFill>
                  <a:srgbClr val="FF0000"/>
                </a:solidFill>
              </a:rPr>
              <a:t>весь блок О00 – О08 </a:t>
            </a:r>
            <a:r>
              <a:rPr lang="ru-RU" sz="3600" dirty="0" smtClean="0"/>
              <a:t>«беременность с абортивным исходом»,  называется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«</a:t>
            </a:r>
            <a:r>
              <a:rPr lang="ru-RU" sz="3600" dirty="0">
                <a:solidFill>
                  <a:srgbClr val="FF0000"/>
                </a:solidFill>
              </a:rPr>
              <a:t>Сведения  о беременности с абортивным исходом</a:t>
            </a:r>
            <a:r>
              <a:rPr lang="ru-RU" sz="3600" dirty="0" smtClean="0"/>
              <a:t>».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4459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Источники информации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2000" dirty="0" smtClean="0"/>
              <a:t>	</a:t>
            </a:r>
            <a:r>
              <a:rPr lang="ru-RU" sz="7400" dirty="0" smtClean="0"/>
              <a:t>- форма </a:t>
            </a:r>
            <a:r>
              <a:rPr lang="ru-RU" sz="7400" dirty="0"/>
              <a:t>№ 066/у-02 «</a:t>
            </a:r>
            <a:r>
              <a:rPr lang="ru-RU" sz="7400" b="1" dirty="0">
                <a:solidFill>
                  <a:srgbClr val="FF0000"/>
                </a:solidFill>
              </a:rPr>
              <a:t>статистическая карта выбывшего из стационара</a:t>
            </a:r>
            <a:r>
              <a:rPr lang="ru-RU" sz="7400" b="1" dirty="0"/>
              <a:t> </a:t>
            </a:r>
            <a:r>
              <a:rPr lang="ru-RU" sz="7400" dirty="0"/>
              <a:t>круглосуточного пребывания, дневного стационара при больничном учреждении, дневного стационара при амбулаторно-поликлиническом учреждении, стационара на дому»,</a:t>
            </a:r>
          </a:p>
          <a:p>
            <a:pPr marL="0" indent="0" algn="just">
              <a:buNone/>
            </a:pPr>
            <a:r>
              <a:rPr lang="ru-RU" sz="7400" dirty="0"/>
              <a:t>	- форма № 003-1/у «</a:t>
            </a:r>
            <a:r>
              <a:rPr lang="ru-RU" sz="7400" b="1" dirty="0">
                <a:solidFill>
                  <a:srgbClr val="FF0000"/>
                </a:solidFill>
              </a:rPr>
              <a:t>медицинская карта прерывания беременности</a:t>
            </a:r>
            <a:r>
              <a:rPr lang="ru-RU" sz="7400" dirty="0"/>
              <a:t>» для всех случаев прерывания кроме аборта по </a:t>
            </a:r>
            <a:r>
              <a:rPr lang="ru-RU" sz="7400" dirty="0" err="1"/>
              <a:t>медпоказаниям</a:t>
            </a:r>
            <a:r>
              <a:rPr lang="ru-RU" sz="7400" dirty="0"/>
              <a:t> и при наличии тяжелых сопутствующих заболеваний,</a:t>
            </a:r>
          </a:p>
          <a:p>
            <a:pPr marL="0" indent="0" algn="just">
              <a:buNone/>
            </a:pPr>
            <a:r>
              <a:rPr lang="ru-RU" sz="7400" dirty="0"/>
              <a:t>	- форма № 003/у «</a:t>
            </a:r>
            <a:r>
              <a:rPr lang="ru-RU" sz="7400" b="1" dirty="0">
                <a:solidFill>
                  <a:srgbClr val="FF0000"/>
                </a:solidFill>
              </a:rPr>
              <a:t>медицинская карта стационарного больного</a:t>
            </a:r>
            <a:r>
              <a:rPr lang="ru-RU" sz="7400" dirty="0"/>
              <a:t>»  при производстве аборта по </a:t>
            </a:r>
            <a:r>
              <a:rPr lang="ru-RU" sz="7400" dirty="0" err="1"/>
              <a:t>медпоказаниям</a:t>
            </a:r>
            <a:r>
              <a:rPr lang="ru-RU" sz="7400" dirty="0"/>
              <a:t> и при наличии тяжелых сопутствующих заболеваний,</a:t>
            </a:r>
          </a:p>
          <a:p>
            <a:pPr marL="0" indent="0" algn="just">
              <a:buNone/>
            </a:pPr>
            <a:r>
              <a:rPr lang="ru-RU" sz="7400" dirty="0"/>
              <a:t>	- форма № 111/у  «</a:t>
            </a:r>
            <a:r>
              <a:rPr lang="ru-RU" sz="7400" b="1" dirty="0">
                <a:solidFill>
                  <a:srgbClr val="FF0000"/>
                </a:solidFill>
              </a:rPr>
              <a:t>индивидуальная карта беременной </a:t>
            </a:r>
            <a:r>
              <a:rPr lang="ru-RU" sz="7400" dirty="0"/>
              <a:t>и родильницы»,</a:t>
            </a:r>
          </a:p>
          <a:p>
            <a:pPr marL="0" indent="0" algn="just">
              <a:buNone/>
            </a:pPr>
            <a:r>
              <a:rPr lang="ru-RU" sz="7400" dirty="0"/>
              <a:t>	- форма № 002/у «</a:t>
            </a:r>
            <a:r>
              <a:rPr lang="ru-RU" sz="7400" b="1" dirty="0">
                <a:solidFill>
                  <a:srgbClr val="FF0000"/>
                </a:solidFill>
              </a:rPr>
              <a:t>журнал учета приема беременных</a:t>
            </a:r>
            <a:r>
              <a:rPr lang="ru-RU" sz="7400" dirty="0"/>
              <a:t>, рожениц и  </a:t>
            </a:r>
            <a:r>
              <a:rPr lang="ru-RU" sz="7400" dirty="0" smtClean="0"/>
              <a:t>родильниц</a:t>
            </a:r>
            <a:r>
              <a:rPr lang="ru-RU" sz="7400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5440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</a:t>
            </a:r>
            <a:r>
              <a:rPr lang="ru-RU" b="1" dirty="0"/>
              <a:t>  </a:t>
            </a:r>
            <a:r>
              <a:rPr lang="ru-RU" b="1" dirty="0">
                <a:solidFill>
                  <a:srgbClr val="FF0000"/>
                </a:solidFill>
              </a:rPr>
              <a:t>отличие</a:t>
            </a:r>
            <a:r>
              <a:rPr lang="ru-RU" b="1" dirty="0"/>
              <a:t> </a:t>
            </a:r>
            <a:r>
              <a:rPr lang="ru-RU" dirty="0"/>
              <a:t>от предыдущей формы №13  </a:t>
            </a:r>
            <a:r>
              <a:rPr lang="ru-RU" b="1" i="1" dirty="0">
                <a:solidFill>
                  <a:srgbClr val="0070C0"/>
                </a:solidFill>
              </a:rPr>
              <a:t>новая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b="1" i="1" dirty="0">
                <a:solidFill>
                  <a:srgbClr val="0070C0"/>
                </a:solidFill>
              </a:rPr>
              <a:t>включает</a:t>
            </a:r>
            <a:r>
              <a:rPr lang="ru-RU" sz="2000" dirty="0"/>
              <a:t> кроме аборта </a:t>
            </a:r>
          </a:p>
          <a:p>
            <a:pPr marL="400050" lvl="1" indent="0">
              <a:buNone/>
            </a:pPr>
            <a:r>
              <a:rPr lang="ru-RU" sz="1600" dirty="0"/>
              <a:t>- </a:t>
            </a:r>
            <a:r>
              <a:rPr lang="ru-RU" sz="2200" b="1" i="1" dirty="0">
                <a:solidFill>
                  <a:srgbClr val="0070C0"/>
                </a:solidFill>
              </a:rPr>
              <a:t>внематочную беременность</a:t>
            </a:r>
            <a:r>
              <a:rPr lang="ru-RU" sz="2200" b="1" i="1" dirty="0"/>
              <a:t>, </a:t>
            </a:r>
          </a:p>
          <a:p>
            <a:pPr marL="400050" lvl="1" indent="0">
              <a:buNone/>
            </a:pPr>
            <a:r>
              <a:rPr lang="ru-RU" sz="2200" b="1" i="1" dirty="0"/>
              <a:t>- </a:t>
            </a:r>
            <a:r>
              <a:rPr lang="ru-RU" sz="2200" b="1" i="1" dirty="0">
                <a:solidFill>
                  <a:srgbClr val="0070C0"/>
                </a:solidFill>
              </a:rPr>
              <a:t>пузырный занос,</a:t>
            </a:r>
          </a:p>
          <a:p>
            <a:pPr marL="400050" lvl="1" indent="0">
              <a:buFontTx/>
              <a:buChar char="-"/>
            </a:pPr>
            <a:r>
              <a:rPr lang="ru-RU" sz="2200" b="1" i="1" dirty="0" smtClean="0">
                <a:solidFill>
                  <a:srgbClr val="0070C0"/>
                </a:solidFill>
              </a:rPr>
              <a:t>неудачную </a:t>
            </a:r>
            <a:r>
              <a:rPr lang="ru-RU" sz="2200" b="1" i="1" dirty="0">
                <a:solidFill>
                  <a:srgbClr val="0070C0"/>
                </a:solidFill>
              </a:rPr>
              <a:t>попытку аборта</a:t>
            </a:r>
            <a:r>
              <a:rPr lang="ru-RU" sz="2200" i="1" dirty="0" smtClean="0"/>
              <a:t>.</a:t>
            </a:r>
          </a:p>
          <a:p>
            <a:pPr marL="400050" lvl="1" indent="0">
              <a:buFontTx/>
              <a:buChar char="-"/>
            </a:pPr>
            <a:endParaRPr lang="ru-RU" sz="2200" i="1" dirty="0"/>
          </a:p>
          <a:p>
            <a:pPr marL="400050" lvl="1" indent="0">
              <a:buNone/>
            </a:pPr>
            <a:r>
              <a:rPr lang="ru-RU" sz="2200" i="1" dirty="0"/>
              <a:t> </a:t>
            </a:r>
            <a:r>
              <a:rPr lang="ru-RU" sz="2200" b="1" i="1" dirty="0">
                <a:solidFill>
                  <a:srgbClr val="0070C0"/>
                </a:solidFill>
              </a:rPr>
              <a:t>состоит из 3-х разделов</a:t>
            </a:r>
            <a:r>
              <a:rPr lang="ru-RU" sz="1600" dirty="0"/>
              <a:t>: </a:t>
            </a:r>
          </a:p>
          <a:p>
            <a:pPr marL="0" indent="0">
              <a:buNone/>
            </a:pPr>
            <a:r>
              <a:rPr lang="ru-RU" sz="2000" dirty="0"/>
              <a:t>1.беременность с абортивным исходом в срок до 12 </a:t>
            </a:r>
            <a:r>
              <a:rPr lang="ru-RU" sz="2000" dirty="0" smtClean="0"/>
              <a:t>недель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2.беременность с абортивным исходом в срок с 12 до 22 </a:t>
            </a:r>
            <a:r>
              <a:rPr lang="ru-RU" sz="2000" dirty="0" smtClean="0"/>
              <a:t>недель</a:t>
            </a:r>
          </a:p>
          <a:p>
            <a:pPr marL="0" indent="0">
              <a:buNone/>
            </a:pPr>
            <a:r>
              <a:rPr lang="ru-RU" sz="2000" dirty="0" smtClean="0"/>
              <a:t>3.структура </a:t>
            </a:r>
            <a:r>
              <a:rPr lang="ru-RU" sz="2000" dirty="0"/>
              <a:t>смертности от беременности с абортивным исходом.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</a:rPr>
              <a:t>     </a:t>
            </a:r>
            <a:r>
              <a:rPr lang="ru-RU" sz="2000" b="1" i="1" dirty="0">
                <a:solidFill>
                  <a:srgbClr val="0070C0"/>
                </a:solidFill>
              </a:rPr>
              <a:t>в разделе «структура смертности</a:t>
            </a:r>
            <a:r>
              <a:rPr lang="ru-RU" sz="2000" dirty="0"/>
              <a:t>»</a:t>
            </a:r>
          </a:p>
          <a:p>
            <a:pPr marL="0" indent="0">
              <a:buNone/>
            </a:pPr>
            <a:r>
              <a:rPr lang="ru-RU" sz="2000" dirty="0"/>
              <a:t>1.отдельной строкой указано число умерших до 12 недель, </a:t>
            </a:r>
          </a:p>
          <a:p>
            <a:pPr marL="0" indent="0">
              <a:buNone/>
            </a:pPr>
            <a:r>
              <a:rPr lang="ru-RU" sz="2000" dirty="0"/>
              <a:t>2.умершие от самопроизвольного аборта, </a:t>
            </a:r>
          </a:p>
          <a:p>
            <a:pPr marL="0" indent="0">
              <a:buNone/>
            </a:pPr>
            <a:r>
              <a:rPr lang="ru-RU" sz="2000" dirty="0"/>
              <a:t>3.от медицинского аборта,          </a:t>
            </a:r>
          </a:p>
          <a:p>
            <a:pPr marL="0" indent="0">
              <a:buNone/>
            </a:pPr>
            <a:r>
              <a:rPr lang="ru-RU" sz="2000" dirty="0"/>
              <a:t>4.от неудачной попытки аборта.</a:t>
            </a:r>
          </a:p>
        </p:txBody>
      </p:sp>
    </p:spTree>
    <p:extLst>
      <p:ext uri="{BB962C8B-B14F-4D97-AF65-F5344CB8AC3E}">
        <p14:creationId xmlns:p14="http://schemas.microsoft.com/office/powerpoint/2010/main" val="28062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Раздел </a:t>
            </a:r>
            <a:r>
              <a:rPr lang="en-US" b="1" dirty="0" smtClean="0"/>
              <a:t>I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	</a:t>
            </a:r>
            <a:r>
              <a:rPr lang="ru-RU" sz="2400" b="1" dirty="0" smtClean="0"/>
              <a:t> </a:t>
            </a:r>
            <a:r>
              <a:rPr lang="ru-RU" sz="2400" dirty="0" smtClean="0"/>
              <a:t>В таблице 1000  </a:t>
            </a:r>
            <a:r>
              <a:rPr lang="ru-RU" sz="2400" dirty="0"/>
              <a:t>в строках 2-9 отражаются: внематочная беременность, пузырный занос, другие анормальные продукты зачатия, самопроизвольный, медицинский аборт, другие виды аборта, аборт неуточненный, неудачная попытка аборта. В графах 5-9 – распределение по возрасту, в  10-11 –  аборты у </a:t>
            </a:r>
            <a:r>
              <a:rPr lang="ru-RU" sz="2400" dirty="0" err="1"/>
              <a:t>первобеременных</a:t>
            </a:r>
            <a:r>
              <a:rPr lang="ru-RU" sz="2400" dirty="0"/>
              <a:t> и ВИЧ- инфицированных. Строка 1 равна сумме строк 2-9 по всем графам.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По </a:t>
            </a:r>
            <a:r>
              <a:rPr lang="ru-RU" sz="2400" dirty="0" err="1"/>
              <a:t>подтабличной</a:t>
            </a:r>
            <a:r>
              <a:rPr lang="ru-RU" sz="2400" dirty="0"/>
              <a:t> строке 1 100 указаны осложнения, вызванные абортом, внематочной и молярной беременностью.</a:t>
            </a:r>
          </a:p>
          <a:p>
            <a:pPr marL="0" indent="0">
              <a:buNone/>
            </a:pPr>
            <a:r>
              <a:rPr lang="ru-RU" sz="2400" dirty="0" smtClean="0"/>
              <a:t>	 </a:t>
            </a:r>
            <a:r>
              <a:rPr lang="ru-RU" sz="2400" dirty="0"/>
              <a:t>По </a:t>
            </a:r>
            <a:r>
              <a:rPr lang="ru-RU" sz="2400" dirty="0" err="1"/>
              <a:t>подтабличной</a:t>
            </a:r>
            <a:r>
              <a:rPr lang="ru-RU" sz="2400" dirty="0"/>
              <a:t> строке 1 200 – медицинский аборт, произведенный по медицинским показаниям, в том числе – медикаментозным методом.</a:t>
            </a:r>
          </a:p>
        </p:txBody>
      </p:sp>
    </p:spTree>
    <p:extLst>
      <p:ext uri="{BB962C8B-B14F-4D97-AF65-F5344CB8AC3E}">
        <p14:creationId xmlns:p14="http://schemas.microsoft.com/office/powerpoint/2010/main" val="28304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Раздел </a:t>
            </a:r>
            <a:r>
              <a:rPr lang="en-US" b="1" dirty="0" smtClean="0"/>
              <a:t>II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	</a:t>
            </a:r>
            <a:r>
              <a:rPr lang="ru-RU" sz="2400" dirty="0" smtClean="0"/>
              <a:t>В таблице  </a:t>
            </a:r>
            <a:r>
              <a:rPr lang="ru-RU" sz="2400" dirty="0"/>
              <a:t>2 </a:t>
            </a:r>
            <a:r>
              <a:rPr lang="ru-RU" sz="2400" dirty="0" smtClean="0"/>
              <a:t>000 </a:t>
            </a:r>
            <a:r>
              <a:rPr lang="ru-RU" sz="2400" dirty="0"/>
              <a:t>отражаются сведения, включающие прерывания  беременности кроме пузырного заноса.</a:t>
            </a:r>
          </a:p>
          <a:p>
            <a:pPr marL="0" indent="0">
              <a:buNone/>
            </a:pPr>
            <a:r>
              <a:rPr lang="ru-RU" sz="2400" dirty="0" smtClean="0"/>
              <a:t>	Распределение </a:t>
            </a:r>
            <a:r>
              <a:rPr lang="ru-RU" sz="2400" dirty="0"/>
              <a:t>граф аналогично таблице 1 000. Строка 1 равна сумме строк 2-8 по всем графам.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ru-RU" sz="2400" dirty="0" smtClean="0"/>
              <a:t>По </a:t>
            </a:r>
            <a:r>
              <a:rPr lang="ru-RU" sz="2400" dirty="0" err="1"/>
              <a:t>подтабличной</a:t>
            </a:r>
            <a:r>
              <a:rPr lang="ru-RU" sz="2400" dirty="0"/>
              <a:t> строке 2 100 указаны осложнения, вызванные абортом и внематочной беременностью. При издании документа допущена техническая ошибка –  «и молярной» следует </a:t>
            </a:r>
            <a:r>
              <a:rPr lang="ru-RU" sz="2400" dirty="0" err="1"/>
              <a:t>изьять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ru-RU" sz="2400" dirty="0" smtClean="0"/>
              <a:t>По </a:t>
            </a:r>
            <a:r>
              <a:rPr lang="ru-RU" sz="2400" dirty="0" err="1"/>
              <a:t>подтабличной</a:t>
            </a:r>
            <a:r>
              <a:rPr lang="ru-RU" sz="2400" dirty="0"/>
              <a:t> строке 2 200 указан медицинский аборт, произведенный  по социальным показаниям, по </a:t>
            </a:r>
            <a:r>
              <a:rPr lang="ru-RU" sz="2400" dirty="0" err="1"/>
              <a:t>подтабличной</a:t>
            </a:r>
            <a:r>
              <a:rPr lang="ru-RU" sz="2400" dirty="0"/>
              <a:t> строке 2 300 – аборт, произведенный медикаментозным методом.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410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Раздел </a:t>
            </a:r>
            <a:r>
              <a:rPr lang="en-US" b="1" dirty="0" smtClean="0"/>
              <a:t>III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b="1" dirty="0" smtClean="0"/>
          </a:p>
          <a:p>
            <a:pPr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</a:t>
            </a:r>
            <a:r>
              <a:rPr lang="ru-RU" sz="3600" dirty="0" smtClean="0"/>
              <a:t>В таблице  3 000</a:t>
            </a:r>
            <a:r>
              <a:rPr lang="ru-RU" sz="3600" dirty="0"/>
              <a:t> </a:t>
            </a:r>
            <a:r>
              <a:rPr lang="ru-RU" sz="3600" dirty="0" smtClean="0"/>
              <a:t>отражается структура  смертности от </a:t>
            </a:r>
            <a:endParaRPr lang="en-US" sz="3600" dirty="0" smtClean="0"/>
          </a:p>
          <a:p>
            <a:pPr>
              <a:buNone/>
            </a:pPr>
            <a:r>
              <a:rPr lang="ru-RU" sz="3600" dirty="0" smtClean="0"/>
              <a:t>  беременности с абортивным исходом.</a:t>
            </a:r>
          </a:p>
          <a:p>
            <a:endParaRPr lang="ru-RU" sz="2800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8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	</a:t>
            </a:r>
            <a:r>
              <a:rPr lang="ru-RU" sz="3600" dirty="0" smtClean="0"/>
              <a:t>На последней строке страницы 2 и  в разделе III «Указаний по заполнению»  </a:t>
            </a:r>
            <a:r>
              <a:rPr lang="ru-RU" sz="3600" b="1" dirty="0" smtClean="0">
                <a:solidFill>
                  <a:srgbClr val="FF0000"/>
                </a:solidFill>
              </a:rPr>
              <a:t>нужно убрать         «№ 096/у «История родов»,            № 010/у   «Журнал записи родов в стационаре», </a:t>
            </a:r>
            <a:r>
              <a:rPr lang="ru-RU" sz="3600" dirty="0" smtClean="0"/>
              <a:t>так как эти формы относятся к родам.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ru-RU" b="1" dirty="0" err="1"/>
              <a:t>Межформенный</a:t>
            </a:r>
            <a:r>
              <a:rPr lang="ru-RU" b="1" dirty="0"/>
              <a:t> контроль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dirty="0" smtClean="0"/>
              <a:t>	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ru-RU" sz="2000" b="1" dirty="0"/>
              <a:t>С</a:t>
            </a:r>
            <a:r>
              <a:rPr lang="ru-RU" sz="2600" dirty="0" smtClean="0"/>
              <a:t>ледует проводить с отчетной </a:t>
            </a:r>
            <a:r>
              <a:rPr lang="ru-RU" sz="2600" b="1" dirty="0" smtClean="0">
                <a:solidFill>
                  <a:srgbClr val="FF0000"/>
                </a:solidFill>
              </a:rPr>
              <a:t>формой № 14 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 smtClean="0"/>
              <a:t>«Сведения о деятельности подразделений медицинской организации, оказывающих медицинскую помощь в </a:t>
            </a:r>
            <a:r>
              <a:rPr lang="ru-RU" sz="2600" i="1" dirty="0" smtClean="0"/>
              <a:t>стационарных</a:t>
            </a:r>
            <a:r>
              <a:rPr lang="ru-RU" sz="2600" dirty="0" smtClean="0"/>
              <a:t> условиях»:  таблица 4 000 страница 56 строка 14.6 графа 3 – аборты (раздел  3. «Хирургическая работа организации»).</a:t>
            </a:r>
          </a:p>
          <a:p>
            <a:pPr marL="0" indent="0">
              <a:buNone/>
            </a:pPr>
            <a:r>
              <a:rPr lang="ru-RU" sz="2600" dirty="0" smtClean="0"/>
              <a:t>	При </a:t>
            </a:r>
            <a:r>
              <a:rPr lang="ru-RU" sz="2600" dirty="0"/>
              <a:t>правильной регистрации число абортов по форме № 13 равно или превосходит аборты по форме № 14 за счет </a:t>
            </a:r>
            <a:r>
              <a:rPr lang="ru-RU" sz="2600" i="1" dirty="0"/>
              <a:t>амбулаторно</a:t>
            </a:r>
            <a:r>
              <a:rPr lang="ru-RU" sz="2600" dirty="0"/>
              <a:t> произведенных абортов. Форма № 14 учитывает аборты, произведенные </a:t>
            </a:r>
            <a:r>
              <a:rPr lang="ru-RU" sz="2600" i="1" dirty="0"/>
              <a:t>только в стационарных условиях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r>
              <a:rPr lang="ru-RU" sz="2600" dirty="0"/>
              <a:t>	</a:t>
            </a:r>
            <a:r>
              <a:rPr lang="ru-RU" sz="2600" dirty="0" smtClean="0"/>
              <a:t>Проблема абортов тесно связана с </a:t>
            </a:r>
            <a:r>
              <a:rPr lang="ru-RU" sz="2600" i="1" dirty="0" smtClean="0"/>
              <a:t>контрацепцией</a:t>
            </a:r>
            <a:r>
              <a:rPr lang="ru-RU" sz="2600" dirty="0" smtClean="0"/>
              <a:t>.  Поэтому следует обратить внимание на операции по поводу </a:t>
            </a:r>
            <a:r>
              <a:rPr lang="ru-RU" sz="2600" i="1" dirty="0" smtClean="0"/>
              <a:t>стерилизации</a:t>
            </a:r>
            <a:r>
              <a:rPr lang="ru-RU" sz="2600" dirty="0" smtClean="0"/>
              <a:t> женщин ( форма № 14 таблица 4 000 Раздел 3.«Хирургическая работа организации» страница 56 строка 13.4  графа 3).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664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180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Поток</vt:lpstr>
      <vt:lpstr>Новая отчетная форма №13 «Сведения  о беременности с абортивным исходом» </vt:lpstr>
      <vt:lpstr>Форма №13</vt:lpstr>
      <vt:lpstr>Источники информации:</vt:lpstr>
      <vt:lpstr>В  отличие от предыдущей формы №13  новая:</vt:lpstr>
      <vt:lpstr>Раздел I</vt:lpstr>
      <vt:lpstr>Раздел II</vt:lpstr>
      <vt:lpstr>Раздел III</vt:lpstr>
      <vt:lpstr>Презентация PowerPoint</vt:lpstr>
      <vt:lpstr>Межформенный контроль </vt:lpstr>
      <vt:lpstr>Форма № 30 </vt:lpstr>
      <vt:lpstr>Форма № 32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отчетная форма №13 «Сведения  о беременности с абортивным исходом» </dc:title>
  <dc:creator>Быкова Надежда Николаевна</dc:creator>
  <cp:lastModifiedBy>Марина Ефремова</cp:lastModifiedBy>
  <cp:revision>15</cp:revision>
  <cp:lastPrinted>2016-11-29T11:01:24Z</cp:lastPrinted>
  <dcterms:created xsi:type="dcterms:W3CDTF">2016-11-28T10:07:28Z</dcterms:created>
  <dcterms:modified xsi:type="dcterms:W3CDTF">2016-12-15T13:11:36Z</dcterms:modified>
</cp:coreProperties>
</file>