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3" r:id="rId13"/>
    <p:sldId id="267" r:id="rId14"/>
    <p:sldId id="268" r:id="rId15"/>
    <p:sldId id="269" r:id="rId16"/>
    <p:sldId id="270" r:id="rId17"/>
    <p:sldId id="271" r:id="rId18"/>
    <p:sldId id="272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8" d="100"/>
          <a:sy n="98" d="100"/>
        </p:scale>
        <p:origin x="370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66458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8752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49280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4667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42813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6454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3096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8723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9834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4097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1A6BD-5864-4383-AA98-34CFB6441F47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1841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1A6BD-5864-4383-AA98-34CFB6441F47}" type="datetimeFigureOut">
              <a:rPr lang="ru-RU" smtClean="0"/>
              <a:t>15.12.2016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ACBE-901D-4C0A-A285-4E2F7E4F992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552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5528" y="-73104"/>
            <a:ext cx="9295632" cy="693110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251520" y="6023029"/>
            <a:ext cx="26642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976809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868958"/>
          </a:xfrm>
        </p:spPr>
        <p:txBody>
          <a:bodyPr>
            <a:normAutofit fontScale="90000"/>
          </a:bodyPr>
          <a:lstStyle/>
          <a:p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4000" b="1" dirty="0" err="1" smtClean="0"/>
              <a:t>Внутриформенный</a:t>
            </a:r>
            <a:r>
              <a:rPr lang="ru-RU" sz="4000" b="1" dirty="0" smtClean="0"/>
              <a:t> контроль граф, характеризующих внешние причины повреждений</a:t>
            </a:r>
            <a:r>
              <a:rPr lang="ru-RU" sz="3200" dirty="0" smtClean="0"/>
              <a:t/>
            </a:r>
            <a:br>
              <a:rPr lang="ru-RU" sz="3200" dirty="0" smtClean="0"/>
            </a:b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Число травм в графе 5 (строка 1) должно быть больше числа травм в графе 6 (строка 1)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 остальных строках число травм в графе 5    должно быть больше или равно числу травм в графе 6.</a:t>
            </a:r>
          </a:p>
        </p:txBody>
      </p:sp>
    </p:spTree>
    <p:extLst>
      <p:ext uri="{BB962C8B-B14F-4D97-AF65-F5344CB8AC3E}">
        <p14:creationId xmlns:p14="http://schemas.microsoft.com/office/powerpoint/2010/main" val="24765205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-171400"/>
            <a:ext cx="8229600" cy="6297563"/>
          </a:xfrm>
        </p:spPr>
        <p:txBody>
          <a:bodyPr>
            <a:normAutofit lnSpcReduction="10000"/>
          </a:bodyPr>
          <a:lstStyle/>
          <a:p>
            <a:pPr algn="just"/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Число повреждений в графе 7 должно быть больше суммы числа повреждений в графах 8, 9, 10</a:t>
            </a:r>
          </a:p>
          <a:p>
            <a:pPr algn="just"/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Число отравлений в графе 10 должно быть больше или равно сумме отравлений, представленных в графах 11 и 12</a:t>
            </a:r>
          </a:p>
          <a:p>
            <a:pPr algn="just"/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Число преднамеренных самоповреждений в графе 13 должно быть больше суммы самоповреждений, представленных в графах 14 и 15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434040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Внутриформенный контроль</a:t>
            </a:r>
            <a:br>
              <a:rPr lang="ru-RU" dirty="0" smtClean="0"/>
            </a:br>
            <a:r>
              <a:rPr lang="ru-RU" dirty="0" smtClean="0"/>
              <a:t>строк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 smtClean="0"/>
              <a:t>Характер повреждений представлен отдельными блоками: травмы головы, травмы шеи, травмы грудной клетки и т.д. в соответствии с МКВ-10</a:t>
            </a:r>
          </a:p>
          <a:p>
            <a:pPr marL="0" indent="0">
              <a:buNone/>
            </a:pPr>
            <a:r>
              <a:rPr lang="ru-RU" dirty="0" smtClean="0"/>
              <a:t>Будьте внимательны, поскольку в </a:t>
            </a:r>
            <a:r>
              <a:rPr lang="en-US" dirty="0" smtClean="0"/>
              <a:t>I</a:t>
            </a:r>
            <a:r>
              <a:rPr lang="ru-RU" dirty="0" smtClean="0"/>
              <a:t>-ой  строке каждого блока показывается всего травм и число травм в ней должно быть больше  суммы числа травм, представленных в других строках этого блока</a:t>
            </a:r>
          </a:p>
          <a:p>
            <a:pPr marL="0" indent="0">
              <a:buNone/>
            </a:pPr>
            <a:r>
              <a:rPr lang="ru-RU" dirty="0" smtClean="0"/>
              <a:t>Так,  число травм в строке 2 </a:t>
            </a:r>
            <a:r>
              <a:rPr lang="en-US" dirty="0" smtClean="0"/>
              <a:t>&gt;</a:t>
            </a:r>
            <a:r>
              <a:rPr lang="ru-RU" dirty="0" smtClean="0"/>
              <a:t> числа травм в строках 3,4,5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98125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/>
              <a:t>Межформенный</a:t>
            </a:r>
            <a:r>
              <a:rPr lang="ru-RU" sz="3600" b="1" dirty="0" smtClean="0"/>
              <a:t> контроль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Проводится с формой № 12 «Сведения о числе заболеваний, зарегистрированных у пациентов, проживающих в районе обслуживания медицинской организации»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8300134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291264" cy="5073427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Общее число травм </a:t>
            </a:r>
            <a:r>
              <a:rPr lang="ru-RU" b="1" dirty="0" smtClean="0"/>
              <a:t>у детей (0-17 лет</a:t>
            </a:r>
            <a:r>
              <a:rPr lang="ru-RU" b="1" u="sng" dirty="0" smtClean="0"/>
              <a:t> </a:t>
            </a:r>
            <a:r>
              <a:rPr lang="ru-RU" b="1" dirty="0" smtClean="0"/>
              <a:t>включительно)</a:t>
            </a:r>
            <a:r>
              <a:rPr lang="ru-RU" dirty="0" smtClean="0"/>
              <a:t>, зарегистрированных в форме № 57 (строка 1, графа 4, таблица 1000), должно быть равно сумме общего числа травм, зарегистрированных в форме № 12 в строке 20, графа 4 в таблицах 1000 и 2000.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6128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Общее число травм </a:t>
            </a:r>
            <a:r>
              <a:rPr lang="ru-RU" b="1" dirty="0" smtClean="0"/>
              <a:t>у взрослых</a:t>
            </a:r>
            <a:r>
              <a:rPr lang="ru-RU" dirty="0" smtClean="0"/>
              <a:t>, зарегистрированных в форме № 57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(таблица </a:t>
            </a:r>
            <a:r>
              <a:rPr lang="ru-RU" dirty="0" smtClean="0"/>
              <a:t>2000, строка 1, графа 4), должно            быть равным или чуть меньше общего числа    травм, зарегистрированных в форме № 12  </a:t>
            </a:r>
            <a:r>
              <a:rPr lang="ru-RU" dirty="0"/>
              <a:t>(таблица </a:t>
            </a:r>
            <a:r>
              <a:rPr lang="ru-RU" dirty="0" smtClean="0"/>
              <a:t>3000, строка 20, графа 4)</a:t>
            </a:r>
          </a:p>
          <a:p>
            <a:pPr algn="just">
              <a:lnSpc>
                <a:spcPct val="150000"/>
              </a:lnSpc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7898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908720"/>
            <a:ext cx="8219256" cy="5217443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Общее число травм у </a:t>
            </a:r>
            <a:r>
              <a:rPr lang="ru-RU" b="1" dirty="0" smtClean="0"/>
              <a:t>взрослых  старше трудоспособного возраста</a:t>
            </a:r>
            <a:r>
              <a:rPr lang="ru-RU" dirty="0" smtClean="0"/>
              <a:t>,  зарегистрированных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в форме № 57 (строка 1, графа 4, таблица 3000),  должно быть равным или чуть меньше общего числа травм, зарегистрированных в форме № 12 (строка 20, графа 4, таблица 4000)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4589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Форма № 7 – травматизм «Сведения о травматизме на производстве и профессиональных заболеваниях</a:t>
            </a:r>
            <a:r>
              <a:rPr lang="ru-RU" sz="2800" b="1" dirty="0" smtClean="0"/>
              <a:t>»</a:t>
            </a:r>
            <a:endParaRPr lang="ru-RU" sz="28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2276872"/>
            <a:ext cx="8363272" cy="3849291"/>
          </a:xfrm>
        </p:spPr>
        <p:txBody>
          <a:bodyPr/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В этом году форма № 7 – травматизм осталась без изменений.</a:t>
            </a:r>
          </a:p>
          <a:p>
            <a:pPr marL="0" indent="0" algn="just">
              <a:buNone/>
            </a:pPr>
            <a:r>
              <a:rPr lang="ru-RU" dirty="0" smtClean="0"/>
              <a:t>Обратите внимание на правильность заполнения строк, включая 12, 14, 15 и 16. Обязательны: подпись директора Департамента, заверенная печатью, и дата.</a:t>
            </a:r>
            <a:endParaRPr lang="ru-RU" dirty="0"/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78116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8538"/>
          </a:xfrm>
        </p:spPr>
        <p:txBody>
          <a:bodyPr>
            <a:normAutofit/>
          </a:bodyPr>
          <a:lstStyle/>
          <a:p>
            <a:r>
              <a:rPr lang="ru-RU" sz="6600" b="1" i="1" dirty="0" smtClean="0"/>
              <a:t>Спасибо за внимание</a:t>
            </a:r>
            <a:endParaRPr lang="ru-RU" sz="6600" b="1" i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488600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ru-RU" sz="6000" i="1" dirty="0" smtClean="0"/>
              <a:t>   </a:t>
            </a:r>
            <a:endParaRPr lang="ru-RU" sz="6000" i="1" dirty="0"/>
          </a:p>
        </p:txBody>
      </p:sp>
    </p:spTree>
    <p:extLst>
      <p:ext uri="{BB962C8B-B14F-4D97-AF65-F5344CB8AC3E}">
        <p14:creationId xmlns:p14="http://schemas.microsoft.com/office/powerpoint/2010/main" val="220747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>
            <a:noAutofit/>
          </a:bodyPr>
          <a:lstStyle/>
          <a:p>
            <a:r>
              <a:rPr lang="ru-RU" sz="3600" b="1" dirty="0" smtClean="0"/>
              <a:t>Форма № 57 «Сведения о травмах, отравлениях и некоторых других последствиях воздействия внешних причин»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2276872"/>
            <a:ext cx="8229600" cy="4958011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ru-RU" dirty="0"/>
              <a:t>О</a:t>
            </a:r>
            <a:r>
              <a:rPr lang="ru-RU" dirty="0" smtClean="0"/>
              <a:t>тчет о травмах, отравлениях и некоторых других последствиях воздействия внешних причин за 2016 г. будет приниматься по совершенно новой форме № 57, утвержденной Росстатом</a:t>
            </a:r>
            <a:r>
              <a:rPr lang="ru-RU" dirty="0"/>
              <a:t>.</a:t>
            </a:r>
            <a:r>
              <a:rPr lang="ru-RU" dirty="0" smtClean="0"/>
              <a:t> 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ru-RU" dirty="0" smtClean="0"/>
              <a:t>Приказ № 232 от 16.05.2016 г.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5963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692696"/>
            <a:ext cx="8229600" cy="5001419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dirty="0" smtClean="0"/>
              <a:t>Форма состоит из 3-х таблиц, содержащих сведения о травмах и других несчастных случаях в следующих возрастных группах:</a:t>
            </a:r>
          </a:p>
          <a:p>
            <a:pPr marL="0" indent="0" algn="just">
              <a:buNone/>
            </a:pPr>
            <a:r>
              <a:rPr lang="ru-RU" dirty="0" smtClean="0"/>
              <a:t> - таблица 1000 – травмы у детей в возрасте    от 0 до 17 лет включительно</a:t>
            </a:r>
          </a:p>
          <a:p>
            <a:pPr marL="0" indent="0" algn="just">
              <a:buNone/>
            </a:pPr>
            <a:r>
              <a:rPr lang="ru-RU" dirty="0" smtClean="0"/>
              <a:t> - таблица 2000 – сведения о травмах у взрослого населения</a:t>
            </a:r>
          </a:p>
          <a:p>
            <a:pPr marL="0" indent="0" algn="just">
              <a:buNone/>
            </a:pPr>
            <a:r>
              <a:rPr lang="ru-RU" dirty="0"/>
              <a:t> </a:t>
            </a:r>
            <a:r>
              <a:rPr lang="ru-RU" dirty="0" smtClean="0"/>
              <a:t>- таблица 3000 – сведения о травмах у взрослого населения старше трудоспособного возраста</a:t>
            </a:r>
          </a:p>
          <a:p>
            <a:pPr marL="0" indent="0">
              <a:buNone/>
            </a:pPr>
            <a:r>
              <a:rPr lang="ru-RU" dirty="0" smtClean="0"/>
              <a:t>      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6242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620688"/>
            <a:ext cx="8301608" cy="5400600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Все  3 таблицы построены однотипно.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Каждая таблица содержит 20 граф, в которых приведены некоторые внешние причины повреждений, и 42 строки, отражающие характер повреждений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6110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ru-RU" sz="3600" b="1" dirty="0" smtClean="0"/>
              <a:t>Внешние причины повреждений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9685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sz="3500" dirty="0" smtClean="0"/>
              <a:t>Транспортные несчастные случаи</a:t>
            </a:r>
          </a:p>
          <a:p>
            <a:pPr algn="just"/>
            <a:r>
              <a:rPr lang="ru-RU" sz="3500" dirty="0" smtClean="0"/>
              <a:t>Другие внешние причины (утопление; воздействие дыма, огня, пламени; случайные отравления, включая наркотики, алкоголь)</a:t>
            </a:r>
          </a:p>
          <a:p>
            <a:pPr algn="just"/>
            <a:r>
              <a:rPr lang="ru-RU" sz="3500" dirty="0" smtClean="0"/>
              <a:t>Преднамеренные самоповреждения (всего, из них наркотики, алкоголь)</a:t>
            </a:r>
          </a:p>
          <a:p>
            <a:pPr algn="just"/>
            <a:r>
              <a:rPr lang="ru-RU" sz="3500" dirty="0" smtClean="0"/>
              <a:t>Нападения</a:t>
            </a:r>
          </a:p>
          <a:p>
            <a:pPr algn="just"/>
            <a:r>
              <a:rPr lang="ru-RU" sz="3500" dirty="0" smtClean="0"/>
              <a:t>Повреждения с неопределенными намерениями</a:t>
            </a:r>
            <a:endParaRPr lang="ru-RU" dirty="0" smtClean="0"/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887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/>
          <a:lstStyle/>
          <a:p>
            <a:pPr marL="0" indent="0" algn="just">
              <a:buNone/>
            </a:pPr>
            <a:r>
              <a:rPr lang="ru-RU" dirty="0" smtClean="0"/>
              <a:t>Действия, предусмотренные законом, военные операции и терроризм</a:t>
            </a:r>
          </a:p>
          <a:p>
            <a:pPr algn="just"/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Осложнения терапевтических и хирургических вмешательств</a:t>
            </a:r>
          </a:p>
          <a:p>
            <a:pPr algn="just"/>
            <a:endParaRPr lang="ru-RU" dirty="0" smtClean="0"/>
          </a:p>
          <a:p>
            <a:pPr marL="0" indent="0" algn="just">
              <a:buNone/>
            </a:pPr>
            <a:r>
              <a:rPr lang="ru-RU" dirty="0" smtClean="0"/>
              <a:t>Последствия воздействия внешних причин, заболеваемости и смертности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003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endParaRPr lang="ru-RU" dirty="0"/>
          </a:p>
          <a:p>
            <a:pPr marL="0" indent="0" algn="just">
              <a:buNone/>
            </a:pPr>
            <a:r>
              <a:rPr lang="ru-RU" dirty="0" smtClean="0"/>
              <a:t>Травмы, отравления и некоторые другие последствия воздействия внешних причин, представленные в таблицах, </a:t>
            </a:r>
            <a:r>
              <a:rPr lang="ru-RU" b="1" dirty="0" smtClean="0"/>
              <a:t>по полу не разделяются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37395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340768"/>
            <a:ext cx="8229600" cy="331236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Необходимо внимательно изучить таблицы, поскольку многие графы не заполняются, а некоторые заполняются частично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6488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dirty="0" err="1" smtClean="0"/>
              <a:t>Внутриформенный</a:t>
            </a:r>
            <a:r>
              <a:rPr lang="ru-RU" sz="3600" b="1" dirty="0" smtClean="0"/>
              <a:t> контроль таблиц</a:t>
            </a:r>
            <a:endParaRPr lang="ru-RU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 algn="ctr">
              <a:buNone/>
            </a:pPr>
            <a:r>
              <a:rPr lang="ru-RU" dirty="0" smtClean="0"/>
              <a:t>Общее число травм в графе 4 (строка 1), состоящее из суммы числа травм в графах </a:t>
            </a:r>
          </a:p>
          <a:p>
            <a:pPr marL="0" indent="0" algn="ctr">
              <a:buNone/>
            </a:pPr>
            <a:r>
              <a:rPr lang="ru-RU" dirty="0" smtClean="0"/>
              <a:t>5, 7, 13, 16, 17, 18, 19, 20,</a:t>
            </a:r>
          </a:p>
          <a:p>
            <a:pPr marL="0" indent="0" algn="ctr">
              <a:buNone/>
            </a:pPr>
            <a:r>
              <a:rPr lang="ru-RU" dirty="0" smtClean="0"/>
              <a:t>должно быть равно сумме числа травм, представленных в строках </a:t>
            </a:r>
          </a:p>
          <a:p>
            <a:pPr marL="0" indent="0" algn="ctr">
              <a:buNone/>
            </a:pPr>
            <a:r>
              <a:rPr lang="ru-RU" dirty="0" smtClean="0"/>
              <a:t>2, 6, 9, 13, 17, 19, 21, 23, 25, 27, 29, 31, 32, 33, 34, 35, 38, 40, 41, 42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48854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295</TotalTime>
  <Words>717</Words>
  <Application>Microsoft Office PowerPoint</Application>
  <PresentationFormat>Экран (4:3)</PresentationFormat>
  <Paragraphs>63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1" baseType="lpstr">
      <vt:lpstr>Arial</vt:lpstr>
      <vt:lpstr>Calibri</vt:lpstr>
      <vt:lpstr>Тема Office</vt:lpstr>
      <vt:lpstr>Презентация PowerPoint</vt:lpstr>
      <vt:lpstr>Форма № 57 «Сведения о травмах, отравлениях и некоторых других последствиях воздействия внешних причин»</vt:lpstr>
      <vt:lpstr>Презентация PowerPoint</vt:lpstr>
      <vt:lpstr>Презентация PowerPoint</vt:lpstr>
      <vt:lpstr>Внешние причины повреждений</vt:lpstr>
      <vt:lpstr>Презентация PowerPoint</vt:lpstr>
      <vt:lpstr>Презентация PowerPoint</vt:lpstr>
      <vt:lpstr>Необходимо внимательно изучить таблицы, поскольку многие графы не заполняются, а некоторые заполняются частично </vt:lpstr>
      <vt:lpstr>Внутриформенный контроль таблиц</vt:lpstr>
      <vt:lpstr> Внутриформенный контроль граф, характеризующих внешние причины повреждений </vt:lpstr>
      <vt:lpstr>Презентация PowerPoint</vt:lpstr>
      <vt:lpstr>Внутриформенный контроль строк</vt:lpstr>
      <vt:lpstr>Межформенный контроль</vt:lpstr>
      <vt:lpstr>Презентация PowerPoint</vt:lpstr>
      <vt:lpstr>Презентация PowerPoint</vt:lpstr>
      <vt:lpstr>Презентация PowerPoint</vt:lpstr>
      <vt:lpstr>Форма № 7 – травматизм «Сведения о травматизме на производстве и профессиональных заболеваниях»</vt:lpstr>
      <vt:lpstr>Спасибо за внимание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ЦЕНТРАЛЬНЫЙ НАУЧНО-ИССЛЕДОВАТЕЛЬСКИЙ ИНСТИТУТ ТРАВМАТОЛОГИИ И ОРТОПЕДИИ  ИМ. Н.Н. ПРИОРОВА</dc:title>
  <dc:creator>user</dc:creator>
  <cp:lastModifiedBy>Марина Ефремова</cp:lastModifiedBy>
  <cp:revision>51</cp:revision>
  <cp:lastPrinted>2016-12-06T10:59:25Z</cp:lastPrinted>
  <dcterms:created xsi:type="dcterms:W3CDTF">2016-12-06T06:56:56Z</dcterms:created>
  <dcterms:modified xsi:type="dcterms:W3CDTF">2016-12-15T13:08:57Z</dcterms:modified>
</cp:coreProperties>
</file>